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85" r:id="rId6"/>
    <p:sldId id="290" r:id="rId7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6293F-D12B-47F3-AEF7-D028C8978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6BC60C-FF9E-4CA8-AACF-312EE384B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FB782C-9B0B-496D-B185-E54D31914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86308B-F4C3-43D9-B7FE-E0E51C8F9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08FF27-359E-41CF-AED0-7E53FD9E6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50433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264AB-E413-4E2B-948A-9CCBBA0C9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CC9328-0F5E-4CEB-A378-1D59377EB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CC5022-75EE-452F-B7D7-7FA53C6FC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2BAF14-B140-48EB-8E83-BA36BE9DF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EF4B46-446F-4754-9E04-524A761A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01792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6B23E-A735-4572-98F9-A2761D5AF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0217A4-90F9-4612-A8A9-44B94DE60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FDD074-3C80-4EAC-88C2-F114596AD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6E8B6-612D-44AA-B7C1-E6A10AAC6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6A1F33-5573-4B44-B862-FF0E2745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12423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E5E32-2E8E-400F-8A8A-BCE55CB1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7C279C-B418-48CC-8166-0BD255A4B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FBDCFF-411C-4AEB-9FAA-F35942EA8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8764BA-BA69-4D4A-B472-ECEF542BF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03B1B1-B0DE-4627-A454-2E26EAD33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00D43A-A2B7-4CA8-820B-55BDDE439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61078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7BB46-F4D4-4C5E-A747-B6D11AF4E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73BAB7-9979-415F-9F30-6D3A65DA3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4FD7EC-0972-4DF4-BB53-C9CE01BD7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20D754-BB0B-42E4-B765-719195C25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67FBDF-FB7B-44E7-8569-27A971335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9C2F3B2-143D-42D2-AC81-D3136151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9AE9FB-15EF-46A8-B4BB-0D2A9DCA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EC7F64-4D98-4DB5-BA90-3B083FE7E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889129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02002-9000-4E60-B6E1-93AE2945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219A47A-1F1A-44D4-B780-085C3F2B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0DD33B-E1DD-4DC4-9542-91F04266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9EEDB4-C677-4BB4-BC2A-507A20F3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8041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755198-902B-45E2-A763-E2109D2C2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438491-0D25-4000-A8C2-340F45FA8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267AA3-AD21-4E12-B49D-1CBA4096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316306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6524B-3284-4164-87CB-BA6834EE2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51E118-3A77-49B0-A21B-526AAB538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120BB0-CB36-46CD-A5DE-59F41D12D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D4EDFA-578D-4E4D-92D2-F3C45352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EBB880-384F-4597-89F7-CC23B5C89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181F4B-8B17-4002-8F36-8A8B7BD13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76263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0A40E-3B36-4510-B2E6-D4D145842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F5A0FB7-F392-47D4-90E7-ADB4EB1AE5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870D82-CBAC-438F-A637-4124B8247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50A594-AFAE-418B-BC24-C9AA7BF9D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6FC418-74D7-44D2-A8E4-D5E8115A6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42D9E0-E4E3-4173-B85B-1F7EC3D3A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17081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E5932-99E8-41B4-9149-4171A760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8311F8-F0D0-43D7-BA16-6D1CC2E97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FCF495-B007-4DC1-A86C-4804A59AE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30AB74-6FCA-4C41-9B7B-18E140BC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A472C-C552-4F57-930C-D37678E30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945861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430B75-2C2D-4B4F-AACD-158C8CBCE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77C05E-2469-4B8C-B28A-35A383F6D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7FE499-1028-4A93-8643-34DBB4541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926873-05F2-4A3A-A288-F55AFC8D4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1F807B-2420-4BD2-A21E-82D0247C8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962624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41FA3-E351-4805-9D78-68DA2D576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F8B1F9-6B50-4079-885E-2A67383AC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2DCFDA-24FA-4402-B89E-02EFC1ACE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59864-19AE-4AF6-AB03-68749D8B0600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E5A370-2BF0-4E0B-80D3-90ACF1583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33C934-CD9F-489E-99BC-36B092F45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5B3F0-AA45-4598-A890-E0BBFA62D09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63005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295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645323" y="679702"/>
            <a:ext cx="3387063" cy="430903"/>
          </a:xfrm>
          <a:prstGeom prst="rect">
            <a:avLst/>
          </a:prstGeom>
        </p:spPr>
        <p:txBody>
          <a:bodyPr vert="horz" wrap="square" lIns="0" tIns="12335" rIns="0" bIns="0" rtlCol="0" anchor="ctr">
            <a:spAutoFit/>
          </a:bodyPr>
          <a:lstStyle/>
          <a:p>
            <a:pPr marL="12334">
              <a:lnSpc>
                <a:spcPct val="100000"/>
              </a:lnSpc>
              <a:spcBef>
                <a:spcPts val="97"/>
              </a:spcBef>
            </a:pPr>
            <a:r>
              <a:rPr sz="2719" spc="262" dirty="0">
                <a:solidFill>
                  <a:srgbClr val="000B71"/>
                </a:solidFill>
              </a:rPr>
              <a:t>SMART</a:t>
            </a:r>
            <a:r>
              <a:rPr sz="2719" spc="29" dirty="0">
                <a:solidFill>
                  <a:srgbClr val="000B71"/>
                </a:solidFill>
              </a:rPr>
              <a:t> </a:t>
            </a:r>
            <a:r>
              <a:rPr sz="2719" dirty="0">
                <a:solidFill>
                  <a:srgbClr val="000B71"/>
                </a:solidFill>
              </a:rPr>
              <a:t>AGRO</a:t>
            </a:r>
            <a:r>
              <a:rPr sz="2719" spc="34" dirty="0">
                <a:solidFill>
                  <a:srgbClr val="000B71"/>
                </a:solidFill>
              </a:rPr>
              <a:t> </a:t>
            </a:r>
            <a:r>
              <a:rPr sz="2719" spc="374" dirty="0">
                <a:solidFill>
                  <a:srgbClr val="231F20"/>
                </a:solidFill>
              </a:rPr>
              <a:t>HUB</a:t>
            </a:r>
            <a:endParaRPr sz="2719"/>
          </a:p>
        </p:txBody>
      </p:sp>
      <p:sp>
        <p:nvSpPr>
          <p:cNvPr id="4" name="object 4"/>
          <p:cNvSpPr txBox="1"/>
          <p:nvPr/>
        </p:nvSpPr>
        <p:spPr>
          <a:xfrm>
            <a:off x="4097806" y="1232392"/>
            <a:ext cx="4883403" cy="20675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454517" marR="4934" indent="-442799">
              <a:spcBef>
                <a:spcPts val="97"/>
              </a:spcBef>
            </a:pPr>
            <a:r>
              <a:rPr sz="1263" dirty="0">
                <a:solidFill>
                  <a:srgbClr val="231F20"/>
                </a:solidFill>
                <a:latin typeface="Century Gothic"/>
                <a:cs typeface="Century Gothic"/>
              </a:rPr>
              <a:t>Современная</a:t>
            </a:r>
            <a:r>
              <a:rPr sz="1263" spc="8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spc="-19" dirty="0">
                <a:solidFill>
                  <a:srgbClr val="231F20"/>
                </a:solidFill>
                <a:latin typeface="Century Gothic"/>
                <a:cs typeface="Century Gothic"/>
              </a:rPr>
              <a:t>птицефабрика</a:t>
            </a:r>
            <a:r>
              <a:rPr sz="1263" spc="8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dirty="0">
                <a:solidFill>
                  <a:srgbClr val="231F20"/>
                </a:solidFill>
                <a:latin typeface="Century Gothic"/>
                <a:cs typeface="Century Gothic"/>
              </a:rPr>
              <a:t>полного</a:t>
            </a:r>
            <a:r>
              <a:rPr sz="1263" spc="8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spc="-19" dirty="0">
                <a:solidFill>
                  <a:srgbClr val="231F20"/>
                </a:solidFill>
                <a:latin typeface="Century Gothic"/>
                <a:cs typeface="Century Gothic"/>
              </a:rPr>
              <a:t>цикла </a:t>
            </a:r>
            <a:r>
              <a:rPr sz="1263" spc="83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1263" spc="-1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spc="63" dirty="0" err="1">
                <a:solidFill>
                  <a:srgbClr val="231F20"/>
                </a:solidFill>
                <a:latin typeface="Century Gothic"/>
                <a:cs typeface="Century Gothic"/>
              </a:rPr>
              <a:t>теплицы</a:t>
            </a:r>
            <a:endParaRPr sz="1263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D1B8024B-7377-C10E-0EE3-259E5E918C25}"/>
              </a:ext>
            </a:extLst>
          </p:cNvPr>
          <p:cNvSpPr/>
          <p:nvPr/>
        </p:nvSpPr>
        <p:spPr>
          <a:xfrm>
            <a:off x="211667" y="1546862"/>
            <a:ext cx="11819466" cy="1635255"/>
          </a:xfrm>
          <a:custGeom>
            <a:avLst/>
            <a:gdLst/>
            <a:ahLst/>
            <a:cxnLst/>
            <a:rect l="l" t="t" r="r" b="b"/>
            <a:pathLst>
              <a:path w="7344409" h="1896110">
                <a:moveTo>
                  <a:pt x="7344003" y="0"/>
                </a:moveTo>
                <a:lnTo>
                  <a:pt x="0" y="0"/>
                </a:lnTo>
                <a:lnTo>
                  <a:pt x="0" y="1896008"/>
                </a:lnTo>
                <a:lnTo>
                  <a:pt x="7344003" y="1896008"/>
                </a:lnTo>
                <a:lnTo>
                  <a:pt x="7344003" y="0"/>
                </a:lnTo>
                <a:close/>
              </a:path>
            </a:pathLst>
          </a:custGeom>
          <a:solidFill>
            <a:srgbClr val="242F65"/>
          </a:solidFill>
        </p:spPr>
        <p:txBody>
          <a:bodyPr wrap="square" lIns="0" tIns="0" rIns="0" bIns="0" rtlCol="0"/>
          <a:lstStyle/>
          <a:p>
            <a:endParaRPr sz="1748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21509" y="392055"/>
            <a:ext cx="8502581" cy="874230"/>
          </a:xfrm>
          <a:prstGeom prst="rect">
            <a:avLst/>
          </a:prstGeom>
        </p:spPr>
        <p:txBody>
          <a:bodyPr vert="horz" wrap="square" lIns="0" tIns="12335" rIns="0" bIns="0" rtlCol="0" anchor="ctr">
            <a:spAutoFit/>
          </a:bodyPr>
          <a:lstStyle/>
          <a:p>
            <a:pPr marL="467468" marR="4934" indent="-455133">
              <a:lnSpc>
                <a:spcPct val="100000"/>
              </a:lnSpc>
              <a:spcBef>
                <a:spcPts val="97"/>
              </a:spcBef>
            </a:pPr>
            <a:r>
              <a:rPr sz="2800" spc="92" dirty="0"/>
              <a:t>СОЗДАНИЕ</a:t>
            </a:r>
            <a:r>
              <a:rPr sz="2800" spc="34" dirty="0"/>
              <a:t> </a:t>
            </a:r>
            <a:r>
              <a:rPr sz="2800" spc="117" dirty="0">
                <a:solidFill>
                  <a:srgbClr val="000B71"/>
                </a:solidFill>
              </a:rPr>
              <a:t>ВЫСОКОТЕХНОЛОГИЧЕСКОГО </a:t>
            </a:r>
            <a:r>
              <a:rPr sz="2800" spc="121" dirty="0">
                <a:solidFill>
                  <a:srgbClr val="000B71"/>
                </a:solidFill>
              </a:rPr>
              <a:t>АГРОКОМПЛЕКСА</a:t>
            </a:r>
            <a:r>
              <a:rPr sz="2800" spc="49" dirty="0">
                <a:solidFill>
                  <a:srgbClr val="000B71"/>
                </a:solidFill>
              </a:rPr>
              <a:t> </a:t>
            </a:r>
            <a:r>
              <a:rPr sz="2800" spc="146" dirty="0"/>
              <a:t>ПРЕДПОЛАГАЕТ: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7091" y="1979483"/>
            <a:ext cx="3522113" cy="160976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4117" y="2177442"/>
            <a:ext cx="1934412" cy="11035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96977" y="1919710"/>
            <a:ext cx="2617548" cy="15059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84949" y="3668257"/>
            <a:ext cx="3290237" cy="586507"/>
          </a:xfrm>
          <a:prstGeom prst="rect">
            <a:avLst/>
          </a:prstGeom>
        </p:spPr>
        <p:txBody>
          <a:bodyPr vert="horz" wrap="square" lIns="0" tIns="96209" rIns="0" bIns="0" rtlCol="0">
            <a:spAutoFit/>
          </a:bodyPr>
          <a:lstStyle/>
          <a:p>
            <a:pPr algn="ctr">
              <a:spcBef>
                <a:spcPts val="758"/>
              </a:spcBef>
            </a:pPr>
            <a:r>
              <a:rPr sz="1554" dirty="0">
                <a:solidFill>
                  <a:srgbClr val="000B71"/>
                </a:solidFill>
                <a:latin typeface="Century Gothic"/>
                <a:cs typeface="Century Gothic"/>
              </a:rPr>
              <a:t>Птицефабрика</a:t>
            </a:r>
            <a:r>
              <a:rPr sz="1554" spc="18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554" spc="83" dirty="0">
                <a:solidFill>
                  <a:srgbClr val="000B71"/>
                </a:solidFill>
                <a:latin typeface="Century Gothic"/>
                <a:cs typeface="Century Gothic"/>
              </a:rPr>
              <a:t>полного</a:t>
            </a:r>
            <a:r>
              <a:rPr sz="1554" spc="18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554" spc="83" dirty="0">
                <a:solidFill>
                  <a:srgbClr val="000B71"/>
                </a:solidFill>
                <a:latin typeface="Century Gothic"/>
                <a:cs typeface="Century Gothic"/>
              </a:rPr>
              <a:t>цикла</a:t>
            </a:r>
            <a:endParaRPr sz="1554">
              <a:latin typeface="Century Gothic"/>
              <a:cs typeface="Century Gothic"/>
            </a:endParaRPr>
          </a:p>
          <a:p>
            <a:pPr marR="48104" algn="ctr">
              <a:spcBef>
                <a:spcPts val="494"/>
              </a:spcBef>
            </a:pP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(от</a:t>
            </a:r>
            <a:r>
              <a:rPr sz="1165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инкубации</a:t>
            </a:r>
            <a:r>
              <a:rPr sz="1165" spc="8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до</a:t>
            </a:r>
            <a:r>
              <a:rPr sz="1165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переработки)</a:t>
            </a:r>
            <a:endParaRPr sz="1165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03432" y="3668258"/>
            <a:ext cx="2413251" cy="764124"/>
          </a:xfrm>
          <a:prstGeom prst="rect">
            <a:avLst/>
          </a:prstGeom>
        </p:spPr>
        <p:txBody>
          <a:bodyPr vert="horz" wrap="square" lIns="0" tIns="96209" rIns="0" bIns="0" rtlCol="0">
            <a:spAutoFit/>
          </a:bodyPr>
          <a:lstStyle/>
          <a:p>
            <a:pPr marL="12334">
              <a:spcBef>
                <a:spcPts val="758"/>
              </a:spcBef>
            </a:pPr>
            <a:r>
              <a:rPr sz="1554" spc="102" dirty="0">
                <a:solidFill>
                  <a:srgbClr val="000B71"/>
                </a:solidFill>
                <a:latin typeface="Century Gothic"/>
                <a:cs typeface="Century Gothic"/>
              </a:rPr>
              <a:t>Биогазовая</a:t>
            </a:r>
            <a:r>
              <a:rPr sz="1554" spc="49" dirty="0">
                <a:solidFill>
                  <a:srgbClr val="000B71"/>
                </a:solidFill>
                <a:latin typeface="Century Gothic"/>
                <a:cs typeface="Century Gothic"/>
              </a:rPr>
              <a:t> установка</a:t>
            </a:r>
            <a:endParaRPr sz="1554">
              <a:latin typeface="Century Gothic"/>
              <a:cs typeface="Century Gothic"/>
            </a:endParaRPr>
          </a:p>
          <a:p>
            <a:pPr marL="336108" marR="14801" indent="-251618">
              <a:spcBef>
                <a:spcPts val="494"/>
              </a:spcBef>
            </a:pP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отопление</a:t>
            </a:r>
            <a:r>
              <a:rPr sz="1165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7" dirty="0">
                <a:solidFill>
                  <a:srgbClr val="231F20"/>
                </a:solidFill>
                <a:latin typeface="Century Gothic"/>
                <a:cs typeface="Century Gothic"/>
              </a:rPr>
              <a:t>с</a:t>
            </a:r>
            <a:r>
              <a:rPr sz="1165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использованием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отходов</a:t>
            </a:r>
            <a:r>
              <a:rPr sz="1165" spc="18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птицефабрики</a:t>
            </a:r>
            <a:endParaRPr sz="1165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92771" y="4431772"/>
            <a:ext cx="2241801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247302" marR="4934" indent="-235584">
              <a:spcBef>
                <a:spcPts val="97"/>
              </a:spcBef>
            </a:pPr>
            <a:r>
              <a:rPr sz="1165" spc="73" dirty="0">
                <a:latin typeface="Century Gothic"/>
                <a:cs typeface="Century Gothic"/>
              </a:rPr>
              <a:t>технологии:</a:t>
            </a:r>
            <a:r>
              <a:rPr sz="1165" spc="63" dirty="0">
                <a:latin typeface="Century Gothic"/>
                <a:cs typeface="Century Gothic"/>
              </a:rPr>
              <a:t> </a:t>
            </a:r>
            <a:r>
              <a:rPr sz="1165" dirty="0">
                <a:latin typeface="Century Gothic"/>
                <a:cs typeface="Century Gothic"/>
              </a:rPr>
              <a:t>роботы,</a:t>
            </a:r>
            <a:r>
              <a:rPr sz="1165" spc="39" dirty="0">
                <a:latin typeface="Century Gothic"/>
                <a:cs typeface="Century Gothic"/>
              </a:rPr>
              <a:t> </a:t>
            </a:r>
            <a:r>
              <a:rPr sz="1165" spc="-10" dirty="0">
                <a:latin typeface="Century Gothic"/>
                <a:cs typeface="Century Gothic"/>
              </a:rPr>
              <a:t>биогаз, </a:t>
            </a:r>
            <a:r>
              <a:rPr sz="1165" dirty="0">
                <a:latin typeface="Century Gothic"/>
                <a:cs typeface="Century Gothic"/>
              </a:rPr>
              <a:t>ИИ,</a:t>
            </a:r>
            <a:r>
              <a:rPr sz="1165" spc="34" dirty="0">
                <a:latin typeface="Century Gothic"/>
                <a:cs typeface="Century Gothic"/>
              </a:rPr>
              <a:t> </a:t>
            </a:r>
            <a:r>
              <a:rPr sz="1165" spc="-10" dirty="0">
                <a:latin typeface="Century Gothic"/>
                <a:cs typeface="Century Gothic"/>
              </a:rPr>
              <a:t>машинное</a:t>
            </a:r>
            <a:r>
              <a:rPr sz="1165" spc="39" dirty="0">
                <a:latin typeface="Century Gothic"/>
                <a:cs typeface="Century Gothic"/>
              </a:rPr>
              <a:t> </a:t>
            </a:r>
            <a:r>
              <a:rPr sz="1165" spc="-10" dirty="0">
                <a:latin typeface="Century Gothic"/>
                <a:cs typeface="Century Gothic"/>
              </a:rPr>
              <a:t>зрение</a:t>
            </a:r>
            <a:endParaRPr sz="1165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63074" y="3668257"/>
            <a:ext cx="2468757" cy="1429572"/>
          </a:xfrm>
          <a:prstGeom prst="rect">
            <a:avLst/>
          </a:prstGeom>
        </p:spPr>
        <p:txBody>
          <a:bodyPr vert="horz" wrap="square" lIns="0" tIns="96209" rIns="0" bIns="0" rtlCol="0">
            <a:spAutoFit/>
          </a:bodyPr>
          <a:lstStyle/>
          <a:p>
            <a:pPr marL="39470">
              <a:spcBef>
                <a:spcPts val="758"/>
              </a:spcBef>
            </a:pPr>
            <a:r>
              <a:rPr sz="1554" spc="165" dirty="0" err="1">
                <a:solidFill>
                  <a:srgbClr val="000B71"/>
                </a:solidFill>
                <a:latin typeface="Century Gothic"/>
                <a:cs typeface="Century Gothic"/>
              </a:rPr>
              <a:t>Тепличный</a:t>
            </a:r>
            <a:r>
              <a:rPr sz="1554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554" spc="34" dirty="0" err="1">
                <a:solidFill>
                  <a:srgbClr val="000B71"/>
                </a:solidFill>
                <a:latin typeface="Century Gothic"/>
                <a:cs typeface="Century Gothic"/>
              </a:rPr>
              <a:t>ко</a:t>
            </a:r>
            <a:r>
              <a:rPr lang="ru-RU" sz="1554" spc="34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r>
              <a:rPr sz="1554" spc="34" dirty="0" err="1">
                <a:solidFill>
                  <a:srgbClr val="000B71"/>
                </a:solidFill>
                <a:latin typeface="Century Gothic"/>
                <a:cs typeface="Century Gothic"/>
              </a:rPr>
              <a:t>плекс</a:t>
            </a:r>
            <a:endParaRPr sz="1554" dirty="0">
              <a:latin typeface="Century Gothic"/>
              <a:cs typeface="Century Gothic"/>
            </a:endParaRPr>
          </a:p>
          <a:p>
            <a:pPr marL="12334" marR="4934" algn="ctr">
              <a:spcBef>
                <a:spcPts val="494"/>
              </a:spcBef>
            </a:pPr>
            <a:r>
              <a:rPr sz="1165" spc="29" dirty="0">
                <a:solidFill>
                  <a:srgbClr val="231F20"/>
                </a:solidFill>
                <a:latin typeface="Century Gothic"/>
                <a:cs typeface="Century Gothic"/>
              </a:rPr>
              <a:t>(круглогодичное</a:t>
            </a:r>
            <a:r>
              <a:rPr sz="1165" spc="14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выращивание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ягод,</a:t>
            </a:r>
            <a:r>
              <a:rPr sz="1165" spc="58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томатов</a:t>
            </a:r>
            <a:r>
              <a:rPr sz="1165" spc="58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78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1165" spc="6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зелени)</a:t>
            </a:r>
            <a:endParaRPr sz="1165" dirty="0">
              <a:latin typeface="Century Gothic"/>
              <a:cs typeface="Century Gothic"/>
            </a:endParaRPr>
          </a:p>
          <a:p>
            <a:pPr marL="156028" marR="165279" algn="ctr">
              <a:spcBef>
                <a:spcPts val="1044"/>
              </a:spcBef>
            </a:pPr>
            <a:r>
              <a:rPr sz="1165" spc="73" dirty="0">
                <a:latin typeface="Century Gothic"/>
                <a:cs typeface="Century Gothic"/>
              </a:rPr>
              <a:t>технологии:</a:t>
            </a:r>
            <a:r>
              <a:rPr sz="1165" spc="53" dirty="0">
                <a:latin typeface="Century Gothic"/>
                <a:cs typeface="Century Gothic"/>
              </a:rPr>
              <a:t> </a:t>
            </a:r>
            <a:r>
              <a:rPr sz="1165" spc="-10" dirty="0">
                <a:latin typeface="Century Gothic"/>
                <a:cs typeface="Century Gothic"/>
              </a:rPr>
              <a:t>беспочвенное выращивание,</a:t>
            </a:r>
            <a:endParaRPr sz="1165" dirty="0">
              <a:latin typeface="Century Gothic"/>
              <a:cs typeface="Century Gothic"/>
            </a:endParaRPr>
          </a:p>
          <a:p>
            <a:pPr marR="8634" algn="ctr"/>
            <a:r>
              <a:rPr sz="1165" spc="107" dirty="0">
                <a:latin typeface="Century Gothic"/>
                <a:cs typeface="Century Gothic"/>
              </a:rPr>
              <a:t>LED-</a:t>
            </a:r>
            <a:r>
              <a:rPr sz="1165" dirty="0">
                <a:latin typeface="Century Gothic"/>
                <a:cs typeface="Century Gothic"/>
              </a:rPr>
              <a:t>подсветка,</a:t>
            </a:r>
            <a:r>
              <a:rPr sz="1165" spc="97" dirty="0">
                <a:latin typeface="Century Gothic"/>
                <a:cs typeface="Century Gothic"/>
              </a:rPr>
              <a:t> </a:t>
            </a:r>
            <a:r>
              <a:rPr sz="1165" spc="-10" dirty="0">
                <a:latin typeface="Century Gothic"/>
                <a:cs typeface="Century Gothic"/>
              </a:rPr>
              <a:t>агророботы</a:t>
            </a:r>
            <a:endParaRPr sz="1165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12285132" cy="6852957"/>
            <a:chOff x="0" y="10"/>
            <a:chExt cx="10368483" cy="7056008"/>
          </a:xfrm>
        </p:grpSpPr>
        <p:sp>
          <p:nvSpPr>
            <p:cNvPr id="3" name="object 3"/>
            <p:cNvSpPr/>
            <p:nvPr/>
          </p:nvSpPr>
          <p:spPr>
            <a:xfrm>
              <a:off x="5004003" y="3888003"/>
              <a:ext cx="5364480" cy="3168015"/>
            </a:xfrm>
            <a:custGeom>
              <a:avLst/>
              <a:gdLst/>
              <a:ahLst/>
              <a:cxnLst/>
              <a:rect l="l" t="t" r="r" b="b"/>
              <a:pathLst>
                <a:path w="5364480" h="3168015">
                  <a:moveTo>
                    <a:pt x="5364010" y="0"/>
                  </a:moveTo>
                  <a:lnTo>
                    <a:pt x="0" y="0"/>
                  </a:lnTo>
                  <a:lnTo>
                    <a:pt x="0" y="3168002"/>
                  </a:lnTo>
                  <a:lnTo>
                    <a:pt x="5364010" y="3168002"/>
                  </a:lnTo>
                  <a:lnTo>
                    <a:pt x="5364010" y="0"/>
                  </a:lnTo>
                  <a:close/>
                </a:path>
              </a:pathLst>
            </a:custGeom>
            <a:solidFill>
              <a:srgbClr val="242F66"/>
            </a:solidFill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"/>
              <a:ext cx="5816333" cy="7053833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877590" y="723115"/>
            <a:ext cx="10212993" cy="550423"/>
          </a:xfrm>
          <a:prstGeom prst="rect">
            <a:avLst/>
          </a:prstGeom>
        </p:spPr>
        <p:txBody>
          <a:bodyPr vert="horz" wrap="square" lIns="0" tIns="12335" rIns="0" bIns="0" rtlCol="0" anchor="ctr">
            <a:spAutoFit/>
          </a:bodyPr>
          <a:lstStyle/>
          <a:p>
            <a:pPr marL="5912418" marR="4934" indent="409497">
              <a:lnSpc>
                <a:spcPct val="100000"/>
              </a:lnSpc>
              <a:spcBef>
                <a:spcPts val="97"/>
              </a:spcBef>
            </a:pPr>
            <a:r>
              <a:rPr sz="1748" spc="160" dirty="0">
                <a:solidFill>
                  <a:srgbClr val="000B71"/>
                </a:solidFill>
              </a:rPr>
              <a:t>ПТИЦЕФАБРИКА: </a:t>
            </a:r>
            <a:r>
              <a:rPr sz="1748" spc="219" dirty="0"/>
              <a:t>ЦИФРЫ</a:t>
            </a:r>
            <a:r>
              <a:rPr sz="1748" spc="10" dirty="0"/>
              <a:t> </a:t>
            </a:r>
            <a:r>
              <a:rPr sz="1748" spc="126" dirty="0"/>
              <a:t>И</a:t>
            </a:r>
            <a:r>
              <a:rPr sz="1748" spc="15" dirty="0"/>
              <a:t> </a:t>
            </a:r>
            <a:r>
              <a:rPr sz="1748" spc="141" dirty="0"/>
              <a:t>ТЕХНОЛОГИИ</a:t>
            </a:r>
            <a:endParaRPr sz="1748"/>
          </a:p>
        </p:txBody>
      </p:sp>
      <p:sp>
        <p:nvSpPr>
          <p:cNvPr id="7" name="object 7"/>
          <p:cNvSpPr txBox="1"/>
          <p:nvPr/>
        </p:nvSpPr>
        <p:spPr>
          <a:xfrm>
            <a:off x="7068480" y="1306411"/>
            <a:ext cx="3477721" cy="226955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612"/>
              </a:lnSpc>
              <a:spcBef>
                <a:spcPts val="97"/>
              </a:spcBef>
            </a:pPr>
            <a:r>
              <a:rPr sz="1360" spc="-233" dirty="0">
                <a:solidFill>
                  <a:srgbClr val="000B71"/>
                </a:solidFill>
                <a:latin typeface="Century Gothic"/>
                <a:cs typeface="Century Gothic"/>
              </a:rPr>
              <a:t>1</a:t>
            </a:r>
            <a:r>
              <a:rPr sz="1360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11" dirty="0">
                <a:solidFill>
                  <a:srgbClr val="000B71"/>
                </a:solidFill>
                <a:latin typeface="Century Gothic"/>
                <a:cs typeface="Century Gothic"/>
              </a:rPr>
              <a:t>МЛН</a:t>
            </a:r>
            <a:r>
              <a:rPr sz="1360" spc="1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53" dirty="0">
                <a:solidFill>
                  <a:srgbClr val="000B71"/>
                </a:solidFill>
                <a:latin typeface="Century Gothic"/>
                <a:cs typeface="Century Gothic"/>
              </a:rPr>
              <a:t>ГОЛОВ</a:t>
            </a:r>
            <a:endParaRPr sz="1360">
              <a:latin typeface="Century Gothic"/>
              <a:cs typeface="Century Gothic"/>
            </a:endParaRPr>
          </a:p>
          <a:p>
            <a:pPr marL="12334">
              <a:lnSpc>
                <a:spcPts val="1379"/>
              </a:lnSpc>
            </a:pP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единовременное</a:t>
            </a:r>
            <a:r>
              <a:rPr sz="1165" spc="21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содержание</a:t>
            </a:r>
            <a:endParaRPr sz="1165">
              <a:latin typeface="Century Gothic"/>
              <a:cs typeface="Century Gothic"/>
            </a:endParaRPr>
          </a:p>
          <a:p>
            <a:pPr>
              <a:spcBef>
                <a:spcPts val="5"/>
              </a:spcBef>
            </a:pPr>
            <a:endParaRPr sz="1165">
              <a:latin typeface="Century Gothic"/>
              <a:cs typeface="Century Gothic"/>
            </a:endParaRPr>
          </a:p>
          <a:p>
            <a:pPr marL="12334">
              <a:lnSpc>
                <a:spcPts val="1612"/>
              </a:lnSpc>
            </a:pP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&gt;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23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65" dirty="0">
                <a:solidFill>
                  <a:srgbClr val="000B71"/>
                </a:solidFill>
                <a:latin typeface="Century Gothic"/>
                <a:cs typeface="Century Gothic"/>
              </a:rPr>
              <a:t>000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39" dirty="0">
                <a:solidFill>
                  <a:srgbClr val="000B71"/>
                </a:solidFill>
                <a:latin typeface="Century Gothic"/>
                <a:cs typeface="Century Gothic"/>
              </a:rPr>
              <a:t>Т/ГОД</a:t>
            </a:r>
            <a:endParaRPr sz="1360">
              <a:latin typeface="Century Gothic"/>
              <a:cs typeface="Century Gothic"/>
            </a:endParaRPr>
          </a:p>
          <a:p>
            <a:pPr marL="12334">
              <a:lnSpc>
                <a:spcPts val="1379"/>
              </a:lnSpc>
            </a:pP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производство</a:t>
            </a:r>
            <a:r>
              <a:rPr sz="1165" spc="15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39" dirty="0">
                <a:solidFill>
                  <a:srgbClr val="231F20"/>
                </a:solidFill>
                <a:latin typeface="Century Gothic"/>
                <a:cs typeface="Century Gothic"/>
              </a:rPr>
              <a:t>мяса</a:t>
            </a:r>
            <a:r>
              <a:rPr sz="1165" spc="16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155" dirty="0">
                <a:solidFill>
                  <a:srgbClr val="231F20"/>
                </a:solidFill>
                <a:latin typeface="Century Gothic"/>
                <a:cs typeface="Century Gothic"/>
              </a:rPr>
              <a:t>в</a:t>
            </a:r>
            <a:r>
              <a:rPr sz="1165" spc="16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живом</a:t>
            </a:r>
            <a:r>
              <a:rPr sz="1165" spc="16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9" dirty="0">
                <a:solidFill>
                  <a:srgbClr val="231F20"/>
                </a:solidFill>
                <a:latin typeface="Century Gothic"/>
                <a:cs typeface="Century Gothic"/>
              </a:rPr>
              <a:t>весе</a:t>
            </a:r>
            <a:endParaRPr sz="1165">
              <a:latin typeface="Century Gothic"/>
              <a:cs typeface="Century Gothic"/>
            </a:endParaRPr>
          </a:p>
          <a:p>
            <a:pPr>
              <a:spcBef>
                <a:spcPts val="10"/>
              </a:spcBef>
            </a:pPr>
            <a:endParaRPr sz="1165">
              <a:latin typeface="Century Gothic"/>
              <a:cs typeface="Century Gothic"/>
            </a:endParaRPr>
          </a:p>
          <a:p>
            <a:pPr marL="12334">
              <a:lnSpc>
                <a:spcPts val="1612"/>
              </a:lnSpc>
            </a:pPr>
            <a:r>
              <a:rPr sz="1360" spc="87" dirty="0">
                <a:solidFill>
                  <a:srgbClr val="000B71"/>
                </a:solidFill>
                <a:latin typeface="Century Gothic"/>
                <a:cs typeface="Century Gothic"/>
              </a:rPr>
              <a:t>250</a:t>
            </a:r>
            <a:r>
              <a:rPr sz="1360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65" dirty="0">
                <a:solidFill>
                  <a:srgbClr val="000B71"/>
                </a:solidFill>
                <a:latin typeface="Century Gothic"/>
                <a:cs typeface="Century Gothic"/>
              </a:rPr>
              <a:t>000</a:t>
            </a:r>
            <a:r>
              <a:rPr sz="1360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-24" dirty="0">
                <a:solidFill>
                  <a:srgbClr val="000B71"/>
                </a:solidFill>
                <a:latin typeface="Century Gothic"/>
                <a:cs typeface="Century Gothic"/>
              </a:rPr>
              <a:t>М2</a:t>
            </a:r>
            <a:endParaRPr sz="1360">
              <a:latin typeface="Century Gothic"/>
              <a:cs typeface="Century Gothic"/>
            </a:endParaRPr>
          </a:p>
          <a:p>
            <a:pPr marL="12334">
              <a:lnSpc>
                <a:spcPts val="1379"/>
              </a:lnSpc>
            </a:pP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Общая</a:t>
            </a:r>
            <a:r>
              <a:rPr sz="1165" spc="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1165" spc="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птицефабрики</a:t>
            </a:r>
            <a:endParaRPr sz="1165">
              <a:latin typeface="Century Gothic"/>
              <a:cs typeface="Century Gothic"/>
            </a:endParaRPr>
          </a:p>
          <a:p>
            <a:pPr>
              <a:spcBef>
                <a:spcPts val="247"/>
              </a:spcBef>
            </a:pPr>
            <a:endParaRPr sz="1165">
              <a:latin typeface="Century Gothic"/>
              <a:cs typeface="Century Gothic"/>
            </a:endParaRPr>
          </a:p>
          <a:p>
            <a:pPr marL="12334" marR="318223">
              <a:lnSpc>
                <a:spcPts val="1399"/>
              </a:lnSpc>
              <a:spcBef>
                <a:spcPts val="5"/>
              </a:spcBef>
            </a:pPr>
            <a:r>
              <a:rPr sz="1360" spc="49" dirty="0">
                <a:solidFill>
                  <a:srgbClr val="000B71"/>
                </a:solidFill>
                <a:latin typeface="Century Gothic"/>
                <a:cs typeface="Century Gothic"/>
              </a:rPr>
              <a:t>25</a:t>
            </a:r>
            <a:r>
              <a:rPr sz="1360" spc="1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60" dirty="0">
                <a:solidFill>
                  <a:srgbClr val="000B71"/>
                </a:solidFill>
                <a:latin typeface="Century Gothic"/>
                <a:cs typeface="Century Gothic"/>
              </a:rPr>
              <a:t>ПТИЧНИКОВ</a:t>
            </a:r>
            <a:r>
              <a:rPr sz="1360" spc="-68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spc="-107" dirty="0">
                <a:solidFill>
                  <a:srgbClr val="231F20"/>
                </a:solidFill>
                <a:latin typeface="Century Gothic"/>
                <a:cs typeface="Century Gothic"/>
              </a:rPr>
              <a:t>с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 автоматическим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климат-контролем,</a:t>
            </a:r>
            <a:r>
              <a:rPr sz="1165" spc="9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68" dirty="0">
                <a:solidFill>
                  <a:srgbClr val="231F20"/>
                </a:solidFill>
                <a:latin typeface="Century Gothic"/>
                <a:cs typeface="Century Gothic"/>
              </a:rPr>
              <a:t>линиями</a:t>
            </a:r>
            <a:r>
              <a:rPr sz="1165" spc="102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кормления</a:t>
            </a:r>
            <a:endParaRPr sz="1165">
              <a:latin typeface="Century Gothic"/>
              <a:cs typeface="Century Gothic"/>
            </a:endParaRPr>
          </a:p>
          <a:p>
            <a:pPr marL="12334">
              <a:lnSpc>
                <a:spcPts val="1350"/>
              </a:lnSpc>
            </a:pPr>
            <a:r>
              <a:rPr sz="1165" spc="78" dirty="0">
                <a:solidFill>
                  <a:srgbClr val="231F20"/>
                </a:solidFill>
                <a:latin typeface="Century Gothic"/>
                <a:cs typeface="Century Gothic"/>
              </a:rPr>
              <a:t>и </a:t>
            </a:r>
            <a:r>
              <a:rPr sz="1165" spc="10" dirty="0">
                <a:solidFill>
                  <a:srgbClr val="231F20"/>
                </a:solidFill>
                <a:latin typeface="Century Gothic"/>
                <a:cs typeface="Century Gothic"/>
              </a:rPr>
              <a:t>поения.</a:t>
            </a:r>
            <a:r>
              <a:rPr sz="1165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10" dirty="0">
                <a:solidFill>
                  <a:srgbClr val="231F20"/>
                </a:solidFill>
                <a:latin typeface="Century Gothic"/>
                <a:cs typeface="Century Gothic"/>
              </a:rPr>
              <a:t>Цех</a:t>
            </a:r>
            <a:r>
              <a:rPr sz="1165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10" dirty="0">
                <a:solidFill>
                  <a:srgbClr val="231F20"/>
                </a:solidFill>
                <a:latin typeface="Century Gothic"/>
                <a:cs typeface="Century Gothic"/>
              </a:rPr>
              <a:t>убоя</a:t>
            </a:r>
            <a:r>
              <a:rPr sz="1165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78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1165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10" dirty="0">
                <a:solidFill>
                  <a:srgbClr val="231F20"/>
                </a:solidFill>
                <a:latin typeface="Century Gothic"/>
                <a:cs typeface="Century Gothic"/>
              </a:rPr>
              <a:t>глубокой</a:t>
            </a:r>
            <a:r>
              <a:rPr sz="1165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переработки.</a:t>
            </a:r>
            <a:endParaRPr sz="1165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25906" y="3985904"/>
            <a:ext cx="3211911" cy="2033348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360" spc="92" dirty="0">
                <a:solidFill>
                  <a:srgbClr val="FFFFFF"/>
                </a:solidFill>
                <a:latin typeface="Century Gothic"/>
                <a:cs typeface="Century Gothic"/>
              </a:rPr>
              <a:t>ТЕХНОЛОГИИ:</a:t>
            </a:r>
            <a:endParaRPr sz="1360" dirty="0">
              <a:latin typeface="Century Gothic"/>
              <a:cs typeface="Century Gothic"/>
            </a:endParaRPr>
          </a:p>
          <a:p>
            <a:pPr marL="111625">
              <a:spcBef>
                <a:spcPts val="1592"/>
              </a:spcBef>
            </a:pPr>
            <a:r>
              <a:rPr sz="1165" spc="19" dirty="0">
                <a:solidFill>
                  <a:srgbClr val="FFFFFF"/>
                </a:solidFill>
                <a:latin typeface="Century Gothic"/>
                <a:cs typeface="Century Gothic"/>
              </a:rPr>
              <a:t>Роботизация</a:t>
            </a:r>
            <a:r>
              <a:rPr sz="1165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19" dirty="0">
                <a:solidFill>
                  <a:srgbClr val="FFFFFF"/>
                </a:solidFill>
                <a:latin typeface="Century Gothic"/>
                <a:cs typeface="Century Gothic"/>
              </a:rPr>
              <a:t>уборки</a:t>
            </a:r>
            <a:r>
              <a:rPr sz="1165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78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165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содержания.</a:t>
            </a:r>
            <a:endParaRPr sz="1165" dirty="0">
              <a:latin typeface="Century Gothic"/>
              <a:cs typeface="Century Gothic"/>
            </a:endParaRPr>
          </a:p>
          <a:p>
            <a:pPr marL="111625" marR="326857">
              <a:spcBef>
                <a:spcPts val="1399"/>
              </a:spcBef>
            </a:pPr>
            <a:r>
              <a:rPr sz="1165" spc="53" dirty="0">
                <a:solidFill>
                  <a:srgbClr val="FFFFFF"/>
                </a:solidFill>
                <a:latin typeface="Century Gothic"/>
                <a:cs typeface="Century Gothic"/>
              </a:rPr>
              <a:t>Биогазовая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 установка —</a:t>
            </a:r>
            <a:r>
              <a:rPr sz="1165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отопление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за</a:t>
            </a:r>
            <a:r>
              <a:rPr sz="1165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счет</a:t>
            </a:r>
            <a:r>
              <a:rPr sz="1165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отходов.</a:t>
            </a:r>
            <a:endParaRPr sz="1165" dirty="0">
              <a:latin typeface="Century Gothic"/>
              <a:cs typeface="Century Gothic"/>
            </a:endParaRPr>
          </a:p>
          <a:p>
            <a:pPr marL="111625" marR="162812">
              <a:spcBef>
                <a:spcPts val="1399"/>
              </a:spcBef>
            </a:pPr>
            <a:r>
              <a:rPr sz="1165" spc="53" dirty="0">
                <a:solidFill>
                  <a:srgbClr val="FFFFFF"/>
                </a:solidFill>
                <a:latin typeface="Century Gothic"/>
                <a:cs typeface="Century Gothic"/>
              </a:rPr>
              <a:t>Тепловидение</a:t>
            </a:r>
            <a:r>
              <a:rPr sz="1165" spc="3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78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165" spc="3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машинное</a:t>
            </a:r>
            <a:r>
              <a:rPr sz="1165" spc="4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зрение</a:t>
            </a:r>
            <a:r>
              <a:rPr sz="1165" spc="3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49" dirty="0">
                <a:solidFill>
                  <a:srgbClr val="FFFFFF"/>
                </a:solidFill>
                <a:latin typeface="Century Gothic"/>
                <a:cs typeface="Century Gothic"/>
              </a:rPr>
              <a:t>— </a:t>
            </a:r>
            <a:r>
              <a:rPr sz="1165" spc="92" dirty="0">
                <a:solidFill>
                  <a:srgbClr val="FFFFFF"/>
                </a:solidFill>
                <a:latin typeface="Century Gothic"/>
                <a:cs typeface="Century Gothic"/>
              </a:rPr>
              <a:t>выявление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58" dirty="0">
                <a:solidFill>
                  <a:srgbClr val="FFFFFF"/>
                </a:solidFill>
                <a:latin typeface="Century Gothic"/>
                <a:cs typeface="Century Gothic"/>
              </a:rPr>
              <a:t>больных</a:t>
            </a:r>
            <a:r>
              <a:rPr sz="1165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особей.</a:t>
            </a:r>
            <a:endParaRPr sz="1165" dirty="0">
              <a:latin typeface="Century Gothic"/>
              <a:cs typeface="Century Gothic"/>
            </a:endParaRPr>
          </a:p>
          <a:p>
            <a:pPr marL="111625">
              <a:spcBef>
                <a:spcPts val="1399"/>
              </a:spcBef>
            </a:pPr>
            <a:r>
              <a:rPr sz="1165" spc="92" dirty="0">
                <a:solidFill>
                  <a:srgbClr val="FFFFFF"/>
                </a:solidFill>
                <a:latin typeface="Century Gothic"/>
                <a:cs typeface="Century Gothic"/>
              </a:rPr>
              <a:t>ИИ</a:t>
            </a:r>
            <a:r>
              <a:rPr sz="1165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102" dirty="0">
                <a:solidFill>
                  <a:srgbClr val="FFFFFF"/>
                </a:solidFill>
                <a:latin typeface="Century Gothic"/>
                <a:cs typeface="Century Gothic"/>
              </a:rPr>
              <a:t>для</a:t>
            </a:r>
            <a:r>
              <a:rPr sz="1165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53" dirty="0">
                <a:solidFill>
                  <a:srgbClr val="FFFFFF"/>
                </a:solidFill>
                <a:latin typeface="Century Gothic"/>
                <a:cs typeface="Century Gothic"/>
              </a:rPr>
              <a:t>управления</a:t>
            </a:r>
            <a:r>
              <a:rPr sz="1165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всеми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24" dirty="0">
                <a:solidFill>
                  <a:srgbClr val="FFFFFF"/>
                </a:solidFill>
                <a:latin typeface="Century Gothic"/>
                <a:cs typeface="Century Gothic"/>
              </a:rPr>
              <a:t>процессами.</a:t>
            </a:r>
            <a:endParaRPr sz="1165" dirty="0">
              <a:latin typeface="Century Gothic"/>
              <a:cs typeface="Century Gothic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302C356-63EC-46C0-A204-DAFF804687B6}"/>
              </a:ext>
            </a:extLst>
          </p:cNvPr>
          <p:cNvSpPr/>
          <p:nvPr/>
        </p:nvSpPr>
        <p:spPr>
          <a:xfrm>
            <a:off x="7068479" y="5871238"/>
            <a:ext cx="44403" cy="444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sz="1748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D023148-EB3B-4123-AE47-A3364241089D}"/>
              </a:ext>
            </a:extLst>
          </p:cNvPr>
          <p:cNvSpPr/>
          <p:nvPr/>
        </p:nvSpPr>
        <p:spPr>
          <a:xfrm>
            <a:off x="7065966" y="5353188"/>
            <a:ext cx="44403" cy="444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sz="1748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6981039-1C6B-41EF-98FE-7A5D920CD777}"/>
              </a:ext>
            </a:extLst>
          </p:cNvPr>
          <p:cNvSpPr/>
          <p:nvPr/>
        </p:nvSpPr>
        <p:spPr>
          <a:xfrm>
            <a:off x="7065139" y="4801472"/>
            <a:ext cx="44403" cy="444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sz="1748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57E4080-32A7-4A20-86A5-7D4C1AC3C55D}"/>
              </a:ext>
            </a:extLst>
          </p:cNvPr>
          <p:cNvSpPr/>
          <p:nvPr/>
        </p:nvSpPr>
        <p:spPr>
          <a:xfrm>
            <a:off x="7065140" y="4496070"/>
            <a:ext cx="44403" cy="444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sz="1748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564624" y="438650"/>
            <a:ext cx="3544944" cy="550423"/>
          </a:xfrm>
          <a:prstGeom prst="rect">
            <a:avLst/>
          </a:prstGeom>
        </p:spPr>
        <p:txBody>
          <a:bodyPr vert="horz" wrap="square" lIns="0" tIns="12335" rIns="0" bIns="0" rtlCol="0" anchor="ctr">
            <a:spAutoFit/>
          </a:bodyPr>
          <a:lstStyle/>
          <a:p>
            <a:pPr marL="12334" marR="4934" indent="217083">
              <a:lnSpc>
                <a:spcPct val="100000"/>
              </a:lnSpc>
              <a:spcBef>
                <a:spcPts val="97"/>
              </a:spcBef>
            </a:pPr>
            <a:r>
              <a:rPr sz="1748" spc="243" dirty="0">
                <a:solidFill>
                  <a:srgbClr val="000B71"/>
                </a:solidFill>
              </a:rPr>
              <a:t>ТЕПЛИЧНЫЙ</a:t>
            </a:r>
            <a:r>
              <a:rPr sz="1748" spc="15" dirty="0">
                <a:solidFill>
                  <a:srgbClr val="000B71"/>
                </a:solidFill>
              </a:rPr>
              <a:t> </a:t>
            </a:r>
            <a:r>
              <a:rPr sz="1748" spc="83" dirty="0">
                <a:solidFill>
                  <a:srgbClr val="000B71"/>
                </a:solidFill>
              </a:rPr>
              <a:t>КОМПЛЕКС: </a:t>
            </a:r>
            <a:r>
              <a:rPr sz="1748" spc="141" dirty="0"/>
              <a:t>КРУГЛОГОДИЧНЫЙ</a:t>
            </a:r>
            <a:r>
              <a:rPr sz="1748" spc="19" dirty="0"/>
              <a:t> </a:t>
            </a:r>
            <a:r>
              <a:rPr sz="1748" spc="97" dirty="0"/>
              <a:t>УРОЖАЙ</a:t>
            </a:r>
            <a:endParaRPr sz="1748"/>
          </a:p>
        </p:txBody>
      </p:sp>
      <p:sp>
        <p:nvSpPr>
          <p:cNvPr id="5" name="object 5"/>
          <p:cNvSpPr txBox="1"/>
          <p:nvPr/>
        </p:nvSpPr>
        <p:spPr>
          <a:xfrm>
            <a:off x="1575637" y="1306411"/>
            <a:ext cx="3291470" cy="2091937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612"/>
              </a:lnSpc>
              <a:spcBef>
                <a:spcPts val="97"/>
              </a:spcBef>
            </a:pP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10</a:t>
            </a:r>
            <a:r>
              <a:rPr sz="1360" spc="-24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26" dirty="0">
                <a:solidFill>
                  <a:srgbClr val="000B71"/>
                </a:solidFill>
                <a:latin typeface="Century Gothic"/>
                <a:cs typeface="Century Gothic"/>
              </a:rPr>
              <a:t>500</a:t>
            </a:r>
            <a:r>
              <a:rPr sz="1360" spc="-24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39" dirty="0">
                <a:solidFill>
                  <a:srgbClr val="000B71"/>
                </a:solidFill>
                <a:latin typeface="Century Gothic"/>
                <a:cs typeface="Century Gothic"/>
              </a:rPr>
              <a:t>Т/ГОД</a:t>
            </a:r>
            <a:endParaRPr sz="1360" dirty="0">
              <a:latin typeface="Century Gothic"/>
              <a:cs typeface="Century Gothic"/>
            </a:endParaRPr>
          </a:p>
          <a:p>
            <a:pPr marL="12334">
              <a:lnSpc>
                <a:spcPts val="1379"/>
              </a:lnSpc>
            </a:pP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Томаты</a:t>
            </a:r>
            <a:r>
              <a:rPr sz="1165" spc="1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78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1165" spc="1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44" dirty="0">
                <a:solidFill>
                  <a:srgbClr val="231F20"/>
                </a:solidFill>
                <a:latin typeface="Century Gothic"/>
                <a:cs typeface="Century Gothic"/>
              </a:rPr>
              <a:t>зелень</a:t>
            </a:r>
            <a:endParaRPr sz="1165" dirty="0">
              <a:latin typeface="Century Gothic"/>
              <a:cs typeface="Century Gothic"/>
            </a:endParaRPr>
          </a:p>
          <a:p>
            <a:pPr>
              <a:spcBef>
                <a:spcPts val="5"/>
              </a:spcBef>
            </a:pPr>
            <a:endParaRPr sz="1165" dirty="0">
              <a:latin typeface="Century Gothic"/>
              <a:cs typeface="Century Gothic"/>
            </a:endParaRPr>
          </a:p>
          <a:p>
            <a:pPr marL="12334">
              <a:lnSpc>
                <a:spcPts val="1612"/>
              </a:lnSpc>
            </a:pP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2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70" dirty="0">
                <a:solidFill>
                  <a:srgbClr val="000B71"/>
                </a:solidFill>
                <a:latin typeface="Century Gothic"/>
                <a:cs typeface="Century Gothic"/>
              </a:rPr>
              <a:t>400</a:t>
            </a:r>
            <a:r>
              <a:rPr sz="1360" spc="34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49" dirty="0">
                <a:solidFill>
                  <a:srgbClr val="000B71"/>
                </a:solidFill>
                <a:latin typeface="Century Gothic"/>
                <a:cs typeface="Century Gothic"/>
              </a:rPr>
              <a:t>Т/ГОД</a:t>
            </a:r>
            <a:endParaRPr sz="1360" dirty="0">
              <a:latin typeface="Century Gothic"/>
              <a:cs typeface="Century Gothic"/>
            </a:endParaRPr>
          </a:p>
          <a:p>
            <a:pPr marL="12334">
              <a:lnSpc>
                <a:spcPts val="1379"/>
              </a:lnSpc>
            </a:pPr>
            <a:r>
              <a:rPr sz="1165" spc="78" dirty="0">
                <a:solidFill>
                  <a:srgbClr val="231F20"/>
                </a:solidFill>
                <a:latin typeface="Century Gothic"/>
                <a:cs typeface="Century Gothic"/>
              </a:rPr>
              <a:t>Ягоды</a:t>
            </a:r>
            <a:r>
              <a:rPr sz="1165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(клубника,</a:t>
            </a:r>
            <a:r>
              <a:rPr sz="1165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9" dirty="0">
                <a:solidFill>
                  <a:srgbClr val="231F20"/>
                </a:solidFill>
                <a:latin typeface="Century Gothic"/>
                <a:cs typeface="Century Gothic"/>
              </a:rPr>
              <a:t>малина,</a:t>
            </a:r>
            <a:r>
              <a:rPr sz="1165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голубика)</a:t>
            </a:r>
            <a:endParaRPr sz="1165" dirty="0">
              <a:latin typeface="Century Gothic"/>
              <a:cs typeface="Century Gothic"/>
            </a:endParaRPr>
          </a:p>
          <a:p>
            <a:pPr>
              <a:spcBef>
                <a:spcPts val="10"/>
              </a:spcBef>
            </a:pPr>
            <a:endParaRPr sz="1165" dirty="0">
              <a:latin typeface="Century Gothic"/>
              <a:cs typeface="Century Gothic"/>
            </a:endParaRPr>
          </a:p>
          <a:p>
            <a:pPr marL="12334">
              <a:lnSpc>
                <a:spcPts val="1612"/>
              </a:lnSpc>
            </a:pPr>
            <a:r>
              <a:rPr sz="1360" spc="102" dirty="0">
                <a:solidFill>
                  <a:srgbClr val="000B71"/>
                </a:solidFill>
                <a:latin typeface="Century Gothic"/>
                <a:cs typeface="Century Gothic"/>
              </a:rPr>
              <a:t>290</a:t>
            </a:r>
            <a:r>
              <a:rPr sz="1360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65" dirty="0">
                <a:solidFill>
                  <a:srgbClr val="000B71"/>
                </a:solidFill>
                <a:latin typeface="Century Gothic"/>
                <a:cs typeface="Century Gothic"/>
              </a:rPr>
              <a:t>000</a:t>
            </a:r>
            <a:r>
              <a:rPr sz="1360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-24" dirty="0">
                <a:solidFill>
                  <a:srgbClr val="000B71"/>
                </a:solidFill>
                <a:latin typeface="Century Gothic"/>
                <a:cs typeface="Century Gothic"/>
              </a:rPr>
              <a:t>М2</a:t>
            </a:r>
            <a:endParaRPr sz="1360" dirty="0">
              <a:latin typeface="Century Gothic"/>
              <a:cs typeface="Century Gothic"/>
            </a:endParaRPr>
          </a:p>
          <a:p>
            <a:pPr marL="12334">
              <a:lnSpc>
                <a:spcPts val="1379"/>
              </a:lnSpc>
            </a:pPr>
            <a:r>
              <a:rPr sz="1165" spc="-10" dirty="0">
                <a:solidFill>
                  <a:srgbClr val="231F20"/>
                </a:solidFill>
                <a:latin typeface="Century Gothic"/>
                <a:cs typeface="Century Gothic"/>
              </a:rPr>
              <a:t>Общая</a:t>
            </a:r>
            <a:r>
              <a:rPr sz="1165" spc="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1165" spc="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39" dirty="0">
                <a:solidFill>
                  <a:srgbClr val="231F20"/>
                </a:solidFill>
                <a:latin typeface="Century Gothic"/>
                <a:cs typeface="Century Gothic"/>
              </a:rPr>
              <a:t>теплиц</a:t>
            </a:r>
            <a:endParaRPr sz="1165" dirty="0">
              <a:latin typeface="Century Gothic"/>
              <a:cs typeface="Century Gothic"/>
            </a:endParaRPr>
          </a:p>
          <a:p>
            <a:pPr>
              <a:spcBef>
                <a:spcPts val="10"/>
              </a:spcBef>
            </a:pPr>
            <a:endParaRPr sz="1165" dirty="0">
              <a:latin typeface="Century Gothic"/>
              <a:cs typeface="Century Gothic"/>
            </a:endParaRPr>
          </a:p>
          <a:p>
            <a:pPr marL="12334">
              <a:lnSpc>
                <a:spcPts val="1612"/>
              </a:lnSpc>
            </a:pPr>
            <a:r>
              <a:rPr sz="1360" spc="49" dirty="0">
                <a:solidFill>
                  <a:srgbClr val="000B71"/>
                </a:solidFill>
                <a:latin typeface="Century Gothic"/>
                <a:cs typeface="Century Gothic"/>
              </a:rPr>
              <a:t>5</a:t>
            </a:r>
            <a:r>
              <a:rPr sz="1360" spc="24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(2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–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121" dirty="0">
                <a:solidFill>
                  <a:srgbClr val="000B71"/>
                </a:solidFill>
                <a:latin typeface="Century Gothic"/>
                <a:cs typeface="Century Gothic"/>
              </a:rPr>
              <a:t>ТОМАТЫ/ЗЕЛЕНЬ,</a:t>
            </a:r>
            <a:r>
              <a:rPr sz="1360" spc="24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3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97" dirty="0">
                <a:solidFill>
                  <a:srgbClr val="000B71"/>
                </a:solidFill>
                <a:latin typeface="Century Gothic"/>
                <a:cs typeface="Century Gothic"/>
              </a:rPr>
              <a:t>-</a:t>
            </a:r>
            <a:r>
              <a:rPr sz="136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97" dirty="0">
                <a:solidFill>
                  <a:srgbClr val="000B71"/>
                </a:solidFill>
                <a:latin typeface="Century Gothic"/>
                <a:cs typeface="Century Gothic"/>
              </a:rPr>
              <a:t>ЯГОДЫ)</a:t>
            </a:r>
            <a:endParaRPr sz="1360" dirty="0">
              <a:latin typeface="Century Gothic"/>
              <a:cs typeface="Century Gothic"/>
            </a:endParaRPr>
          </a:p>
          <a:p>
            <a:pPr marL="12334">
              <a:lnSpc>
                <a:spcPts val="1379"/>
              </a:lnSpc>
            </a:pPr>
            <a:r>
              <a:rPr sz="1165" spc="19" dirty="0">
                <a:solidFill>
                  <a:srgbClr val="231F20"/>
                </a:solidFill>
                <a:latin typeface="Century Gothic"/>
                <a:cs typeface="Century Gothic"/>
              </a:rPr>
              <a:t>Количество</a:t>
            </a:r>
            <a:r>
              <a:rPr sz="1165" spc="25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spc="39" dirty="0">
                <a:solidFill>
                  <a:srgbClr val="231F20"/>
                </a:solidFill>
                <a:latin typeface="Century Gothic"/>
                <a:cs typeface="Century Gothic"/>
              </a:rPr>
              <a:t>теплиц</a:t>
            </a:r>
            <a:endParaRPr sz="1165" dirty="0">
              <a:latin typeface="Century Gothic"/>
              <a:cs typeface="Century Gothic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1" y="3776119"/>
            <a:ext cx="6261900" cy="3076849"/>
            <a:chOff x="0" y="3888003"/>
            <a:chExt cx="5352415" cy="3168015"/>
          </a:xfrm>
        </p:grpSpPr>
        <p:sp>
          <p:nvSpPr>
            <p:cNvPr id="3" name="object 3"/>
            <p:cNvSpPr/>
            <p:nvPr/>
          </p:nvSpPr>
          <p:spPr>
            <a:xfrm>
              <a:off x="0" y="3888003"/>
              <a:ext cx="5352415" cy="3168015"/>
            </a:xfrm>
            <a:custGeom>
              <a:avLst/>
              <a:gdLst/>
              <a:ahLst/>
              <a:cxnLst/>
              <a:rect l="l" t="t" r="r" b="b"/>
              <a:pathLst>
                <a:path w="5352415" h="3168015">
                  <a:moveTo>
                    <a:pt x="5351995" y="0"/>
                  </a:moveTo>
                  <a:lnTo>
                    <a:pt x="0" y="0"/>
                  </a:lnTo>
                  <a:lnTo>
                    <a:pt x="0" y="3168002"/>
                  </a:lnTo>
                  <a:lnTo>
                    <a:pt x="5351995" y="3168002"/>
                  </a:lnTo>
                  <a:lnTo>
                    <a:pt x="5351995" y="0"/>
                  </a:lnTo>
                  <a:close/>
                </a:path>
              </a:pathLst>
            </a:custGeom>
            <a:solidFill>
              <a:srgbClr val="242F66"/>
            </a:solidFill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4" name="object 4"/>
            <p:cNvSpPr/>
            <p:nvPr/>
          </p:nvSpPr>
          <p:spPr>
            <a:xfrm>
              <a:off x="624408" y="4467605"/>
              <a:ext cx="57785" cy="2065020"/>
            </a:xfrm>
            <a:custGeom>
              <a:avLst/>
              <a:gdLst/>
              <a:ahLst/>
              <a:cxnLst/>
              <a:rect l="l" t="t" r="r" b="b"/>
              <a:pathLst>
                <a:path w="57784" h="2065020">
                  <a:moveTo>
                    <a:pt x="57607" y="2035784"/>
                  </a:moveTo>
                  <a:lnTo>
                    <a:pt x="55346" y="2024583"/>
                  </a:lnTo>
                  <a:lnTo>
                    <a:pt x="49174" y="2015426"/>
                  </a:lnTo>
                  <a:lnTo>
                    <a:pt x="40017" y="2009267"/>
                  </a:lnTo>
                  <a:lnTo>
                    <a:pt x="28803" y="2006993"/>
                  </a:lnTo>
                  <a:lnTo>
                    <a:pt x="17602" y="2009267"/>
                  </a:lnTo>
                  <a:lnTo>
                    <a:pt x="8445" y="2015426"/>
                  </a:lnTo>
                  <a:lnTo>
                    <a:pt x="2273" y="2024583"/>
                  </a:lnTo>
                  <a:lnTo>
                    <a:pt x="0" y="2035784"/>
                  </a:lnTo>
                  <a:lnTo>
                    <a:pt x="2273" y="2046998"/>
                  </a:lnTo>
                  <a:lnTo>
                    <a:pt x="8445" y="2056155"/>
                  </a:lnTo>
                  <a:lnTo>
                    <a:pt x="17602" y="2062327"/>
                  </a:lnTo>
                  <a:lnTo>
                    <a:pt x="28803" y="2064588"/>
                  </a:lnTo>
                  <a:lnTo>
                    <a:pt x="40017" y="2062327"/>
                  </a:lnTo>
                  <a:lnTo>
                    <a:pt x="49174" y="2056155"/>
                  </a:lnTo>
                  <a:lnTo>
                    <a:pt x="55346" y="2046998"/>
                  </a:lnTo>
                  <a:lnTo>
                    <a:pt x="57607" y="2035784"/>
                  </a:lnTo>
                  <a:close/>
                </a:path>
                <a:path w="57784" h="2065020">
                  <a:moveTo>
                    <a:pt x="57607" y="1484985"/>
                  </a:moveTo>
                  <a:lnTo>
                    <a:pt x="55346" y="1473784"/>
                  </a:lnTo>
                  <a:lnTo>
                    <a:pt x="49174" y="1464627"/>
                  </a:lnTo>
                  <a:lnTo>
                    <a:pt x="40017" y="1458455"/>
                  </a:lnTo>
                  <a:lnTo>
                    <a:pt x="28803" y="1456194"/>
                  </a:lnTo>
                  <a:lnTo>
                    <a:pt x="17602" y="1458455"/>
                  </a:lnTo>
                  <a:lnTo>
                    <a:pt x="8445" y="1464627"/>
                  </a:lnTo>
                  <a:lnTo>
                    <a:pt x="2273" y="1473784"/>
                  </a:lnTo>
                  <a:lnTo>
                    <a:pt x="0" y="1484985"/>
                  </a:lnTo>
                  <a:lnTo>
                    <a:pt x="2273" y="1496199"/>
                  </a:lnTo>
                  <a:lnTo>
                    <a:pt x="8445" y="1505356"/>
                  </a:lnTo>
                  <a:lnTo>
                    <a:pt x="17602" y="1511528"/>
                  </a:lnTo>
                  <a:lnTo>
                    <a:pt x="28803" y="1513789"/>
                  </a:lnTo>
                  <a:lnTo>
                    <a:pt x="40017" y="1511528"/>
                  </a:lnTo>
                  <a:lnTo>
                    <a:pt x="49174" y="1505356"/>
                  </a:lnTo>
                  <a:lnTo>
                    <a:pt x="55346" y="1496199"/>
                  </a:lnTo>
                  <a:lnTo>
                    <a:pt x="57607" y="1484985"/>
                  </a:lnTo>
                  <a:close/>
                </a:path>
                <a:path w="57784" h="2065020">
                  <a:moveTo>
                    <a:pt x="57607" y="960285"/>
                  </a:moveTo>
                  <a:lnTo>
                    <a:pt x="55346" y="949083"/>
                  </a:lnTo>
                  <a:lnTo>
                    <a:pt x="49174" y="939927"/>
                  </a:lnTo>
                  <a:lnTo>
                    <a:pt x="40017" y="933767"/>
                  </a:lnTo>
                  <a:lnTo>
                    <a:pt x="28803" y="931494"/>
                  </a:lnTo>
                  <a:lnTo>
                    <a:pt x="17602" y="933767"/>
                  </a:lnTo>
                  <a:lnTo>
                    <a:pt x="8445" y="939927"/>
                  </a:lnTo>
                  <a:lnTo>
                    <a:pt x="2273" y="949083"/>
                  </a:lnTo>
                  <a:lnTo>
                    <a:pt x="0" y="960285"/>
                  </a:lnTo>
                  <a:lnTo>
                    <a:pt x="2273" y="971499"/>
                  </a:lnTo>
                  <a:lnTo>
                    <a:pt x="8445" y="980655"/>
                  </a:lnTo>
                  <a:lnTo>
                    <a:pt x="17602" y="986828"/>
                  </a:lnTo>
                  <a:lnTo>
                    <a:pt x="28803" y="989088"/>
                  </a:lnTo>
                  <a:lnTo>
                    <a:pt x="40017" y="986828"/>
                  </a:lnTo>
                  <a:lnTo>
                    <a:pt x="49174" y="980655"/>
                  </a:lnTo>
                  <a:lnTo>
                    <a:pt x="55346" y="971499"/>
                  </a:lnTo>
                  <a:lnTo>
                    <a:pt x="57607" y="960285"/>
                  </a:lnTo>
                  <a:close/>
                </a:path>
                <a:path w="57784" h="2065020">
                  <a:moveTo>
                    <a:pt x="57607" y="383374"/>
                  </a:moveTo>
                  <a:lnTo>
                    <a:pt x="55346" y="372173"/>
                  </a:lnTo>
                  <a:lnTo>
                    <a:pt x="49174" y="363016"/>
                  </a:lnTo>
                  <a:lnTo>
                    <a:pt x="40017" y="356857"/>
                  </a:lnTo>
                  <a:lnTo>
                    <a:pt x="28803" y="354584"/>
                  </a:lnTo>
                  <a:lnTo>
                    <a:pt x="17602" y="356857"/>
                  </a:lnTo>
                  <a:lnTo>
                    <a:pt x="8445" y="363016"/>
                  </a:lnTo>
                  <a:lnTo>
                    <a:pt x="2273" y="372173"/>
                  </a:lnTo>
                  <a:lnTo>
                    <a:pt x="0" y="383374"/>
                  </a:lnTo>
                  <a:lnTo>
                    <a:pt x="2273" y="394589"/>
                  </a:lnTo>
                  <a:lnTo>
                    <a:pt x="8445" y="403745"/>
                  </a:lnTo>
                  <a:lnTo>
                    <a:pt x="17602" y="409917"/>
                  </a:lnTo>
                  <a:lnTo>
                    <a:pt x="28803" y="412178"/>
                  </a:lnTo>
                  <a:lnTo>
                    <a:pt x="40017" y="409917"/>
                  </a:lnTo>
                  <a:lnTo>
                    <a:pt x="49174" y="403745"/>
                  </a:lnTo>
                  <a:lnTo>
                    <a:pt x="55346" y="394589"/>
                  </a:lnTo>
                  <a:lnTo>
                    <a:pt x="57607" y="383374"/>
                  </a:lnTo>
                  <a:close/>
                </a:path>
                <a:path w="57784" h="2065020">
                  <a:moveTo>
                    <a:pt x="57607" y="28790"/>
                  </a:moveTo>
                  <a:lnTo>
                    <a:pt x="55346" y="17589"/>
                  </a:lnTo>
                  <a:lnTo>
                    <a:pt x="49174" y="8432"/>
                  </a:lnTo>
                  <a:lnTo>
                    <a:pt x="40017" y="2273"/>
                  </a:lnTo>
                  <a:lnTo>
                    <a:pt x="28803" y="0"/>
                  </a:lnTo>
                  <a:lnTo>
                    <a:pt x="17602" y="2273"/>
                  </a:lnTo>
                  <a:lnTo>
                    <a:pt x="8445" y="8432"/>
                  </a:lnTo>
                  <a:lnTo>
                    <a:pt x="2273" y="17589"/>
                  </a:lnTo>
                  <a:lnTo>
                    <a:pt x="0" y="28790"/>
                  </a:lnTo>
                  <a:lnTo>
                    <a:pt x="2273" y="40005"/>
                  </a:lnTo>
                  <a:lnTo>
                    <a:pt x="8445" y="49161"/>
                  </a:lnTo>
                  <a:lnTo>
                    <a:pt x="17602" y="55333"/>
                  </a:lnTo>
                  <a:lnTo>
                    <a:pt x="28803" y="57594"/>
                  </a:lnTo>
                  <a:lnTo>
                    <a:pt x="40017" y="55333"/>
                  </a:lnTo>
                  <a:lnTo>
                    <a:pt x="49174" y="49161"/>
                  </a:lnTo>
                  <a:lnTo>
                    <a:pt x="55346" y="40005"/>
                  </a:lnTo>
                  <a:lnTo>
                    <a:pt x="57607" y="287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48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8113" y="3940726"/>
            <a:ext cx="3335874" cy="247862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360" spc="92" dirty="0">
                <a:solidFill>
                  <a:srgbClr val="FFFFFF"/>
                </a:solidFill>
                <a:latin typeface="Century Gothic"/>
                <a:cs typeface="Century Gothic"/>
              </a:rPr>
              <a:t>ТЕХНОЛОГИИ:</a:t>
            </a:r>
            <a:endParaRPr sz="1360" dirty="0">
              <a:latin typeface="Century Gothic"/>
              <a:cs typeface="Century Gothic"/>
            </a:endParaRPr>
          </a:p>
          <a:p>
            <a:pPr marL="118409">
              <a:spcBef>
                <a:spcPts val="908"/>
              </a:spcBef>
            </a:pPr>
            <a:r>
              <a:rPr sz="1165" spc="92" dirty="0">
                <a:solidFill>
                  <a:srgbClr val="FFFFFF"/>
                </a:solidFill>
                <a:latin typeface="Century Gothic"/>
                <a:cs typeface="Century Gothic"/>
              </a:rPr>
              <a:t>Точный</a:t>
            </a:r>
            <a:r>
              <a:rPr sz="1165" spc="2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климат-контроль,</a:t>
            </a:r>
            <a:r>
              <a:rPr sz="1165" spc="222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107" dirty="0">
                <a:solidFill>
                  <a:srgbClr val="FFFFFF"/>
                </a:solidFill>
                <a:latin typeface="Century Gothic"/>
                <a:cs typeface="Century Gothic"/>
              </a:rPr>
              <a:t>LED-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подсветка.</a:t>
            </a:r>
            <a:endParaRPr sz="1165" dirty="0">
              <a:latin typeface="Century Gothic"/>
              <a:cs typeface="Century Gothic"/>
            </a:endParaRPr>
          </a:p>
          <a:p>
            <a:pPr marL="118409" marR="904716">
              <a:spcBef>
                <a:spcPts val="1399"/>
              </a:spcBef>
            </a:pPr>
            <a:r>
              <a:rPr sz="1165" spc="19" dirty="0">
                <a:solidFill>
                  <a:srgbClr val="FFFFFF"/>
                </a:solidFill>
                <a:latin typeface="Century Gothic"/>
                <a:cs typeface="Century Gothic"/>
              </a:rPr>
              <a:t>Беспочвенное</a:t>
            </a:r>
            <a:r>
              <a:rPr sz="1165" spc="24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выращивание, </a:t>
            </a:r>
            <a:r>
              <a:rPr sz="1165" spc="53" dirty="0">
                <a:solidFill>
                  <a:srgbClr val="FFFFFF"/>
                </a:solidFill>
                <a:latin typeface="Century Gothic"/>
                <a:cs typeface="Century Gothic"/>
              </a:rPr>
              <a:t>капельный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39" dirty="0">
                <a:solidFill>
                  <a:srgbClr val="FFFFFF"/>
                </a:solidFill>
                <a:latin typeface="Century Gothic"/>
                <a:cs typeface="Century Gothic"/>
              </a:rPr>
              <a:t>полив.</a:t>
            </a:r>
            <a:endParaRPr sz="1165" dirty="0">
              <a:latin typeface="Century Gothic"/>
              <a:cs typeface="Century Gothic"/>
            </a:endParaRPr>
          </a:p>
          <a:p>
            <a:pPr marL="118409" marR="443416">
              <a:spcBef>
                <a:spcPts val="1399"/>
              </a:spcBef>
            </a:pPr>
            <a:r>
              <a:rPr sz="1165" spc="53" dirty="0">
                <a:solidFill>
                  <a:srgbClr val="FFFFFF"/>
                </a:solidFill>
                <a:latin typeface="Century Gothic"/>
                <a:cs typeface="Century Gothic"/>
              </a:rPr>
              <a:t>Биогазовая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 установка —</a:t>
            </a:r>
            <a:r>
              <a:rPr sz="1165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отопление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за</a:t>
            </a:r>
            <a:r>
              <a:rPr sz="1165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счет</a:t>
            </a:r>
            <a:r>
              <a:rPr sz="1165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отходов.</a:t>
            </a:r>
            <a:endParaRPr sz="1165" dirty="0">
              <a:latin typeface="Century Gothic"/>
              <a:cs typeface="Century Gothic"/>
            </a:endParaRPr>
          </a:p>
          <a:p>
            <a:pPr marL="118409" marR="716619">
              <a:spcBef>
                <a:spcPts val="1399"/>
              </a:spcBef>
            </a:pPr>
            <a:r>
              <a:rPr sz="1165" spc="-39" dirty="0">
                <a:solidFill>
                  <a:srgbClr val="FFFFFF"/>
                </a:solidFill>
                <a:latin typeface="Century Gothic"/>
                <a:cs typeface="Century Gothic"/>
              </a:rPr>
              <a:t>Сбор</a:t>
            </a:r>
            <a:r>
              <a:rPr sz="1165" spc="6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78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165" spc="6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анализ</a:t>
            </a:r>
            <a:r>
              <a:rPr sz="1165" spc="6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dirty="0">
                <a:solidFill>
                  <a:srgbClr val="FFFFFF"/>
                </a:solidFill>
                <a:latin typeface="Century Gothic"/>
                <a:cs typeface="Century Gothic"/>
              </a:rPr>
              <a:t>больших</a:t>
            </a:r>
            <a:r>
              <a:rPr sz="1165" spc="6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данных, </a:t>
            </a:r>
            <a:r>
              <a:rPr sz="1165" spc="10" dirty="0">
                <a:solidFill>
                  <a:srgbClr val="FFFFFF"/>
                </a:solidFill>
                <a:latin typeface="Century Gothic"/>
                <a:cs typeface="Century Gothic"/>
              </a:rPr>
              <a:t>искусственный</a:t>
            </a:r>
            <a:r>
              <a:rPr sz="1165" spc="282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интеллект.</a:t>
            </a:r>
            <a:endParaRPr sz="1165" dirty="0">
              <a:latin typeface="Century Gothic"/>
              <a:cs typeface="Century Gothic"/>
            </a:endParaRPr>
          </a:p>
          <a:p>
            <a:pPr marL="118409">
              <a:spcBef>
                <a:spcPts val="1399"/>
              </a:spcBef>
            </a:pPr>
            <a:r>
              <a:rPr sz="1165" spc="-10" dirty="0">
                <a:solidFill>
                  <a:srgbClr val="FFFFFF"/>
                </a:solidFill>
                <a:latin typeface="Century Gothic"/>
                <a:cs typeface="Century Gothic"/>
              </a:rPr>
              <a:t>Агророботы.</a:t>
            </a:r>
            <a:endParaRPr sz="1165" dirty="0">
              <a:latin typeface="Century Gothic"/>
              <a:cs typeface="Century Gothic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0443" y="1"/>
            <a:ext cx="6491557" cy="68529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22516" y="749629"/>
            <a:ext cx="4306444" cy="781897"/>
          </a:xfrm>
          <a:prstGeom prst="rect">
            <a:avLst/>
          </a:prstGeom>
        </p:spPr>
        <p:txBody>
          <a:bodyPr vert="horz" wrap="square" lIns="0" tIns="12335" rIns="0" bIns="0" rtlCol="0" anchor="ctr">
            <a:spAutoFit/>
          </a:bodyPr>
          <a:lstStyle/>
          <a:p>
            <a:pPr marL="878815" marR="4934" indent="-867097">
              <a:lnSpc>
                <a:spcPct val="100000"/>
              </a:lnSpc>
              <a:spcBef>
                <a:spcPts val="97"/>
              </a:spcBef>
            </a:pPr>
            <a:r>
              <a:rPr sz="2500" spc="53" dirty="0" err="1">
                <a:solidFill>
                  <a:srgbClr val="000B71"/>
                </a:solidFill>
              </a:rPr>
              <a:t>Эконо</a:t>
            </a:r>
            <a:r>
              <a:rPr lang="ru-RU" sz="2500" spc="53" dirty="0">
                <a:solidFill>
                  <a:srgbClr val="000B71"/>
                </a:solidFill>
              </a:rPr>
              <a:t>м</a:t>
            </a:r>
            <a:r>
              <a:rPr sz="2500" spc="53" dirty="0" err="1">
                <a:solidFill>
                  <a:srgbClr val="000B71"/>
                </a:solidFill>
              </a:rPr>
              <a:t>ические</a:t>
            </a:r>
            <a:r>
              <a:rPr sz="2500" spc="34" dirty="0">
                <a:solidFill>
                  <a:srgbClr val="000B71"/>
                </a:solidFill>
              </a:rPr>
              <a:t> </a:t>
            </a:r>
            <a:r>
              <a:rPr sz="2500" spc="83" dirty="0">
                <a:solidFill>
                  <a:srgbClr val="000B71"/>
                </a:solidFill>
              </a:rPr>
              <a:t>показатели </a:t>
            </a:r>
            <a:r>
              <a:rPr sz="2500" spc="97" dirty="0">
                <a:solidFill>
                  <a:srgbClr val="231F20"/>
                </a:solidFill>
              </a:rPr>
              <a:t>инвестпроекта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041547" y="1860568"/>
            <a:ext cx="2151142" cy="91275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1718" marR="4934" algn="ctr">
              <a:spcBef>
                <a:spcPts val="97"/>
              </a:spcBef>
            </a:pPr>
            <a:r>
              <a:rPr sz="1942" spc="92" dirty="0">
                <a:solidFill>
                  <a:srgbClr val="000B71"/>
                </a:solidFill>
                <a:latin typeface="Century Gothic"/>
                <a:cs typeface="Century Gothic"/>
              </a:rPr>
              <a:t>Показатели </a:t>
            </a:r>
            <a:r>
              <a:rPr sz="1942" spc="-10" dirty="0">
                <a:solidFill>
                  <a:srgbClr val="000B71"/>
                </a:solidFill>
                <a:latin typeface="Century Gothic"/>
                <a:cs typeface="Century Gothic"/>
              </a:rPr>
              <a:t>эффективности </a:t>
            </a:r>
            <a:r>
              <a:rPr sz="1942" spc="97" dirty="0">
                <a:solidFill>
                  <a:srgbClr val="231F20"/>
                </a:solidFill>
                <a:latin typeface="Century Gothic"/>
                <a:cs typeface="Century Gothic"/>
              </a:rPr>
              <a:t>инвестпроекта</a:t>
            </a:r>
            <a:endParaRPr sz="1942" dirty="0">
              <a:latin typeface="Century Gothic"/>
              <a:cs typeface="Century Gothic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542518" y="1771240"/>
          <a:ext cx="4553480" cy="15730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6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5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6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635"/>
                        </a:lnSpc>
                      </a:pPr>
                      <a:r>
                        <a:rPr sz="1400" spc="7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2029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ts val="1635"/>
                        </a:lnSpc>
                      </a:pPr>
                      <a:r>
                        <a:rPr sz="1400" spc="8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2030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ctr">
                        <a:lnSpc>
                          <a:spcPts val="1635"/>
                        </a:lnSpc>
                      </a:pPr>
                      <a:r>
                        <a:rPr sz="1400" spc="-2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2031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ts val="1635"/>
                        </a:lnSpc>
                      </a:pPr>
                      <a:r>
                        <a:rPr sz="1400" spc="5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2032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40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Выручка,</a:t>
                      </a:r>
                      <a:r>
                        <a:rPr sz="1200" spc="1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10" dirty="0" err="1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млн</a:t>
                      </a:r>
                      <a:r>
                        <a:rPr sz="1200" spc="15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1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USD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37,0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74,0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77,7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81,6</a:t>
                      </a: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43">
                <a:tc>
                  <a:txBody>
                    <a:bodyPr/>
                    <a:lstStyle/>
                    <a:p>
                      <a:pPr marL="50165" marR="6032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5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Чистая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прибыль,</a:t>
                      </a:r>
                      <a:r>
                        <a:rPr sz="1200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endParaRPr lang="ru-RU" sz="1200" spc="-5" dirty="0">
                        <a:solidFill>
                          <a:srgbClr val="231F20"/>
                        </a:solidFill>
                        <a:latin typeface="Century Gothic"/>
                        <a:cs typeface="Century Gothic"/>
                      </a:endParaRPr>
                    </a:p>
                    <a:p>
                      <a:pPr marL="50165" marR="6032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9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м </a:t>
                      </a:r>
                      <a:r>
                        <a:rPr sz="1200" spc="9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лн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1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USD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6,7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13,3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14,8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16,3</a:t>
                      </a: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8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Чистый</a:t>
                      </a:r>
                      <a:r>
                        <a:rPr sz="1200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доход, млн </a:t>
                      </a:r>
                      <a:r>
                        <a:rPr sz="1200" spc="1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USD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10,8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21,4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22,9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24,4</a:t>
                      </a: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7500000" y="3250375"/>
            <a:ext cx="3141605" cy="565538"/>
          </a:xfrm>
          <a:custGeom>
            <a:avLst/>
            <a:gdLst/>
            <a:ahLst/>
            <a:cxnLst/>
            <a:rect l="l" t="t" r="r" b="b"/>
            <a:pathLst>
              <a:path w="3234690" h="582294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000B71"/>
            </a:solidFill>
          </a:ln>
        </p:spPr>
        <p:txBody>
          <a:bodyPr wrap="square" lIns="0" tIns="0" rIns="0" bIns="0" rtlCol="0"/>
          <a:lstStyle/>
          <a:p>
            <a:endParaRPr sz="1748"/>
          </a:p>
        </p:txBody>
      </p:sp>
      <p:sp>
        <p:nvSpPr>
          <p:cNvPr id="14" name="object 14"/>
          <p:cNvSpPr txBox="1"/>
          <p:nvPr/>
        </p:nvSpPr>
        <p:spPr>
          <a:xfrm>
            <a:off x="8123178" y="3392863"/>
            <a:ext cx="743156" cy="22174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7,2</a:t>
            </a:r>
            <a:r>
              <a:rPr sz="1360" spc="58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-19" dirty="0">
                <a:solidFill>
                  <a:srgbClr val="000B71"/>
                </a:solidFill>
                <a:latin typeface="Century Gothic"/>
                <a:cs typeface="Century Gothic"/>
              </a:rPr>
              <a:t>года</a:t>
            </a:r>
            <a:endParaRPr sz="1360">
              <a:latin typeface="Century Gothic"/>
              <a:cs typeface="Century Gothic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526223" y="3316327"/>
            <a:ext cx="1511597" cy="395321"/>
            <a:chOff x="6604304" y="2702255"/>
            <a:chExt cx="1556385" cy="407034"/>
          </a:xfrm>
        </p:grpSpPr>
        <p:sp>
          <p:nvSpPr>
            <p:cNvPr id="19" name="object 19"/>
            <p:cNvSpPr/>
            <p:nvPr/>
          </p:nvSpPr>
          <p:spPr>
            <a:xfrm>
              <a:off x="8154098" y="2702255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000B71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20" name="object 20"/>
            <p:cNvSpPr/>
            <p:nvPr/>
          </p:nvSpPr>
          <p:spPr>
            <a:xfrm>
              <a:off x="6604304" y="2702267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000B71"/>
            </a:solidFill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8942" y="2784208"/>
              <a:ext cx="247192" cy="2477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099506" y="3338505"/>
            <a:ext cx="1414154" cy="31125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>
              <a:spcBef>
                <a:spcPts val="97"/>
              </a:spcBef>
            </a:pP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Простой</a:t>
            </a:r>
            <a:r>
              <a:rPr sz="971" spc="10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срок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окупаемости</a:t>
            </a:r>
            <a:r>
              <a:rPr sz="971" spc="3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проекта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500000" y="3921879"/>
            <a:ext cx="3141605" cy="56553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000B71"/>
            </a:solidFill>
          </a:ln>
        </p:spPr>
        <p:txBody>
          <a:bodyPr wrap="square" lIns="0" tIns="0" rIns="0" bIns="0" rtlCol="0"/>
          <a:lstStyle/>
          <a:p>
            <a:endParaRPr sz="1748"/>
          </a:p>
        </p:txBody>
      </p:sp>
      <p:sp>
        <p:nvSpPr>
          <p:cNvPr id="15" name="object 15"/>
          <p:cNvSpPr txBox="1"/>
          <p:nvPr/>
        </p:nvSpPr>
        <p:spPr>
          <a:xfrm>
            <a:off x="8107119" y="4083609"/>
            <a:ext cx="788793" cy="22174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360" spc="-87" dirty="0">
                <a:solidFill>
                  <a:srgbClr val="000B71"/>
                </a:solidFill>
                <a:latin typeface="Century Gothic"/>
                <a:cs typeface="Century Gothic"/>
              </a:rPr>
              <a:t>10,1</a:t>
            </a:r>
            <a:r>
              <a:rPr sz="136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360" spc="-19" dirty="0">
                <a:solidFill>
                  <a:srgbClr val="000B71"/>
                </a:solidFill>
                <a:latin typeface="Century Gothic"/>
                <a:cs typeface="Century Gothic"/>
              </a:rPr>
              <a:t>года</a:t>
            </a:r>
            <a:endParaRPr sz="1360">
              <a:latin typeface="Century Gothic"/>
              <a:cs typeface="Century Gothic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526223" y="4007074"/>
            <a:ext cx="1511597" cy="395321"/>
            <a:chOff x="6604304" y="3413468"/>
            <a:chExt cx="1556385" cy="407034"/>
          </a:xfrm>
        </p:grpSpPr>
        <p:sp>
          <p:nvSpPr>
            <p:cNvPr id="23" name="object 23"/>
            <p:cNvSpPr/>
            <p:nvPr/>
          </p:nvSpPr>
          <p:spPr>
            <a:xfrm>
              <a:off x="8154098" y="3413468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000B71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24" name="object 24"/>
            <p:cNvSpPr/>
            <p:nvPr/>
          </p:nvSpPr>
          <p:spPr>
            <a:xfrm>
              <a:off x="6604304" y="3413468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000B71"/>
            </a:solidFill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9704" y="3493160"/>
              <a:ext cx="233489" cy="23352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9099506" y="4029238"/>
            <a:ext cx="1414154" cy="31125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>
              <a:spcBef>
                <a:spcPts val="97"/>
              </a:spcBef>
            </a:pP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Динамический</a:t>
            </a:r>
            <a:r>
              <a:rPr sz="971" spc="1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срок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окупаемости</a:t>
            </a:r>
            <a:r>
              <a:rPr sz="971" spc="3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проекта</a:t>
            </a:r>
            <a:endParaRPr sz="971">
              <a:latin typeface="Century Gothic"/>
              <a:cs typeface="Century Gothic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42521" y="3664083"/>
          <a:ext cx="4553481" cy="2492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4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4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ts val="1635"/>
                        </a:lnSpc>
                      </a:pPr>
                      <a:r>
                        <a:rPr sz="1400" spc="7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2029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ts val="1635"/>
                        </a:lnSpc>
                      </a:pPr>
                      <a:r>
                        <a:rPr sz="1400" spc="8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2030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5"/>
                        </a:lnSpc>
                      </a:pPr>
                      <a:r>
                        <a:rPr sz="1400" spc="-2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2031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5"/>
                        </a:lnSpc>
                      </a:pPr>
                      <a:r>
                        <a:rPr sz="1400" spc="50" dirty="0">
                          <a:solidFill>
                            <a:srgbClr val="000B71"/>
                          </a:solidFill>
                          <a:latin typeface="Century Gothic"/>
                          <a:cs typeface="Century Gothic"/>
                        </a:rPr>
                        <a:t>2032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B w="12700">
                      <a:solidFill>
                        <a:srgbClr val="0007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Объем</a:t>
                      </a:r>
                      <a:r>
                        <a:rPr sz="1200" spc="-7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-5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сбора</a:t>
                      </a:r>
                      <a:r>
                        <a:rPr sz="1200" spc="-3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томатов,</a:t>
                      </a:r>
                      <a:r>
                        <a:rPr sz="1200" spc="-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т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5</a:t>
                      </a:r>
                      <a:r>
                        <a:rPr sz="14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3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250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5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10</a:t>
                      </a:r>
                      <a:r>
                        <a:rPr sz="1400" spc="-4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7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500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7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11</a:t>
                      </a: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3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025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7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11</a:t>
                      </a: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576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T w="12700">
                      <a:solidFill>
                        <a:srgbClr val="00075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109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Объем</a:t>
                      </a:r>
                      <a:r>
                        <a:rPr sz="1200" spc="4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-5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сбора</a:t>
                      </a:r>
                      <a:r>
                        <a:rPr sz="1200" spc="4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ягод,</a:t>
                      </a:r>
                      <a:r>
                        <a:rPr sz="1200" spc="4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т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7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125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sz="14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3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250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sz="14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363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sz="14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481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076">
                <a:tc>
                  <a:txBody>
                    <a:bodyPr/>
                    <a:lstStyle/>
                    <a:p>
                      <a:pPr marL="50165" marR="3911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Объем</a:t>
                      </a:r>
                      <a:r>
                        <a:rPr sz="1200" spc="-6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производства 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мяса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7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птицы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200" spc="6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(в</a:t>
                      </a:r>
                      <a:r>
                        <a:rPr sz="1200" spc="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живом</a:t>
                      </a:r>
                      <a:r>
                        <a:rPr sz="1200" spc="3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весе),</a:t>
                      </a:r>
                      <a:r>
                        <a:rPr sz="1200" spc="3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т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/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7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11</a:t>
                      </a: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7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500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/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23</a:t>
                      </a:r>
                      <a:r>
                        <a:rPr sz="1400" spc="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1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000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6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24</a:t>
                      </a:r>
                      <a:r>
                        <a:rPr sz="14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150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25</a:t>
                      </a:r>
                      <a:r>
                        <a:rPr sz="1400" spc="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358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076">
                <a:tc>
                  <a:txBody>
                    <a:bodyPr/>
                    <a:lstStyle/>
                    <a:p>
                      <a:pPr marL="50165" marR="8026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4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Средняя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рентабельность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продаж,</a:t>
                      </a:r>
                      <a:r>
                        <a:rPr sz="1200" spc="-7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%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44404" marB="0">
                    <a:lnB w="12700">
                      <a:solidFill>
                        <a:srgbClr val="000751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18%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286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19%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20%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400" spc="-2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21%</a:t>
                      </a:r>
                      <a:endParaRPr sz="1400" dirty="0">
                        <a:latin typeface="Century Gothic"/>
                        <a:cs typeface="Century Gothic"/>
                      </a:endParaRPr>
                    </a:p>
                  </a:txBody>
                  <a:tcPr marL="0" marR="0" marT="43788" marB="0">
                    <a:lnB w="12700">
                      <a:solidFill>
                        <a:srgbClr val="000751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7500000" y="4590127"/>
            <a:ext cx="3141605" cy="56553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000B71"/>
            </a:solidFill>
          </a:ln>
        </p:spPr>
        <p:txBody>
          <a:bodyPr wrap="square" lIns="0" tIns="0" rIns="0" bIns="0" rtlCol="0"/>
          <a:lstStyle/>
          <a:p>
            <a:endParaRPr sz="1748"/>
          </a:p>
        </p:txBody>
      </p:sp>
      <p:sp>
        <p:nvSpPr>
          <p:cNvPr id="16" name="object 16"/>
          <p:cNvSpPr txBox="1"/>
          <p:nvPr/>
        </p:nvSpPr>
        <p:spPr>
          <a:xfrm>
            <a:off x="8506733" y="4657448"/>
            <a:ext cx="465629" cy="431032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360" spc="-10" dirty="0">
                <a:solidFill>
                  <a:srgbClr val="000B71"/>
                </a:solidFill>
                <a:latin typeface="Century Gothic"/>
                <a:cs typeface="Century Gothic"/>
              </a:rPr>
              <a:t>$18,2</a:t>
            </a:r>
            <a:endParaRPr sz="1360" dirty="0">
              <a:latin typeface="Century Gothic"/>
              <a:cs typeface="Century Gothic"/>
            </a:endParaRPr>
          </a:p>
          <a:p>
            <a:pPr marL="77089"/>
            <a:r>
              <a:rPr lang="ru-RU" sz="1360" spc="-24" dirty="0">
                <a:solidFill>
                  <a:srgbClr val="000B71"/>
                </a:solidFill>
                <a:latin typeface="Century Gothic"/>
                <a:cs typeface="Century Gothic"/>
              </a:rPr>
              <a:t>м</a:t>
            </a:r>
            <a:r>
              <a:rPr sz="1360" spc="-24" dirty="0" err="1">
                <a:solidFill>
                  <a:srgbClr val="000B71"/>
                </a:solidFill>
                <a:latin typeface="Century Gothic"/>
                <a:cs typeface="Century Gothic"/>
              </a:rPr>
              <a:t>лн</a:t>
            </a:r>
            <a:endParaRPr sz="1360" dirty="0">
              <a:latin typeface="Century Gothic"/>
              <a:cs typeface="Century Gothic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526223" y="4675309"/>
            <a:ext cx="1511597" cy="395321"/>
            <a:chOff x="6604304" y="4101503"/>
            <a:chExt cx="1556385" cy="407034"/>
          </a:xfrm>
        </p:grpSpPr>
        <p:sp>
          <p:nvSpPr>
            <p:cNvPr id="27" name="object 27"/>
            <p:cNvSpPr/>
            <p:nvPr/>
          </p:nvSpPr>
          <p:spPr>
            <a:xfrm>
              <a:off x="8154098" y="4101503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000B71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28" name="object 28"/>
            <p:cNvSpPr/>
            <p:nvPr/>
          </p:nvSpPr>
          <p:spPr>
            <a:xfrm>
              <a:off x="6604304" y="4101528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000B71"/>
            </a:solidFill>
          </p:spPr>
          <p:txBody>
            <a:bodyPr wrap="square" lIns="0" tIns="0" rIns="0" bIns="0" rtlCol="0"/>
            <a:lstStyle/>
            <a:p>
              <a:endParaRPr sz="1748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621742" y="4701310"/>
            <a:ext cx="181318" cy="296379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845" b="1" spc="-49" dirty="0">
                <a:solidFill>
                  <a:srgbClr val="FFFFFF"/>
                </a:solidFill>
                <a:latin typeface="Lucida Fax"/>
                <a:cs typeface="Lucida Fax"/>
              </a:rPr>
              <a:t>$</a:t>
            </a:r>
            <a:endParaRPr sz="1845">
              <a:latin typeface="Lucida Fax"/>
              <a:cs typeface="Lucida Fax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99505" y="4785777"/>
            <a:ext cx="768441" cy="16185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971" spc="53" dirty="0">
                <a:solidFill>
                  <a:srgbClr val="231F20"/>
                </a:solidFill>
                <a:latin typeface="Century Gothic"/>
                <a:cs typeface="Century Gothic"/>
              </a:rPr>
              <a:t>NPV</a:t>
            </a: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78" dirty="0">
                <a:solidFill>
                  <a:srgbClr val="231F20"/>
                </a:solidFill>
                <a:latin typeface="Century Gothic"/>
                <a:cs typeface="Century Gothic"/>
              </a:rPr>
              <a:t>(12</a:t>
            </a: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лет)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00000" y="5261249"/>
            <a:ext cx="3141605" cy="56553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000B71"/>
            </a:solidFill>
          </a:ln>
        </p:spPr>
        <p:txBody>
          <a:bodyPr wrap="square" lIns="0" tIns="0" rIns="0" bIns="0" rtlCol="0"/>
          <a:lstStyle/>
          <a:p>
            <a:endParaRPr sz="1748"/>
          </a:p>
        </p:txBody>
      </p:sp>
      <p:sp>
        <p:nvSpPr>
          <p:cNvPr id="17" name="object 17"/>
          <p:cNvSpPr txBox="1"/>
          <p:nvPr/>
        </p:nvSpPr>
        <p:spPr>
          <a:xfrm>
            <a:off x="8688210" y="5424719"/>
            <a:ext cx="284928" cy="22174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360" spc="87" dirty="0">
                <a:solidFill>
                  <a:srgbClr val="000B71"/>
                </a:solidFill>
                <a:latin typeface="Century Gothic"/>
                <a:cs typeface="Century Gothic"/>
              </a:rPr>
              <a:t>7%</a:t>
            </a:r>
            <a:endParaRPr sz="1360">
              <a:latin typeface="Century Gothic"/>
              <a:cs typeface="Century Gothic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526223" y="5334824"/>
            <a:ext cx="1511597" cy="395321"/>
            <a:chOff x="6604304" y="4780559"/>
            <a:chExt cx="1556385" cy="407034"/>
          </a:xfrm>
        </p:grpSpPr>
        <p:sp>
          <p:nvSpPr>
            <p:cNvPr id="30" name="object 30"/>
            <p:cNvSpPr/>
            <p:nvPr/>
          </p:nvSpPr>
          <p:spPr>
            <a:xfrm>
              <a:off x="8154098" y="4780559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000B71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31" name="object 31"/>
            <p:cNvSpPr/>
            <p:nvPr/>
          </p:nvSpPr>
          <p:spPr>
            <a:xfrm>
              <a:off x="6604304" y="4780572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000B71"/>
            </a:solidFill>
          </p:spPr>
          <p:txBody>
            <a:bodyPr wrap="square" lIns="0" tIns="0" rIns="0" bIns="0" rtlCol="0"/>
            <a:lstStyle/>
            <a:p>
              <a:endParaRPr sz="1748"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625566" y="5366055"/>
            <a:ext cx="214004" cy="296379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845" b="1" spc="-49" dirty="0">
                <a:solidFill>
                  <a:srgbClr val="FFFFFF"/>
                </a:solidFill>
                <a:latin typeface="Lucida Fax"/>
                <a:cs typeface="Lucida Fax"/>
              </a:rPr>
              <a:t>%</a:t>
            </a:r>
            <a:endParaRPr sz="1845">
              <a:latin typeface="Lucida Fax"/>
              <a:cs typeface="Lucida Fax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99505" y="5458392"/>
            <a:ext cx="240523" cy="16185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971" spc="68" dirty="0">
                <a:solidFill>
                  <a:srgbClr val="231F20"/>
                </a:solidFill>
                <a:latin typeface="Century Gothic"/>
                <a:cs typeface="Century Gothic"/>
              </a:rPr>
              <a:t>IRR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B91457E-7355-7A2D-F2CC-394276E6770B}"/>
              </a:ext>
            </a:extLst>
          </p:cNvPr>
          <p:cNvSpPr/>
          <p:nvPr/>
        </p:nvSpPr>
        <p:spPr>
          <a:xfrm>
            <a:off x="6367673" y="821443"/>
            <a:ext cx="4641074" cy="793086"/>
          </a:xfrm>
          <a:prstGeom prst="roundRect">
            <a:avLst/>
          </a:prstGeom>
          <a:solidFill>
            <a:srgbClr val="262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sz="1748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DA1BE5-BF22-1D06-48A1-A612C75D8639}"/>
              </a:ext>
            </a:extLst>
          </p:cNvPr>
          <p:cNvSpPr txBox="1"/>
          <p:nvPr/>
        </p:nvSpPr>
        <p:spPr>
          <a:xfrm>
            <a:off x="8734195" y="969860"/>
            <a:ext cx="2135839" cy="547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6937" marR="19920">
              <a:spcBef>
                <a:spcPts val="123"/>
              </a:spcBef>
            </a:pPr>
            <a:r>
              <a:rPr lang="ru-RU" sz="1486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Общий объем инвестиций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29D47B47-FDBF-2C38-6568-7C0614C39BD5}"/>
              </a:ext>
            </a:extLst>
          </p:cNvPr>
          <p:cNvGrpSpPr/>
          <p:nvPr/>
        </p:nvGrpSpPr>
        <p:grpSpPr>
          <a:xfrm>
            <a:off x="6618787" y="920381"/>
            <a:ext cx="570379" cy="570379"/>
            <a:chOff x="1616515" y="596740"/>
            <a:chExt cx="690917" cy="690917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582702B7-1ABF-F522-2DFC-EB821C869859}"/>
                </a:ext>
              </a:extLst>
            </p:cNvPr>
            <p:cNvSpPr/>
            <p:nvPr/>
          </p:nvSpPr>
          <p:spPr>
            <a:xfrm>
              <a:off x="1616515" y="596740"/>
              <a:ext cx="690917" cy="6909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BY" sz="1748"/>
            </a:p>
          </p:txBody>
        </p:sp>
        <p:sp>
          <p:nvSpPr>
            <p:cNvPr id="38" name="object 19">
              <a:extLst>
                <a:ext uri="{FF2B5EF4-FFF2-40B4-BE49-F238E27FC236}">
                  <a16:creationId xmlns:a16="http://schemas.microsoft.com/office/drawing/2014/main" id="{3C39466C-DF61-A4E2-4CB3-7D5233B6E9FA}"/>
                </a:ext>
              </a:extLst>
            </p:cNvPr>
            <p:cNvSpPr txBox="1"/>
            <p:nvPr/>
          </p:nvSpPr>
          <p:spPr>
            <a:xfrm>
              <a:off x="1865750" y="700805"/>
              <a:ext cx="267086" cy="474490"/>
            </a:xfrm>
            <a:prstGeom prst="rect">
              <a:avLst/>
            </a:prstGeom>
          </p:spPr>
          <p:txBody>
            <a:bodyPr vert="horz" wrap="square" lIns="0" tIns="10484" rIns="0" bIns="0" rtlCol="0">
              <a:spAutoFit/>
            </a:bodyPr>
            <a:lstStyle/>
            <a:p>
              <a:pPr marL="10484">
                <a:spcBef>
                  <a:spcPts val="83"/>
                </a:spcBef>
              </a:pPr>
              <a:r>
                <a:rPr sz="2477" spc="-50" dirty="0">
                  <a:solidFill>
                    <a:srgbClr val="262C60"/>
                  </a:solidFill>
                  <a:latin typeface="Palatino Linotype"/>
                  <a:cs typeface="Palatino Linotype"/>
                </a:rPr>
                <a:t>$</a:t>
              </a:r>
              <a:endParaRPr sz="2477" dirty="0">
                <a:solidFill>
                  <a:srgbClr val="262C60"/>
                </a:solidFill>
                <a:latin typeface="Palatino Linotype"/>
                <a:cs typeface="Palatino Linotype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491A215-F5A5-C9FF-FF52-7BFC223DC58F}"/>
              </a:ext>
            </a:extLst>
          </p:cNvPr>
          <p:cNvSpPr txBox="1"/>
          <p:nvPr/>
        </p:nvSpPr>
        <p:spPr>
          <a:xfrm>
            <a:off x="7338766" y="939978"/>
            <a:ext cx="1363385" cy="600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594"/>
            <a:r>
              <a:rPr lang="en-US" sz="1651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$</a:t>
            </a:r>
            <a:r>
              <a:rPr lang="ru-RU" sz="1651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225.1</a:t>
            </a:r>
          </a:p>
          <a:p>
            <a:pPr marL="218594"/>
            <a:r>
              <a:rPr lang="ru-RU" sz="1651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млн</a:t>
            </a:r>
            <a:endParaRPr lang="en-US" sz="1651" dirty="0">
              <a:latin typeface="Montserrat" pitchFamily="2" charset="-52"/>
              <a:cs typeface="Century Gothic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45AC7DE3-A8E2-45DF-68B1-B41BB42F5171}"/>
              </a:ext>
            </a:extLst>
          </p:cNvPr>
          <p:cNvCxnSpPr/>
          <p:nvPr/>
        </p:nvCxnSpPr>
        <p:spPr>
          <a:xfrm>
            <a:off x="8702151" y="1010046"/>
            <a:ext cx="0" cy="5143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900129" y="502481"/>
            <a:ext cx="3501773" cy="924473"/>
          </a:xfrm>
          <a:prstGeom prst="rect">
            <a:avLst/>
          </a:prstGeom>
        </p:spPr>
        <p:txBody>
          <a:bodyPr vert="horz" wrap="square" lIns="0" tIns="68457" rIns="0" bIns="0" rtlCol="0">
            <a:spAutoFit/>
          </a:bodyPr>
          <a:lstStyle/>
          <a:p>
            <a:pPr marL="78322" algn="ctr">
              <a:spcBef>
                <a:spcPts val="539"/>
              </a:spcBef>
            </a:pPr>
            <a:r>
              <a:rPr sz="2622" spc="-24" dirty="0">
                <a:solidFill>
                  <a:srgbClr val="242F66"/>
                </a:solidFill>
                <a:latin typeface="Century Gothic"/>
                <a:cs typeface="Century Gothic"/>
              </a:rPr>
              <a:t>136</a:t>
            </a:r>
            <a:endParaRPr sz="2622" dirty="0">
              <a:latin typeface="Century Gothic"/>
              <a:cs typeface="Century Gothic"/>
            </a:endParaRPr>
          </a:p>
          <a:p>
            <a:pPr marL="559974" marR="4934" indent="-548257">
              <a:spcBef>
                <a:spcPts val="228"/>
              </a:spcBef>
            </a:pPr>
            <a:r>
              <a:rPr sz="1360" spc="92" dirty="0">
                <a:solidFill>
                  <a:srgbClr val="231F20"/>
                </a:solidFill>
                <a:latin typeface="Century Gothic"/>
                <a:cs typeface="Century Gothic"/>
              </a:rPr>
              <a:t>сельскохозяйственных</a:t>
            </a:r>
            <a:r>
              <a:rPr sz="1360" spc="8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360" spc="53" dirty="0">
                <a:solidFill>
                  <a:srgbClr val="231F20"/>
                </a:solidFill>
                <a:latin typeface="Century Gothic"/>
                <a:cs typeface="Century Gothic"/>
              </a:rPr>
              <a:t>организаций предлагаются</a:t>
            </a:r>
            <a:r>
              <a:rPr sz="1360" spc="2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360" spc="189" dirty="0">
                <a:solidFill>
                  <a:srgbClr val="231F20"/>
                </a:solidFill>
                <a:latin typeface="Century Gothic"/>
                <a:cs typeface="Century Gothic"/>
              </a:rPr>
              <a:t>к</a:t>
            </a:r>
            <a:r>
              <a:rPr sz="1360" spc="3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360" spc="-10" dirty="0">
                <a:solidFill>
                  <a:srgbClr val="231F20"/>
                </a:solidFill>
                <a:latin typeface="Century Gothic"/>
                <a:cs typeface="Century Gothic"/>
              </a:rPr>
              <a:t>продаже</a:t>
            </a:r>
            <a:endParaRPr sz="1360" dirty="0">
              <a:latin typeface="Century Gothic"/>
              <a:cs typeface="Century Gothic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6250626" y="404417"/>
            <a:ext cx="3884143" cy="431032"/>
          </a:xfrm>
          <a:prstGeom prst="rect">
            <a:avLst/>
          </a:prstGeom>
        </p:spPr>
        <p:txBody>
          <a:bodyPr vert="horz" wrap="square" lIns="0" tIns="12335" rIns="0" bIns="0" rtlCol="0" anchor="ctr">
            <a:spAutoFit/>
          </a:bodyPr>
          <a:lstStyle/>
          <a:p>
            <a:pPr marL="432932" marR="4934" indent="-421214">
              <a:lnSpc>
                <a:spcPct val="100000"/>
              </a:lnSpc>
              <a:spcBef>
                <a:spcPts val="97"/>
              </a:spcBef>
            </a:pPr>
            <a:r>
              <a:rPr sz="1360" b="1" spc="78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Совокупные</a:t>
            </a:r>
            <a:r>
              <a:rPr sz="1360" b="1" spc="15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 </a:t>
            </a:r>
            <a:r>
              <a:rPr sz="1360" b="1" spc="63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показатели</a:t>
            </a:r>
            <a:r>
              <a:rPr sz="1360" b="1" spc="19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 </a:t>
            </a:r>
            <a:r>
              <a:rPr sz="1360" b="1" spc="63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организаций</a:t>
            </a:r>
            <a:r>
              <a:rPr sz="1360" b="1" spc="19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 </a:t>
            </a:r>
            <a:r>
              <a:rPr sz="1360" b="1" spc="34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по </a:t>
            </a:r>
            <a:r>
              <a:rPr sz="1360" b="1" dirty="0" err="1">
                <a:solidFill>
                  <a:srgbClr val="231F20"/>
                </a:solidFill>
                <a:latin typeface="Century Gothic Paneuropean SemB" panose="020B0602020202020204" pitchFamily="34" charset="0"/>
              </a:rPr>
              <a:t>областя</a:t>
            </a:r>
            <a:r>
              <a:rPr lang="ru-RU" sz="1360" b="1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м</a:t>
            </a:r>
            <a:r>
              <a:rPr sz="1360" b="1" spc="126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 </a:t>
            </a:r>
            <a:r>
              <a:rPr sz="1360" b="1" spc="83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Республики</a:t>
            </a:r>
            <a:r>
              <a:rPr sz="1360" b="1" spc="126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 </a:t>
            </a:r>
            <a:r>
              <a:rPr sz="1360" b="1" spc="39" dirty="0">
                <a:solidFill>
                  <a:srgbClr val="231F20"/>
                </a:solidFill>
                <a:latin typeface="Century Gothic Paneuropean SemB" panose="020B0602020202020204" pitchFamily="34" charset="0"/>
              </a:rPr>
              <a:t>Беларусь</a:t>
            </a:r>
            <a:endParaRPr sz="1360" b="1" dirty="0">
              <a:latin typeface="Century Gothic Paneuropean SemB" panose="020B0602020202020204" pitchFamily="34" charset="0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7821" y="1005301"/>
            <a:ext cx="2104850" cy="2835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0994" y="1005301"/>
            <a:ext cx="2104850" cy="28355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134941" y="1059931"/>
            <a:ext cx="4168455" cy="17679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  <a:tabLst>
                <a:tab pos="2294785" algn="l"/>
              </a:tabLst>
            </a:pPr>
            <a:r>
              <a:rPr sz="1068" spc="63" dirty="0">
                <a:solidFill>
                  <a:srgbClr val="FFFFFF"/>
                </a:solidFill>
                <a:latin typeface="Century Gothic"/>
                <a:cs typeface="Century Gothic"/>
              </a:rPr>
              <a:t>МИНСКАЯ</a:t>
            </a:r>
            <a:r>
              <a:rPr sz="1068" spc="2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spc="58" dirty="0">
                <a:solidFill>
                  <a:srgbClr val="FFFFFF"/>
                </a:solidFill>
                <a:latin typeface="Century Gothic"/>
                <a:cs typeface="Century Gothic"/>
              </a:rPr>
              <a:t>ОБЛАСТЬ</a:t>
            </a:r>
            <a:r>
              <a:rPr sz="1068" dirty="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sz="1068" spc="83" dirty="0">
                <a:solidFill>
                  <a:srgbClr val="FFFFFF"/>
                </a:solidFill>
                <a:latin typeface="Century Gothic"/>
                <a:cs typeface="Century Gothic"/>
              </a:rPr>
              <a:t>ГРОДНЕНСКАЯ</a:t>
            </a:r>
            <a:r>
              <a:rPr sz="1068" spc="2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spc="58" dirty="0">
                <a:solidFill>
                  <a:srgbClr val="FFFFFF"/>
                </a:solidFill>
                <a:latin typeface="Century Gothic"/>
                <a:cs typeface="Century Gothic"/>
              </a:rPr>
              <a:t>ОБЛАСТЬ</a:t>
            </a:r>
            <a:endParaRPr sz="1068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4940" y="1370761"/>
            <a:ext cx="1954406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78" dirty="0">
                <a:solidFill>
                  <a:srgbClr val="7580A9"/>
                </a:solidFill>
                <a:latin typeface="Century Gothic"/>
                <a:cs typeface="Century Gothic"/>
              </a:rPr>
              <a:t>478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5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3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земельных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участков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18111" y="1370761"/>
            <a:ext cx="1954406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dirty="0">
                <a:solidFill>
                  <a:srgbClr val="7580A9"/>
                </a:solidFill>
                <a:latin typeface="Century Gothic"/>
                <a:cs typeface="Century Gothic"/>
              </a:rPr>
              <a:t>154</a:t>
            </a:r>
            <a:r>
              <a:rPr sz="1068" spc="5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земельных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участков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4940" y="1829606"/>
            <a:ext cx="1089139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dirty="0">
                <a:solidFill>
                  <a:srgbClr val="7580A9"/>
                </a:solidFill>
                <a:latin typeface="Century Gothic"/>
                <a:cs typeface="Century Gothic"/>
              </a:rPr>
              <a:t>352</a:t>
            </a:r>
            <a:r>
              <a:rPr sz="1068" spc="44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49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3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18111" y="1829606"/>
            <a:ext cx="1089139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58" dirty="0">
                <a:solidFill>
                  <a:srgbClr val="7580A9"/>
                </a:solidFill>
                <a:latin typeface="Century Gothic"/>
                <a:cs typeface="Century Gothic"/>
              </a:rPr>
              <a:t>95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7975" y="2020631"/>
            <a:ext cx="4125749" cy="3608880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4365761" y="1948954"/>
            <a:ext cx="1198300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165" spc="-53" dirty="0">
                <a:solidFill>
                  <a:srgbClr val="231F20"/>
                </a:solidFill>
                <a:latin typeface="Palatino Linotype"/>
                <a:cs typeface="Palatino Linotype"/>
              </a:rPr>
              <a:t>Витебская</a:t>
            </a:r>
            <a:r>
              <a:rPr sz="1165" spc="-19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165" spc="-44" dirty="0">
                <a:solidFill>
                  <a:srgbClr val="231F20"/>
                </a:solidFill>
                <a:latin typeface="Palatino Linotype"/>
                <a:cs typeface="Palatino Linotype"/>
              </a:rPr>
              <a:t>область</a:t>
            </a:r>
            <a:endParaRPr sz="1165">
              <a:latin typeface="Palatino Linotype"/>
              <a:cs typeface="Palatino Linotyp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16536" y="2182250"/>
            <a:ext cx="1116275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165" spc="-58" dirty="0">
                <a:solidFill>
                  <a:srgbClr val="231F20"/>
                </a:solidFill>
                <a:latin typeface="Palatino Linotype"/>
                <a:cs typeface="Palatino Linotype"/>
              </a:rPr>
              <a:t>Минская</a:t>
            </a:r>
            <a:r>
              <a:rPr sz="1165" spc="-24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165" spc="-49" dirty="0">
                <a:solidFill>
                  <a:srgbClr val="231F20"/>
                </a:solidFill>
                <a:latin typeface="Palatino Linotype"/>
                <a:cs typeface="Palatino Linotype"/>
              </a:rPr>
              <a:t>область</a:t>
            </a:r>
            <a:endParaRPr sz="1165">
              <a:latin typeface="Palatino Linotype"/>
              <a:cs typeface="Palatino Linotyp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4941" y="2288450"/>
            <a:ext cx="1644810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19" dirty="0">
                <a:solidFill>
                  <a:srgbClr val="7580A9"/>
                </a:solidFill>
                <a:latin typeface="Century Gothic"/>
                <a:cs typeface="Century Gothic"/>
              </a:rPr>
              <a:t>27,0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Балл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плодородия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18111" y="2288450"/>
            <a:ext cx="1644810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19" dirty="0">
                <a:solidFill>
                  <a:srgbClr val="7580A9"/>
                </a:solidFill>
                <a:latin typeface="Century Gothic"/>
                <a:cs typeface="Century Gothic"/>
              </a:rPr>
              <a:t>32,5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Балл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плодородия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87821" y="2889216"/>
            <a:ext cx="2104850" cy="28357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134941" y="2943857"/>
            <a:ext cx="1659611" cy="17679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068" spc="111" dirty="0">
                <a:solidFill>
                  <a:srgbClr val="FFFFFF"/>
                </a:solidFill>
                <a:latin typeface="Century Gothic"/>
                <a:cs typeface="Century Gothic"/>
              </a:rPr>
              <a:t>ВИТЕБСКАЯ</a:t>
            </a:r>
            <a:r>
              <a:rPr sz="1068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spc="58" dirty="0">
                <a:solidFill>
                  <a:srgbClr val="FFFFFF"/>
                </a:solidFill>
                <a:latin typeface="Century Gothic"/>
                <a:cs typeface="Century Gothic"/>
              </a:rPr>
              <a:t>ОБЛАСТЬ</a:t>
            </a:r>
            <a:endParaRPr sz="1068">
              <a:latin typeface="Century Gothic"/>
              <a:cs typeface="Century Gothic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70994" y="2889216"/>
            <a:ext cx="2104850" cy="283571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418111" y="2943857"/>
            <a:ext cx="1782340" cy="17679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068" spc="63" dirty="0">
                <a:solidFill>
                  <a:srgbClr val="FFFFFF"/>
                </a:solidFill>
                <a:latin typeface="Century Gothic"/>
                <a:cs typeface="Century Gothic"/>
              </a:rPr>
              <a:t>ГОМЕЛЬСКАЯ</a:t>
            </a:r>
            <a:r>
              <a:rPr sz="1068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spc="58" dirty="0">
                <a:solidFill>
                  <a:srgbClr val="FFFFFF"/>
                </a:solidFill>
                <a:latin typeface="Century Gothic"/>
                <a:cs typeface="Century Gothic"/>
              </a:rPr>
              <a:t>ОБЛАСТЬ</a:t>
            </a:r>
            <a:endParaRPr sz="1068">
              <a:latin typeface="Century Gothic"/>
              <a:cs typeface="Century Gothic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07810" y="3028435"/>
            <a:ext cx="1327812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165" spc="-73" dirty="0">
                <a:solidFill>
                  <a:srgbClr val="231F20"/>
                </a:solidFill>
                <a:latin typeface="Palatino Linotype"/>
                <a:cs typeface="Palatino Linotype"/>
              </a:rPr>
              <a:t>Гродненская</a:t>
            </a:r>
            <a:r>
              <a:rPr sz="1165" spc="-5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165" spc="-44" dirty="0">
                <a:solidFill>
                  <a:srgbClr val="231F20"/>
                </a:solidFill>
                <a:latin typeface="Palatino Linotype"/>
                <a:cs typeface="Palatino Linotype"/>
              </a:rPr>
              <a:t>область</a:t>
            </a:r>
            <a:endParaRPr sz="1165">
              <a:latin typeface="Palatino Linotype"/>
              <a:cs typeface="Palatino Linotyp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46739" y="2793339"/>
            <a:ext cx="851699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81930" marR="4934" indent="-170213">
              <a:spcBef>
                <a:spcPts val="97"/>
              </a:spcBef>
            </a:pPr>
            <a:r>
              <a:rPr sz="1165" spc="-63" dirty="0">
                <a:solidFill>
                  <a:srgbClr val="231F20"/>
                </a:solidFill>
                <a:latin typeface="Palatino Linotype"/>
                <a:cs typeface="Palatino Linotype"/>
              </a:rPr>
              <a:t>Могилевская </a:t>
            </a:r>
            <a:r>
              <a:rPr sz="1165" spc="-10" dirty="0">
                <a:solidFill>
                  <a:srgbClr val="231F20"/>
                </a:solidFill>
                <a:latin typeface="Palatino Linotype"/>
                <a:cs typeface="Palatino Linotype"/>
              </a:rPr>
              <a:t>область</a:t>
            </a:r>
            <a:endParaRPr sz="1165">
              <a:latin typeface="Palatino Linotype"/>
              <a:cs typeface="Palatino Linotyp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34940" y="3254688"/>
            <a:ext cx="1954406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68" dirty="0">
                <a:solidFill>
                  <a:srgbClr val="7580A9"/>
                </a:solidFill>
                <a:latin typeface="Century Gothic"/>
                <a:cs typeface="Century Gothic"/>
              </a:rPr>
              <a:t>97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5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 dirty="0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земельных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участков</a:t>
            </a:r>
            <a:endParaRPr sz="971" dirty="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18111" y="3254688"/>
            <a:ext cx="1954406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107" dirty="0">
                <a:solidFill>
                  <a:srgbClr val="7580A9"/>
                </a:solidFill>
                <a:latin typeface="Century Gothic"/>
                <a:cs typeface="Century Gothic"/>
              </a:rPr>
              <a:t>88</a:t>
            </a:r>
            <a:r>
              <a:rPr sz="1068" spc="5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земельных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участков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34940" y="3713533"/>
            <a:ext cx="1089139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73" dirty="0">
                <a:solidFill>
                  <a:srgbClr val="7580A9"/>
                </a:solidFill>
                <a:latin typeface="Century Gothic"/>
                <a:cs typeface="Century Gothic"/>
              </a:rPr>
              <a:t>51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18111" y="3713533"/>
            <a:ext cx="1089139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dirty="0">
                <a:solidFill>
                  <a:srgbClr val="7580A9"/>
                </a:solidFill>
                <a:latin typeface="Century Gothic"/>
                <a:cs typeface="Century Gothic"/>
              </a:rPr>
              <a:t>52</a:t>
            </a:r>
            <a:r>
              <a:rPr sz="1068" spc="34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39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34941" y="4172377"/>
            <a:ext cx="1644810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19" dirty="0">
                <a:solidFill>
                  <a:srgbClr val="7580A9"/>
                </a:solidFill>
                <a:latin typeface="Century Gothic"/>
                <a:cs typeface="Century Gothic"/>
              </a:rPr>
              <a:t>27,3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Балл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плодородия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18111" y="4172377"/>
            <a:ext cx="1644810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19" dirty="0">
                <a:solidFill>
                  <a:srgbClr val="7580A9"/>
                </a:solidFill>
                <a:latin typeface="Century Gothic"/>
                <a:cs typeface="Century Gothic"/>
              </a:rPr>
              <a:t>25,7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Балл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плодородия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87821" y="4767802"/>
            <a:ext cx="2104850" cy="283571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134940" y="4822432"/>
            <a:ext cx="1639875" cy="17679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068" spc="83" dirty="0">
                <a:solidFill>
                  <a:srgbClr val="FFFFFF"/>
                </a:solidFill>
                <a:latin typeface="Century Gothic"/>
                <a:cs typeface="Century Gothic"/>
              </a:rPr>
              <a:t>БРЕСТСКАЯ</a:t>
            </a:r>
            <a:r>
              <a:rPr sz="1068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spc="58" dirty="0">
                <a:solidFill>
                  <a:srgbClr val="FFFFFF"/>
                </a:solidFill>
                <a:latin typeface="Century Gothic"/>
                <a:cs typeface="Century Gothic"/>
              </a:rPr>
              <a:t>ОБЛАСТЬ</a:t>
            </a:r>
            <a:endParaRPr sz="1068">
              <a:latin typeface="Century Gothic"/>
              <a:cs typeface="Century Gothic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70994" y="4767802"/>
            <a:ext cx="2104850" cy="283571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8418111" y="4822432"/>
            <a:ext cx="1906302" cy="17679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068" spc="73" dirty="0">
                <a:solidFill>
                  <a:srgbClr val="FFFFFF"/>
                </a:solidFill>
                <a:latin typeface="Century Gothic"/>
                <a:cs typeface="Century Gothic"/>
              </a:rPr>
              <a:t>МОГИЛЕВСКАЯ</a:t>
            </a:r>
            <a:r>
              <a:rPr sz="1068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068" spc="58" dirty="0">
                <a:solidFill>
                  <a:srgbClr val="FFFFFF"/>
                </a:solidFill>
                <a:latin typeface="Century Gothic"/>
                <a:cs typeface="Century Gothic"/>
              </a:rPr>
              <a:t>ОБЛАСТЬ</a:t>
            </a:r>
            <a:endParaRPr sz="1068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34940" y="5133263"/>
            <a:ext cx="1954406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29" dirty="0">
                <a:solidFill>
                  <a:srgbClr val="7580A9"/>
                </a:solidFill>
                <a:latin typeface="Century Gothic"/>
                <a:cs typeface="Century Gothic"/>
              </a:rPr>
              <a:t>71</a:t>
            </a:r>
            <a:r>
              <a:rPr sz="1068" spc="-15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-15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земельных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участков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418111" y="5133263"/>
            <a:ext cx="1954406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111" dirty="0">
                <a:solidFill>
                  <a:srgbClr val="7580A9"/>
                </a:solidFill>
                <a:latin typeface="Century Gothic"/>
                <a:cs typeface="Century Gothic"/>
              </a:rPr>
              <a:t>64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0" dirty="0">
                <a:solidFill>
                  <a:srgbClr val="231F20"/>
                </a:solidFill>
                <a:latin typeface="Century Gothic"/>
                <a:cs typeface="Century Gothic"/>
              </a:rPr>
              <a:t>земельных</a:t>
            </a:r>
            <a:r>
              <a:rPr sz="971" spc="131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участков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20384" y="5352705"/>
            <a:ext cx="1181648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165" spc="-49" dirty="0">
                <a:solidFill>
                  <a:srgbClr val="231F20"/>
                </a:solidFill>
                <a:latin typeface="Palatino Linotype"/>
                <a:cs typeface="Palatino Linotype"/>
              </a:rPr>
              <a:t>Брестская</a:t>
            </a:r>
            <a:r>
              <a:rPr sz="1165" spc="-15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165" spc="-44" dirty="0">
                <a:solidFill>
                  <a:srgbClr val="231F20"/>
                </a:solidFill>
                <a:latin typeface="Palatino Linotype"/>
                <a:cs typeface="Palatino Linotype"/>
              </a:rPr>
              <a:t>область</a:t>
            </a:r>
            <a:endParaRPr sz="1165">
              <a:latin typeface="Palatino Linotype"/>
              <a:cs typeface="Palatino Linotype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163714" y="2184667"/>
            <a:ext cx="3123720" cy="3501773"/>
            <a:chOff x="1132801" y="2249398"/>
            <a:chExt cx="3216275" cy="3605529"/>
          </a:xfrm>
        </p:grpSpPr>
        <p:sp>
          <p:nvSpPr>
            <p:cNvPr id="41" name="object 41"/>
            <p:cNvSpPr/>
            <p:nvPr/>
          </p:nvSpPr>
          <p:spPr>
            <a:xfrm>
              <a:off x="1556994" y="2507437"/>
              <a:ext cx="593725" cy="594995"/>
            </a:xfrm>
            <a:custGeom>
              <a:avLst/>
              <a:gdLst/>
              <a:ahLst/>
              <a:cxnLst/>
              <a:rect l="l" t="t" r="r" b="b"/>
              <a:pathLst>
                <a:path w="593725" h="594994">
                  <a:moveTo>
                    <a:pt x="593661" y="594575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42F66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42" name="object 42"/>
            <p:cNvSpPr/>
            <p:nvPr/>
          </p:nvSpPr>
          <p:spPr>
            <a:xfrm>
              <a:off x="1135976" y="3354095"/>
              <a:ext cx="448309" cy="308610"/>
            </a:xfrm>
            <a:custGeom>
              <a:avLst/>
              <a:gdLst/>
              <a:ahLst/>
              <a:cxnLst/>
              <a:rect l="l" t="t" r="r" b="b"/>
              <a:pathLst>
                <a:path w="448309" h="308610">
                  <a:moveTo>
                    <a:pt x="447967" y="308432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42F66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43" name="object 43"/>
            <p:cNvSpPr/>
            <p:nvPr/>
          </p:nvSpPr>
          <p:spPr>
            <a:xfrm>
              <a:off x="3571252" y="2252573"/>
              <a:ext cx="418465" cy="302895"/>
            </a:xfrm>
            <a:custGeom>
              <a:avLst/>
              <a:gdLst/>
              <a:ahLst/>
              <a:cxnLst/>
              <a:rect l="l" t="t" r="r" b="b"/>
              <a:pathLst>
                <a:path w="418464" h="302894">
                  <a:moveTo>
                    <a:pt x="418464" y="0"/>
                  </a:moveTo>
                  <a:lnTo>
                    <a:pt x="0" y="302374"/>
                  </a:lnTo>
                </a:path>
              </a:pathLst>
            </a:custGeom>
            <a:ln w="6350">
              <a:solidFill>
                <a:srgbClr val="242F66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44" name="object 44"/>
            <p:cNvSpPr/>
            <p:nvPr/>
          </p:nvSpPr>
          <p:spPr>
            <a:xfrm>
              <a:off x="3430257" y="5429681"/>
              <a:ext cx="122555" cy="422275"/>
            </a:xfrm>
            <a:custGeom>
              <a:avLst/>
              <a:gdLst/>
              <a:ahLst/>
              <a:cxnLst/>
              <a:rect l="l" t="t" r="r" b="b"/>
              <a:pathLst>
                <a:path w="122554" h="422275">
                  <a:moveTo>
                    <a:pt x="122212" y="0"/>
                  </a:moveTo>
                  <a:lnTo>
                    <a:pt x="0" y="421906"/>
                  </a:lnTo>
                </a:path>
              </a:pathLst>
            </a:custGeom>
            <a:ln w="6349">
              <a:solidFill>
                <a:srgbClr val="242F66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45" name="object 45"/>
            <p:cNvSpPr/>
            <p:nvPr/>
          </p:nvSpPr>
          <p:spPr>
            <a:xfrm>
              <a:off x="4081919" y="3318929"/>
              <a:ext cx="263525" cy="351155"/>
            </a:xfrm>
            <a:custGeom>
              <a:avLst/>
              <a:gdLst/>
              <a:ahLst/>
              <a:cxnLst/>
              <a:rect l="l" t="t" r="r" b="b"/>
              <a:pathLst>
                <a:path w="263525" h="351154">
                  <a:moveTo>
                    <a:pt x="263423" y="0"/>
                  </a:moveTo>
                  <a:lnTo>
                    <a:pt x="0" y="351015"/>
                  </a:lnTo>
                </a:path>
              </a:pathLst>
            </a:custGeom>
            <a:ln w="6350">
              <a:solidFill>
                <a:srgbClr val="242F66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  <p:sp>
          <p:nvSpPr>
            <p:cNvPr id="46" name="object 46"/>
            <p:cNvSpPr/>
            <p:nvPr/>
          </p:nvSpPr>
          <p:spPr>
            <a:xfrm>
              <a:off x="1297330" y="5087810"/>
              <a:ext cx="22225" cy="450215"/>
            </a:xfrm>
            <a:custGeom>
              <a:avLst/>
              <a:gdLst/>
              <a:ahLst/>
              <a:cxnLst/>
              <a:rect l="l" t="t" r="r" b="b"/>
              <a:pathLst>
                <a:path w="22225" h="450214">
                  <a:moveTo>
                    <a:pt x="22186" y="449897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242F66"/>
              </a:solidFill>
            </a:ln>
          </p:spPr>
          <p:txBody>
            <a:bodyPr wrap="square" lIns="0" tIns="0" rIns="0" bIns="0" rtlCol="0"/>
            <a:lstStyle/>
            <a:p>
              <a:endParaRPr sz="1748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91555" y="5709333"/>
            <a:ext cx="1250105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1165" spc="-78" dirty="0">
                <a:solidFill>
                  <a:srgbClr val="231F20"/>
                </a:solidFill>
                <a:latin typeface="Palatino Linotype"/>
                <a:cs typeface="Palatino Linotype"/>
              </a:rPr>
              <a:t>Гомельская</a:t>
            </a:r>
            <a:r>
              <a:rPr sz="1165" spc="10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165" spc="-44" dirty="0">
                <a:solidFill>
                  <a:srgbClr val="231F20"/>
                </a:solidFill>
                <a:latin typeface="Palatino Linotype"/>
                <a:cs typeface="Palatino Linotype"/>
              </a:rPr>
              <a:t>область</a:t>
            </a:r>
            <a:endParaRPr sz="1165">
              <a:latin typeface="Palatino Linotype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34940" y="5592106"/>
            <a:ext cx="1089139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58" dirty="0">
                <a:solidFill>
                  <a:srgbClr val="7580A9"/>
                </a:solidFill>
                <a:latin typeface="Century Gothic"/>
                <a:cs typeface="Century Gothic"/>
              </a:rPr>
              <a:t>39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18111" y="5592106"/>
            <a:ext cx="1089139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68" dirty="0">
                <a:solidFill>
                  <a:srgbClr val="7580A9"/>
                </a:solidFill>
                <a:latin typeface="Century Gothic"/>
                <a:cs typeface="Century Gothic"/>
              </a:rPr>
              <a:t>38</a:t>
            </a:r>
            <a:r>
              <a:rPr sz="1068" spc="10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73" dirty="0">
                <a:solidFill>
                  <a:srgbClr val="7580A9"/>
                </a:solidFill>
                <a:latin typeface="Century Gothic"/>
                <a:cs typeface="Century Gothic"/>
              </a:rPr>
              <a:t>тыс.</a:t>
            </a:r>
            <a:r>
              <a:rPr sz="1068" spc="15" dirty="0">
                <a:solidFill>
                  <a:srgbClr val="7580A9"/>
                </a:solidFill>
                <a:latin typeface="Century Gothic"/>
                <a:cs typeface="Century Gothic"/>
              </a:rPr>
              <a:t> </a:t>
            </a:r>
            <a:r>
              <a:rPr sz="1068" spc="-24" dirty="0">
                <a:solidFill>
                  <a:srgbClr val="7580A9"/>
                </a:solidFill>
                <a:latin typeface="Century Gothic"/>
                <a:cs typeface="Century Gothic"/>
              </a:rPr>
              <a:t>га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dirty="0">
                <a:solidFill>
                  <a:srgbClr val="231F20"/>
                </a:solidFill>
                <a:latin typeface="Century Gothic"/>
                <a:cs typeface="Century Gothic"/>
              </a:rPr>
              <a:t>Площадь</a:t>
            </a:r>
            <a:r>
              <a:rPr sz="971" spc="11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0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34941" y="6050952"/>
            <a:ext cx="1644810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19" dirty="0">
                <a:solidFill>
                  <a:srgbClr val="7580A9"/>
                </a:solidFill>
                <a:latin typeface="Century Gothic"/>
                <a:cs typeface="Century Gothic"/>
              </a:rPr>
              <a:t>29,0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Балл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плодородия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18111" y="6050952"/>
            <a:ext cx="1644810" cy="3222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lnSpc>
                <a:spcPts val="1272"/>
              </a:lnSpc>
              <a:spcBef>
                <a:spcPts val="97"/>
              </a:spcBef>
            </a:pPr>
            <a:r>
              <a:rPr sz="1068" spc="-19" dirty="0">
                <a:solidFill>
                  <a:srgbClr val="7580A9"/>
                </a:solidFill>
                <a:latin typeface="Century Gothic"/>
                <a:cs typeface="Century Gothic"/>
              </a:rPr>
              <a:t>31,7</a:t>
            </a:r>
            <a:endParaRPr sz="1068">
              <a:latin typeface="Century Gothic"/>
              <a:cs typeface="Century Gothic"/>
            </a:endParaRPr>
          </a:p>
          <a:p>
            <a:pPr marL="12334">
              <a:lnSpc>
                <a:spcPts val="1156"/>
              </a:lnSpc>
            </a:pP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Балл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19" dirty="0">
                <a:solidFill>
                  <a:srgbClr val="231F20"/>
                </a:solidFill>
                <a:latin typeface="Century Gothic"/>
                <a:cs typeface="Century Gothic"/>
              </a:rPr>
              <a:t>плодородия</a:t>
            </a:r>
            <a:r>
              <a:rPr sz="971" spc="126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spc="-19" dirty="0">
                <a:solidFill>
                  <a:srgbClr val="231F20"/>
                </a:solidFill>
                <a:latin typeface="Century Gothic"/>
                <a:cs typeface="Century Gothic"/>
              </a:rPr>
              <a:t>пашни</a:t>
            </a:r>
            <a:endParaRPr sz="971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487</Words>
  <Application>Microsoft Office PowerPoint</Application>
  <PresentationFormat>Широкоэкранный</PresentationFormat>
  <Paragraphs>159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Century Gothic Paneuropean SemB</vt:lpstr>
      <vt:lpstr>Lucida Fax</vt:lpstr>
      <vt:lpstr>Montserrat</vt:lpstr>
      <vt:lpstr>Palatino Linotype</vt:lpstr>
      <vt:lpstr>Times New Roman</vt:lpstr>
      <vt:lpstr>Тема Office</vt:lpstr>
      <vt:lpstr>SMART AGRO HUB</vt:lpstr>
      <vt:lpstr>СОЗДАНИЕ ВЫСОКОТЕХНОЛОГИЧЕСКОГО АГРОКОМПЛЕКСА ПРЕДПОЛАГАЕТ:</vt:lpstr>
      <vt:lpstr>ПТИЦЕФАБРИКА: ЦИФРЫ И ТЕХНОЛОГИИ</vt:lpstr>
      <vt:lpstr>ТЕПЛИЧНЫЙ КОМПЛЕКС: КРУГЛОГОДИЧНЫЙ УРОЖАЙ</vt:lpstr>
      <vt:lpstr>Экономические показатели инвестпроекта</vt:lpstr>
      <vt:lpstr>Совокупные показатели организаций по областям Республики Беларусь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AGRO HUB</dc:title>
  <dc:creator>Александра Соболевская</dc:creator>
  <cp:lastModifiedBy>Александра Соболевская</cp:lastModifiedBy>
  <cp:revision>1</cp:revision>
  <dcterms:created xsi:type="dcterms:W3CDTF">2026-11-02T12:53:33Z</dcterms:created>
  <dcterms:modified xsi:type="dcterms:W3CDTF">2026-11-02T12:57:55Z</dcterms:modified>
</cp:coreProperties>
</file>