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3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4-47A2-A21A-5143D586A2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4-47A2-A21A-5143D586A2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4-47A2-A21A-5143D586A2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A4-47A2-A21A-5143D586A2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A4-47A2-A21A-5143D586A2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A4-47A2-A21A-5143D586A2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A4-47A2-A21A-5143D586A2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BA4-47A2-A21A-5143D586A2D0}"/>
              </c:ext>
            </c:extLst>
          </c:dPt>
          <c:cat>
            <c:strRef>
              <c:f>Лист1!$A$2:$A$9</c:f>
              <c:strCache>
                <c:ptCount val="8"/>
                <c:pt idx="0">
                  <c:v>пшеница</c:v>
                </c:pt>
                <c:pt idx="1">
                  <c:v>рапс</c:v>
                </c:pt>
                <c:pt idx="2">
                  <c:v>многолетние травы </c:v>
                </c:pt>
                <c:pt idx="3">
                  <c:v>кукуруза</c:v>
                </c:pt>
                <c:pt idx="4">
                  <c:v>кормовая свекла </c:v>
                </c:pt>
                <c:pt idx="5">
                  <c:v>ячмень</c:v>
                </c:pt>
                <c:pt idx="6">
                  <c:v>горох</c:v>
                </c:pt>
                <c:pt idx="7">
                  <c:v>овес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</c:v>
                </c:pt>
                <c:pt idx="1">
                  <c:v>26</c:v>
                </c:pt>
                <c:pt idx="2">
                  <c:v>18</c:v>
                </c:pt>
                <c:pt idx="3">
                  <c:v>10</c:v>
                </c:pt>
                <c:pt idx="4">
                  <c:v>2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3-4E53-A8C3-4B89D832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распредиление первоночального капиталла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22-45E8-9F75-6594C5B890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22-45E8-9F75-6594C5B890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22-45E8-9F75-6594C5B890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22-45E8-9F75-6594C5B890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22-45E8-9F75-6594C5B890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22-45E8-9F75-6594C5B890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22-45E8-9F75-6594C5B8900F}"/>
              </c:ext>
            </c:extLst>
          </c:dPt>
          <c:cat>
            <c:strRef>
              <c:f>Лист1!$A$2:$A$8</c:f>
              <c:strCache>
                <c:ptCount val="7"/>
                <c:pt idx="0">
                  <c:v>Стоимость закупки семян </c:v>
                </c:pt>
                <c:pt idx="1">
                  <c:v>Приобретение техники</c:v>
                </c:pt>
                <c:pt idx="2">
                  <c:v>Химия</c:v>
                </c:pt>
                <c:pt idx="3">
                  <c:v>Топливо</c:v>
                </c:pt>
                <c:pt idx="4">
                  <c:v>Строительство</c:v>
                </c:pt>
                <c:pt idx="5">
                  <c:v>Заработная плата</c:v>
                </c:pt>
                <c:pt idx="6">
                  <c:v>Приобретение КРС (молочных)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12.06</c:v>
                </c:pt>
                <c:pt idx="1">
                  <c:v>35.75</c:v>
                </c:pt>
                <c:pt idx="2">
                  <c:v>17.079999999999998</c:v>
                </c:pt>
                <c:pt idx="3">
                  <c:v>6.25</c:v>
                </c:pt>
                <c:pt idx="4">
                  <c:v>16.670000000000002</c:v>
                </c:pt>
                <c:pt idx="5">
                  <c:v>12.17</c:v>
                </c:pt>
                <c:pt idx="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7-456C-A768-EF42B2905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от реализации продукции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A2-4D4A-9AE1-4CFD129C34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2-4D4A-9AE1-4CFD129C34EE}"/>
              </c:ext>
            </c:extLst>
          </c:dPt>
          <c:cat>
            <c:strRef>
              <c:f>Лист1!$A$2:$A$3</c:f>
              <c:strCache>
                <c:ptCount val="2"/>
                <c:pt idx="0">
                  <c:v>Пшеница</c:v>
                </c:pt>
                <c:pt idx="1">
                  <c:v>Рапс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40.69</c:v>
                </c:pt>
                <c:pt idx="1">
                  <c:v>59.31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2-42E8-8147-0499BD564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5293B-087A-459A-81AA-5A28B238E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9807-ADDB-47C5-A51C-795FDE104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19454-0769-4518-99A7-D7A803A0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A857D-E828-45F7-ABA4-9E82FE72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8A047-445C-4CB2-A6FC-AEDCBDF9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7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8B956-53A2-498E-B4C3-04119779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1DF2D-4D7A-42BF-972E-BDE9D5E5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9FAE6-2282-457C-BB1B-C8546D2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8E92C-44C8-4166-96CE-913C37ED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F4AD-AA9B-4CF6-B573-4CE278E1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7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1869F-BBC0-4E11-AD39-4AF4DBDFC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2B32-4D32-4737-A512-192F84E19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4AFD8-1F64-4BDC-88FB-E6B5F214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484DF-8C89-472D-AA25-5C9B60F6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EF3DD-2D0E-4EB0-8CF5-23CE76E5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EA1D4-4D0E-44C8-ADB2-BCDC0D61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96F37-A5E4-4C3C-8EDD-88AA967D0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388EC-B53A-43EB-BB90-9238793A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CAAFD-1887-4456-B375-16EA18D4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B5C79-66A1-42FE-A3F8-CDBF1E19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C3AD3-B990-41F6-AAB0-4BB0CC07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924CF0-6E31-4C67-A173-DB881067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8D097-A7F5-4FCD-8113-8F2CB4C6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67312-C62C-415E-88BE-0A845410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B997B-8444-4E61-BC99-45A53196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65CFD-969F-4048-97F0-4B4FAF4C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EA1D8-A875-4AFB-A55C-1C193247F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8AAF5-D72A-4100-B4E9-17FB60F1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96F85B-233C-44E7-AB68-9E30B6B7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C1EA8-EEE4-4911-915A-00D2D118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875DB-6544-4F7C-8CAB-FBE755C6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88B0-CDCD-4660-89FD-1B03912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AC784-F1DB-429B-9DA2-B576BD2D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B062DF-D073-4CDB-8305-D9007A4CD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0A0423-B9E0-4CAA-B922-5F8E51A26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A7A3CF-3B21-43D9-BE88-D54C156D5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ED9118-96C0-438E-BDC2-08178011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AB022C-EA1F-4691-AF2B-4EE58E2D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8EA19B-D92B-4D02-9C2E-BD0FD6CE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6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4EE70-232E-4AF3-86A1-42F42630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C98F43-31B4-47BE-9D02-99762B89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29AE2E-C589-4E2F-A78F-B891C7CA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84F50-66A3-4567-8A7A-E572550F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1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AF265F-4C01-4BE1-BD24-5969C0A4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60EB21-79AF-405E-B8D9-715A60DA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F10EA2-BCDE-4F2C-8C4B-114A5029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3B271-CDF7-4964-9A56-21D12618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F664C-A1E0-412B-8820-6611B015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11A76-97A8-4418-92A0-4E4C86385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35F6CB-9381-4C3E-B0DC-001A01B4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7C0EC-B334-4AB9-BE8A-971BAA83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85913-62F7-4903-92BF-9673A577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3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F54AF-44B3-4BF5-8191-843A64D9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13138F-3140-4C2B-B4BA-C2FC39D75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3AA7F2-C152-4C81-B277-4EE4CFE5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EE3E3-DC11-45CB-BFB9-0C8BF1E2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902D7A-D294-4F7A-8AD4-B57AB5F2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99EF1-0112-43FE-8D1C-1F9B48B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F3FC9-548E-468A-8DF9-F85C310F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88CB8-44D7-480D-92EF-0C710707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C5FC6-D5A5-4BDE-8890-347E2ED16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25AA-41CD-4ABD-B45D-4BF4EE2AC95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ED7BF-224E-4D62-9ADE-3330A7137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0AD64-E618-4B30-BC51-352546D01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4F89-E3F2-470A-B051-5A1798BE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32681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75235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BF34A-A54B-4F2A-8F08-9AD4C891C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rgbClr val="FFFFFF"/>
                </a:solidFill>
              </a:rPr>
              <a:t>КФХ «</a:t>
            </a:r>
            <a:r>
              <a:rPr lang="ru-RU" sz="4800" dirty="0" err="1">
                <a:solidFill>
                  <a:srgbClr val="FFFFFF"/>
                </a:solidFill>
              </a:rPr>
              <a:t>Ганисевский</a:t>
            </a:r>
            <a:r>
              <a:rPr lang="ru-RU" sz="48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7AD07-980D-4DCD-A812-D871CB03B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ABE8F-B53F-42EB-9144-CB9D169C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КРС для достижения поставленных задач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46C6DB-EEFA-48A8-AF19-B85EEE037A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/>
              </a:rPr>
              <a:t>Голштинская порода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/>
              </a:rPr>
              <a:t>коров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 Condensed"/>
              </a:rPr>
              <a:t>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молочная продуктивность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составляет 6500-7500 кг с жирностью 3,6-3,9 % и содержанием белка 3%</a:t>
            </a:r>
            <a:endParaRPr lang="ru-RU" b="0" i="0" dirty="0">
              <a:solidFill>
                <a:srgbClr val="333333"/>
              </a:solidFill>
              <a:effectLst/>
              <a:latin typeface="Roboto Condensed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 Condensed"/>
              </a:rPr>
              <a:t>Джерсейская порода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 Condensed"/>
              </a:rPr>
              <a:t>коров</a:t>
            </a:r>
            <a:endParaRPr lang="ru-RU" b="0" i="0" dirty="0">
              <a:solidFill>
                <a:srgbClr val="333333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коров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джерсейской породы молочная продуктивность составляет 3000-4500 кг в среднем за год, жирность – 5-7%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5719B4-583C-4E9D-B4E0-A53D5307EF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1A35F-8707-4625-9CDC-A393209A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продукции на рынке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ABB174-225B-41C1-AAAD-D280C5EEE8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689"/>
            <a:ext cx="5181600" cy="29132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8B82A57-D380-495B-8001-8087A019E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Продукция полученная во время деятельности хозяйства будет реализовываться на внешнем рынке.</a:t>
            </a:r>
          </a:p>
          <a:p>
            <a:pPr marL="0" indent="0">
              <a:buNone/>
            </a:pPr>
            <a:r>
              <a:rPr lang="ru-RU" dirty="0"/>
              <a:t> 1) молоко для переработки на ОАО «</a:t>
            </a:r>
            <a:r>
              <a:rPr lang="ru-RU" dirty="0" err="1"/>
              <a:t>Беллакт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/>
              <a:t> 2) крупный рогатый скот на ОАО «Волковысский мясокомбинат»</a:t>
            </a:r>
          </a:p>
          <a:p>
            <a:pPr marL="0" indent="0">
              <a:buNone/>
            </a:pPr>
            <a:r>
              <a:rPr lang="ru-RU" dirty="0"/>
              <a:t> 3) зерновые и масленичные культуры на специализированные перерабатывающие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10870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30DD-3479-4C67-9516-A4179459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Финансовые вложения и ожидаемый финансовый эффект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C03436E-2215-4E82-8C2A-CDBD574FD1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91398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993D6F4C-2829-40D4-80D3-18F24341F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закупки семян – 144 750 руб.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техники -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429 000 руб.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 – 207 000 руб.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Топливо – 75 000 руб.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Строительство – 200 000 руб.</a:t>
            </a:r>
          </a:p>
          <a:p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Заработная плата – 146 000 руб.</a:t>
            </a: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Приобретение КРС (молочных) с Октября – 200 000 руб.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42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1D73-67E7-4C7F-90EA-A63FAF01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Финансовые вложения и ожидаемый финансовый эффект </a:t>
            </a:r>
            <a:br>
              <a:rPr lang="ru-RU" sz="1100" dirty="0"/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3CF71CA-CEE0-47EB-BB3C-4515AC05D1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76941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AF97B26C-47DA-4486-AFE6-E0D7C3503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Пшеница – 418 688 руб.</a:t>
            </a:r>
          </a:p>
          <a:p>
            <a:r>
              <a:rPr lang="ru-RU" sz="1800" b="1" dirty="0">
                <a:latin typeface="Calibri" panose="020F0502020204030204" pitchFamily="34" charset="0"/>
              </a:rPr>
              <a:t>Рапс – 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1 028 </a:t>
            </a:r>
            <a:r>
              <a:rPr lang="ru-RU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859,38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09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19BBE-904B-4F88-A614-932CDB93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Мясо и молоко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4B1931-2026-4C81-ABA4-63A2946A8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3189"/>
            <a:ext cx="5181600" cy="36362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80F2BEE-C838-42C5-AAF3-F734AF798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Каждый месяц дойное стадо составляет 80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коров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коров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каждый месяц запускаем на два месяца.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Ожидаемый удой на одну корову 22 л.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Каждый месяц дойное стадо будет давать по 52 800 литров молока, что составит 63 360 руб./месяц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продаже стада на убой приступим после откорма, а </a:t>
            </a:r>
            <a:r>
              <a:rPr lang="ru-RU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через 10 – 14 месяцев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2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66C1-E153-4C9A-B640-ADD580DD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1C64EF-0E55-47C0-AFD3-7C5511430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7" y="1825625"/>
            <a:ext cx="4345905" cy="4351338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C1160D3-256D-496E-A809-0A6DA375DC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Фермерское хозяйство будет располагаться на территории Гродненской области, Волковысский р-он.</a:t>
            </a:r>
          </a:p>
          <a:p>
            <a:r>
              <a:rPr lang="ru-RU" dirty="0"/>
              <a:t>В состав хозяйства будут входить арендные земли в объеме 500 гектаров</a:t>
            </a:r>
          </a:p>
        </p:txBody>
      </p:sp>
    </p:spTree>
    <p:extLst>
      <p:ext uri="{BB962C8B-B14F-4D97-AF65-F5344CB8AC3E}">
        <p14:creationId xmlns:p14="http://schemas.microsoft.com/office/powerpoint/2010/main" val="185473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2B90A-CBF6-4B17-8469-BA0801A8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1ED11-3491-4564-8B26-7E4FF9A4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Задачи и цели КФХ</a:t>
            </a:r>
          </a:p>
          <a:p>
            <a:r>
              <a:rPr lang="ru-RU" dirty="0"/>
              <a:t>Основные виды производства</a:t>
            </a:r>
          </a:p>
          <a:p>
            <a:r>
              <a:rPr lang="ru-RU" dirty="0"/>
              <a:t>Необходимая техника и постройки</a:t>
            </a:r>
          </a:p>
          <a:p>
            <a:r>
              <a:rPr lang="ru-RU" dirty="0"/>
              <a:t>Выбор культур, семян</a:t>
            </a:r>
          </a:p>
          <a:p>
            <a:r>
              <a:rPr lang="ru-RU" dirty="0"/>
              <a:t>Удобрения и </a:t>
            </a:r>
            <a:r>
              <a:rPr lang="ru-RU" dirty="0" err="1"/>
              <a:t>пистециды</a:t>
            </a:r>
            <a:endParaRPr lang="ru-RU" dirty="0"/>
          </a:p>
          <a:p>
            <a:r>
              <a:rPr lang="ru-RU" dirty="0"/>
              <a:t>Выбор КРС для достижения поставленных задач</a:t>
            </a:r>
          </a:p>
          <a:p>
            <a:r>
              <a:rPr lang="ru-RU" dirty="0"/>
              <a:t>Реализация продукции на рынке</a:t>
            </a:r>
          </a:p>
          <a:p>
            <a:r>
              <a:rPr lang="ru-RU" dirty="0"/>
              <a:t>Финансовые вложения и ожидаемый финансовый эффект </a:t>
            </a:r>
          </a:p>
        </p:txBody>
      </p:sp>
    </p:spTree>
    <p:extLst>
      <p:ext uri="{BB962C8B-B14F-4D97-AF65-F5344CB8AC3E}">
        <p14:creationId xmlns:p14="http://schemas.microsoft.com/office/powerpoint/2010/main" val="368881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B23B-DCCA-44E6-9622-AB1F566E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 цели КФХ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0782B64-E347-4D16-9C73-FB54B129E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80539"/>
            <a:ext cx="5181600" cy="3441510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9049E02-067B-4F73-82B5-E47BAD734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Основной задачей КФХ является  увеличение объемов производимого сырья для перерабатывающих заводов. Таких как " </a:t>
            </a:r>
            <a:r>
              <a:rPr lang="ru-RU" dirty="0" err="1"/>
              <a:t>Беллакт</a:t>
            </a:r>
            <a:r>
              <a:rPr lang="ru-RU" dirty="0"/>
              <a:t>" и " Волковысский мясокомбинат. А так же создание новых рабочих мест в сельской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195555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B5873-CB2B-4807-B0AD-B404B35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виды производства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1E2C08-5B57-403D-A3ED-D1D6F83795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КФХ будет развиваться сразу в двух направлениях:</a:t>
            </a:r>
          </a:p>
          <a:p>
            <a:pPr marL="0" indent="0">
              <a:buNone/>
            </a:pPr>
            <a:r>
              <a:rPr lang="ru-RU" dirty="0"/>
              <a:t>      1. Животноводство –     создания стада для производства молока и мяса.</a:t>
            </a:r>
          </a:p>
          <a:p>
            <a:pPr marL="0" indent="0">
              <a:buNone/>
            </a:pPr>
            <a:r>
              <a:rPr lang="ru-RU" dirty="0"/>
              <a:t>       2. Растениеводство – выращивание рапса и пшеницы с высоким содержанием клейковины и белков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253934D-80C4-4B4A-9FC1-6975E80914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5353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5B710-45B0-4D90-A557-C96ECF46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Необходимая техника и постройки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E97CF9-E005-4E6E-918F-3AFB68ADE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Для старта проекта будет приобретаться как новая так и б/у с/х техника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МТЗ 82 (1 шт.) – по 35 000 руб. = 35 000 руб. (б/у) срок покупки сентябрь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МТЗ 1221 (2 шт.) – по 45 000 руб. = 90 000 руб. 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Сеялка СПУ-6Д (1 шт.) – 36 000 руб. (новая)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Культиватор АКШ- 7 (1 шт.) – 20 000 руб.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Плуг ППО 5-40 (1 шт.) – 20 000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Кормораздатчик (1 шт.) – 25 000 руб. срок покупки сентябрь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Разбрасыватель удобрений (1 шт.) – 15 000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Опрыскиватель ОПШ-24К- 3000 (1 шт.  – 35 000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Косилка дисковая 3,4 м (1 шт.) – 30 000 руб. (новая)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Грабли ГВР-630 (1 шт.) – 24 000 руб. (новые)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Прессподборщик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 шт.) – 12 000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Обмотчик рулонов (1 шт.) – 11 000 руб. 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Кормоуборочный комбайн КВК-800 (1 шт.) – 35 000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Комбайн зерноуборочный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1218 (1 шт.) – 45 000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Жатка кукурузная КОК-6 (1 шт.) – 15 000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Комбайн овощеуборочный полесье 6-3 (1 шт.) – 15 000 руб. (б/у)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Прицеп самосвал ПСТ-12 (1 шт.) – 37 000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Прицеп самосвал ПСТ-12 (1 шт.) – 10 000 руб. (б/у) срок покупки сентябрь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A0A0A"/>
              </a:buClr>
              <a:buFont typeface="Arial" panose="020B0604020202020204" pitchFamily="34" charset="0"/>
              <a:buAutoNum type="arabicPeriod"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Погрузчик навесной </a:t>
            </a:r>
            <a:r>
              <a:rPr lang="ru-RU" sz="1800" b="1" dirty="0">
                <a:solidFill>
                  <a:srgbClr val="919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TURS-2200</a:t>
            </a:r>
            <a:r>
              <a:rPr lang="ru-RU" sz="1800" dirty="0">
                <a:solidFill>
                  <a:srgbClr val="91979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9197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шт.) – 15 000 руб. (новый)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DE118C0-8C06-4D4B-B940-8BE997A68B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343"/>
            <a:ext cx="5181600" cy="3889901"/>
          </a:xfrm>
        </p:spPr>
      </p:pic>
    </p:spTree>
    <p:extLst>
      <p:ext uri="{BB962C8B-B14F-4D97-AF65-F5344CB8AC3E}">
        <p14:creationId xmlns:p14="http://schemas.microsoft.com/office/powerpoint/2010/main" val="106600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732A5-399F-4B6D-AD16-53CF887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культур, семян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50699D5-EC01-49E3-9653-63B2A01FF3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267107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CABF7537-37FF-4CD4-B852-1DA747540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Посевные площади: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- 90 га многолетние травы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- 50 га кукуруза.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 га кормовая свекла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- 40 га ячмень для комбикорма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- 15 га горох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- 25 га овес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- 130 га пшеница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- 130 га рапс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7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9CA32-DD37-40FF-BEE2-AE95CF7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Урожай для корма КРС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A168FC-34E5-4AB1-A5A0-E69AFF95D4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4073"/>
            <a:ext cx="5181600" cy="245444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41934D1-7A62-4E57-9A6F-0FE30E211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400" dirty="0"/>
              <a:t>Для повышения производительности молочного стада и для скорейшего набора веса телят и бычков необходим правильный и сбалансированный рацион. Поэтому считаю необходимым самим выращивать нужные культуры для корма.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Сенно ( один укос все 90 га ) 90*4,5 = 405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Сенаж ( один укос все 90 га ) 90*12 = 1 080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Кукуруза на силос 20 га * 80т/га =1 600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Кукуруза на зерно 30 га * 70ц/га = 210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Кормовая свекла 10 га * 450 ц/га = 450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Ячмень 40 га * 70 ц/га = 280 тонн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Горох 15 га * 65ц/га = 97,5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Овес 25 га * 65ц/га = 162,5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Пшеница 30 га * 70/га = 210 тонн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53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C0D5-067E-4103-AEF4-5F7A9B4F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Удобрения и </a:t>
            </a:r>
            <a:r>
              <a:rPr lang="ru-RU" dirty="0" err="1"/>
              <a:t>пистециды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1E5E46-C982-4FBF-A816-CC399F7A3A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err="1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Дуал</a:t>
            </a:r>
            <a:r>
              <a:rPr lang="ru-RU" sz="1800" dirty="0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Голд</a:t>
            </a:r>
            <a:r>
              <a:rPr lang="ru-RU" sz="1800" dirty="0">
                <a:solidFill>
                  <a:srgbClr val="6D6C6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КЭ (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Культуры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Применяется на посевах сахарной и столовой свеклы, кукурузы, подсолнечника, сои, рапса, картофеля, томатов и капусты (рассада) и других культур.) </a:t>
            </a:r>
            <a:r>
              <a:rPr lang="ru-RU" sz="18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 л/ га = 190 л 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6D6C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Авантикс</a:t>
            </a:r>
            <a:r>
              <a:rPr lang="ru-RU" sz="1800" dirty="0">
                <a:solidFill>
                  <a:srgbClr val="6D6C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Турбо, МД    </a:t>
            </a:r>
            <a:r>
              <a:rPr lang="ru-RU" sz="18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посевах </a:t>
            </a:r>
            <a:r>
              <a:rPr lang="ru-RU" sz="1800" b="1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пшеницы</a:t>
            </a:r>
            <a:r>
              <a:rPr lang="ru-RU" sz="18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и ячменя    1л/га = 190 л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6D6C6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КАСС 32 200л/га в три этапа 500*0.2т = 100 т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45–60 кг/га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 При высоком содержании фосфора в почве дозу снижают на 20–40 кг/га.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45–60 кг/га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(часто в соотношении 1:1 к азоту).</a:t>
            </a:r>
            <a:endParaRPr lang="ru-RU" dirty="0"/>
          </a:p>
        </p:txBody>
      </p:sp>
      <p:pic>
        <p:nvPicPr>
          <p:cNvPr id="1036" name="Picture 12" descr="Гербицид ДУАЛ ГОЛД, КЭ">
            <a:extLst>
              <a:ext uri="{FF2B5EF4-FFF2-40B4-BE49-F238E27FC236}">
                <a16:creationId xmlns:a16="http://schemas.microsoft.com/office/drawing/2014/main" id="{0F99D2D7-AFB2-4B24-9AB8-FDACE20170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63" y="1825625"/>
            <a:ext cx="35698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28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1027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Roboto Condensed</vt:lpstr>
      <vt:lpstr>Times New Roman</vt:lpstr>
      <vt:lpstr>Тема Office</vt:lpstr>
      <vt:lpstr>КФХ «Ганисевский»</vt:lpstr>
      <vt:lpstr>Краткое описание</vt:lpstr>
      <vt:lpstr>содержание</vt:lpstr>
      <vt:lpstr>Задачи и цели КФХ </vt:lpstr>
      <vt:lpstr>Основные виды производства </vt:lpstr>
      <vt:lpstr>Необходимая техника и постройки </vt:lpstr>
      <vt:lpstr>Выбор культур, семян </vt:lpstr>
      <vt:lpstr>Урожай для корма КРС</vt:lpstr>
      <vt:lpstr>Удобрения и пистециды </vt:lpstr>
      <vt:lpstr>Выбор КРС для достижения поставленных задач  </vt:lpstr>
      <vt:lpstr>Реализация продукции на рынке </vt:lpstr>
      <vt:lpstr>Финансовые вложения и ожидаемый финансовый эффект  </vt:lpstr>
      <vt:lpstr>Финансовые вложения и ожидаемый финансовый эффект   </vt:lpstr>
      <vt:lpstr>Мясо и молоко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КФХ «Ганисевский»</dc:title>
  <dc:creator>Lenovo</dc:creator>
  <cp:lastModifiedBy>Lenovo</cp:lastModifiedBy>
  <cp:revision>3</cp:revision>
  <dcterms:created xsi:type="dcterms:W3CDTF">2026-04-17T13:03:18Z</dcterms:created>
  <dcterms:modified xsi:type="dcterms:W3CDTF">2026-04-23T16:37:02Z</dcterms:modified>
</cp:coreProperties>
</file>