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6EB4543A-A191-4C72-94CE-22A4A5BBEF1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3300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2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D65A1-2832-4566-B789-C17AC2286BC4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D3F7A-2B00-4A2A-A208-DCA164FDD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986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D3F7A-2B00-4A2A-A208-DCA164FDD90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106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D3F7A-2B00-4A2A-A208-DCA164FDD90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85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2133600"/>
            <a:ext cx="10363200" cy="70485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819400"/>
            <a:ext cx="10363200" cy="6858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77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3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1000"/>
            <a:ext cx="24638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33600" y="381000"/>
            <a:ext cx="71882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10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96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40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33600" y="1295400"/>
            <a:ext cx="4775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12000" y="1295400"/>
            <a:ext cx="4775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16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36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5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65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2268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0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381001"/>
            <a:ext cx="9753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295400"/>
            <a:ext cx="9753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246081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4" t="4193" b="59903"/>
          <a:stretch/>
        </p:blipFill>
        <p:spPr>
          <a:xfrm>
            <a:off x="-9144" y="3785614"/>
            <a:ext cx="12219432" cy="30723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92224"/>
            <a:ext cx="12192000" cy="199339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Инвестиционный проект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u="sng" dirty="0" smtClean="0">
                <a:solidFill>
                  <a:srgbClr val="002060"/>
                </a:solidFill>
              </a:rPr>
              <a:t> </a:t>
            </a:r>
            <a:endParaRPr lang="ru-RU" u="sng" dirty="0">
              <a:solidFill>
                <a:srgbClr val="00206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3803897"/>
            <a:ext cx="12210288" cy="3054102"/>
          </a:xfrm>
        </p:spPr>
        <p:txBody>
          <a:bodyPr numCol="3"/>
          <a:lstStyle/>
          <a:p>
            <a:pPr algn="l"/>
            <a:r>
              <a:rPr lang="ru-RU" b="1" u="sng" dirty="0" smtClean="0">
                <a:solidFill>
                  <a:schemeClr val="tx1">
                    <a:lumMod val="50000"/>
                  </a:schemeClr>
                </a:solidFill>
              </a:rPr>
              <a:t>ПРОДУКЦИЯ: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брус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</a:rPr>
              <a:t>оцилиндрованное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 бревно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доски на заказ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сушка пиломатериалов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ru-RU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l"/>
            <a:endParaRPr lang="ru-RU" dirty="0" smtClean="0">
              <a:solidFill>
                <a:srgbClr val="FF0000"/>
              </a:solidFill>
            </a:endParaRPr>
          </a:p>
          <a:p>
            <a:pPr algn="l"/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b="1" u="sng" dirty="0" smtClean="0">
                <a:solidFill>
                  <a:schemeClr val="tx1">
                    <a:lumMod val="50000"/>
                  </a:schemeClr>
                </a:solidFill>
              </a:rPr>
              <a:t>ОСНОВНЫЕ ПОТРЕБИТЕЛИ: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Внутренний рынок </a:t>
            </a:r>
          </a:p>
          <a:p>
            <a:pPr algn="just"/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     Республики Беларусь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Рынок Европейского Союза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Рынок стран СНГ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dirty="0" smtClean="0">
              <a:solidFill>
                <a:srgbClr val="FF0000"/>
              </a:solidFill>
            </a:endParaRPr>
          </a:p>
          <a:p>
            <a:pPr algn="just"/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b="1" u="sng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ЗАТРАТЫ:</a:t>
            </a:r>
          </a:p>
          <a:p>
            <a:pPr algn="just"/>
            <a:endParaRPr lang="ru-RU" sz="2000" b="1" u="sng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u="sng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ИНВЕСТИЦИОННЫЕ ЗАТРАТЫ</a:t>
            </a:r>
            <a:r>
              <a:rPr lang="ru-RU" sz="2000" u="sng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850 тыс. долларов США</a:t>
            </a:r>
          </a:p>
          <a:p>
            <a:pPr algn="just"/>
            <a:r>
              <a:rPr lang="ru-RU" sz="2000" b="1" u="sng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ОКУПАЕМОСТИ: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2,5 года</a:t>
            </a:r>
            <a:endParaRPr lang="ru-RU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936992" y="3803898"/>
            <a:ext cx="4255008" cy="2286002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0" y="1554480"/>
            <a:ext cx="12192000" cy="831088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rgbClr val="C00000">
                      <a:alpha val="4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Инвестиционный проект</a:t>
            </a:r>
            <a:endParaRPr kumimoji="0" lang="ru-RU" sz="3600" b="1" i="0" u="none" strike="noStrike" normalizeH="0" baseline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glow rad="228600">
                  <a:srgbClr val="C00000">
                    <a:alpha val="40000"/>
                  </a:srgb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2403851"/>
            <a:ext cx="12192000" cy="140004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2060"/>
                </a:solidFill>
                <a:effectLst>
                  <a:glow rad="228600">
                    <a:srgbClr val="0070C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ПРЕДПРИЯТИЯ ПО ДЕРЕВООБРАБОТКЕ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rgbClr val="0070C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4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1913" b="17951"/>
          <a:stretch/>
        </p:blipFill>
        <p:spPr>
          <a:xfrm>
            <a:off x="1837944" y="1096964"/>
            <a:ext cx="10351008" cy="57610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ЦЕЛЕСООБРАЗНОСТЬ ПРОЕКТА</a:t>
            </a:r>
            <a:endParaRPr lang="ru-RU" sz="40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>
                    <a:lumMod val="75000"/>
                  </a:schemeClr>
                </a:solidFill>
              </a:rPr>
              <a:t>ПОЗВОЛЯЕТ В ДОСТАТОЧНО КОРОТКИЙ СРОК ОКУПИТЬ ЗАТРАТЫ  И ПОЛУЧАТЬ В ДАЛЬНЕЙШЕМ ПРИБЫЛЬ.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>
                    <a:lumMod val="75000"/>
                  </a:schemeClr>
                </a:solidFill>
              </a:rPr>
              <a:t>ВЫСОКАЯ ВОСТРЕБОВАННОСТЬ НА РЫНКЕ.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>
                    <a:lumMod val="75000"/>
                  </a:schemeClr>
                </a:solidFill>
              </a:rPr>
              <a:t>БЛИЗОСТЬ К ПОТРЕБИТЕЛЮ.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2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7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9604" r="31523"/>
          <a:stretch/>
        </p:blipFill>
        <p:spPr>
          <a:xfrm>
            <a:off x="1828801" y="-9331"/>
            <a:ext cx="10366310" cy="68673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РЕАЛИЗАЦИИ ПРОЕКТА НА ТЕРРИТОРИИ МАЛОРИТСКОГО РАЙОНА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accent3"/>
                </a:solidFill>
              </a:rPr>
              <a:t>ТЕРРИТОРИЯ МАЛОРИТСКОГО  РАЙОНА БОЛЕЕ ЧЕМ НА 40</a:t>
            </a:r>
            <a:r>
              <a:rPr lang="en-US" sz="2000" dirty="0" smtClean="0">
                <a:solidFill>
                  <a:schemeClr val="accent3"/>
                </a:solidFill>
              </a:rPr>
              <a:t>%</a:t>
            </a:r>
            <a:r>
              <a:rPr lang="ru-RU" sz="2000" dirty="0" smtClean="0">
                <a:solidFill>
                  <a:schemeClr val="accent3"/>
                </a:solidFill>
              </a:rPr>
              <a:t> ПОКРЫТА ЛЕСАМИ</a:t>
            </a:r>
          </a:p>
          <a:p>
            <a:r>
              <a:rPr lang="ru-RU" sz="2000" dirty="0" smtClean="0">
                <a:solidFill>
                  <a:schemeClr val="accent3"/>
                </a:solidFill>
              </a:rPr>
              <a:t>НАЛИЧИЕ КВАЛИФИЦИРОВАННОЙ РАБОЧЕЙ СИЛЫ</a:t>
            </a:r>
          </a:p>
          <a:p>
            <a:r>
              <a:rPr lang="ru-RU" sz="2000" dirty="0" smtClean="0">
                <a:solidFill>
                  <a:schemeClr val="accent3"/>
                </a:solidFill>
              </a:rPr>
              <a:t>РАЗВИТАЯ ИНФРАСТРУКТУРА</a:t>
            </a:r>
          </a:p>
          <a:p>
            <a:r>
              <a:rPr lang="ru-RU" sz="2000" dirty="0" smtClean="0">
                <a:solidFill>
                  <a:schemeClr val="accent3"/>
                </a:solidFill>
              </a:rPr>
              <a:t>СОГЛАСНО </a:t>
            </a:r>
            <a:r>
              <a:rPr lang="ru-RU" sz="2000" dirty="0">
                <a:solidFill>
                  <a:schemeClr val="accent3"/>
                </a:solidFill>
              </a:rPr>
              <a:t>ДЕКРЕТАМ ПРЕЗИДЕНТА РЕСПУБЛИКИ БЕЛАРУСЬ №6 И №9 ОБЪЕКТЫ МАЛОГО И СРЕДНЕГО ПРЕДПРИНИМАТЕЛЬСТВА МОГУТ ПОЛЬЗОВАТЬСЯ НАЛОГОВЫМИ И ТАМОЖЕННЫМИ ЛЬГОТАМИ, А ТАКЖЕ </a:t>
            </a:r>
            <a:r>
              <a:rPr lang="ru-RU" sz="2000" dirty="0" smtClean="0">
                <a:solidFill>
                  <a:schemeClr val="accent3"/>
                </a:solidFill>
              </a:rPr>
              <a:t> ОСВОБОЖДАЮТСЯ ОТ </a:t>
            </a:r>
            <a:r>
              <a:rPr lang="ru-RU" sz="2000" dirty="0">
                <a:solidFill>
                  <a:schemeClr val="accent3"/>
                </a:solidFill>
              </a:rPr>
              <a:t>НАЛОГА НА ПРИБЫЛЬ И НЕДВИЖИМОСТЬ</a:t>
            </a:r>
          </a:p>
          <a:p>
            <a:r>
              <a:rPr lang="ru-RU" sz="2000" dirty="0">
                <a:solidFill>
                  <a:schemeClr val="accent3"/>
                </a:solidFill>
              </a:rPr>
              <a:t>МАЛОРИТСКИЙ РАЙОН НАХОДИТСЯ В НЕПОСРЕДСТВЕННОЙ БЛИЗОСТИ ОТ </a:t>
            </a:r>
            <a:r>
              <a:rPr lang="ru-RU" sz="2000" dirty="0" smtClean="0">
                <a:solidFill>
                  <a:schemeClr val="accent3"/>
                </a:solidFill>
              </a:rPr>
              <a:t>ГОСУДАРСТВЕННЫХ </a:t>
            </a:r>
            <a:r>
              <a:rPr lang="ru-RU" sz="2000" dirty="0">
                <a:solidFill>
                  <a:schemeClr val="accent3"/>
                </a:solidFill>
              </a:rPr>
              <a:t>ГРАНИЦ С </a:t>
            </a:r>
            <a:r>
              <a:rPr lang="ru-RU" sz="2000" dirty="0" smtClean="0">
                <a:solidFill>
                  <a:schemeClr val="accent3"/>
                </a:solidFill>
              </a:rPr>
              <a:t>РЕСПУБЛИКОЙ </a:t>
            </a:r>
            <a:r>
              <a:rPr lang="ru-RU" sz="2000" dirty="0">
                <a:solidFill>
                  <a:schemeClr val="accent3"/>
                </a:solidFill>
              </a:rPr>
              <a:t>УКРАИНА И РЕСПУБЛИКОЙ ПОЛЬША, А ТАКЖЕ В РАЙОНЕ ПРОХОДИТ ТРАССА МЕЖДУНАРОДНОГО ЗНАЧЕНИЯ:  КОБРИН-ГОСУДАРСТВЕННАЯ ГРАНИЦА С РЕСПУБЛИКОЙ УКРАИНА(ПУНКТ ПРОПУСКА МОКРАНЫ)- КОВЕЛЬ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8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3560" y="0"/>
            <a:ext cx="10073640" cy="1389888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КОНТАКТНЫЕ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Инициатор:</a:t>
            </a:r>
            <a:endParaRPr lang="ru-RU" sz="3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3560" y="1289304"/>
            <a:ext cx="9680448" cy="556869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МАЛОРИТСКИЙ </a:t>
            </a:r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РАЙОННЫЙ ИСПОЛНИТЕЛЬНЫЙ КОМИТЕТ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АДРЕС:</a:t>
            </a:r>
            <a:r>
              <a:rPr lang="ru-RU" sz="28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solidFill>
                  <a:schemeClr val="tx1">
                    <a:lumMod val="75000"/>
                  </a:schemeClr>
                </a:solidFill>
              </a:rPr>
              <a:t>Брестская область, г. Малорита, ул. Красноармейская  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КОНТАКТНЫЕ ТЕЛЕФОНЫ: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8016512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0040</a:t>
            </a:r>
            <a:endParaRPr lang="ru-RU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  80165120054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  8016512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0053</a:t>
            </a: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 – факс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mal_econ1@brest-region.gov.by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7160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4" t="4193" b="59903"/>
          <a:stretch/>
        </p:blipFill>
        <p:spPr>
          <a:xfrm>
            <a:off x="-9144" y="3785614"/>
            <a:ext cx="12219432" cy="30723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92224"/>
            <a:ext cx="12192000" cy="199339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Инвестиционный проект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u="sng" dirty="0" smtClean="0">
                <a:solidFill>
                  <a:srgbClr val="002060"/>
                </a:solidFill>
              </a:rPr>
              <a:t> </a:t>
            </a:r>
            <a:endParaRPr lang="ru-RU" u="sng" dirty="0">
              <a:solidFill>
                <a:srgbClr val="00206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3803897"/>
            <a:ext cx="12210288" cy="3054102"/>
          </a:xfrm>
        </p:spPr>
        <p:txBody>
          <a:bodyPr numCol="3"/>
          <a:lstStyle/>
          <a:p>
            <a:pPr algn="l"/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PRODUCT</a:t>
            </a:r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ru-RU" b="1" u="sng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Balk</a:t>
            </a:r>
            <a:endParaRPr lang="ru-RU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rounded log</a:t>
            </a:r>
            <a:endParaRPr lang="ru-RU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custom boards</a:t>
            </a:r>
            <a:endParaRPr lang="ru-RU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lumber drying</a:t>
            </a:r>
            <a:endParaRPr lang="ru-RU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MAIN CONSUMERS</a:t>
            </a:r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ru-RU" b="1" u="sng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Domestic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market</a:t>
            </a:r>
            <a:endParaRPr lang="ru-RU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    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Republic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of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Belarus</a:t>
            </a:r>
            <a:endParaRPr lang="ru-RU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European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Union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market</a:t>
            </a:r>
            <a:endParaRPr lang="ru-RU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CIS market</a:t>
            </a:r>
            <a:endParaRPr lang="ru-RU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dirty="0" smtClean="0">
              <a:solidFill>
                <a:srgbClr val="FF0000"/>
              </a:solidFill>
            </a:endParaRPr>
          </a:p>
          <a:p>
            <a:pPr algn="just"/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COST:</a:t>
            </a:r>
            <a:endParaRPr lang="ru-RU" sz="2000" b="1" u="sng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000" b="1" u="sng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INVESTMENT</a:t>
            </a:r>
            <a:r>
              <a:rPr lang="ru-RU" sz="2000" b="1" u="sng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COSTS:</a:t>
            </a:r>
            <a:endParaRPr lang="ru-RU" sz="2000" b="1" u="sng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850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thousand US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dollars</a:t>
            </a:r>
            <a:endParaRPr lang="ru-RU" sz="2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u="sng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PAYBACK</a:t>
            </a:r>
            <a:r>
              <a:rPr lang="ru-RU" sz="2000" b="1" u="sng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2.5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years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936992" y="3803898"/>
            <a:ext cx="4255008" cy="2286002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0" y="1554480"/>
            <a:ext cx="12192000" cy="831088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rgbClr val="C00000">
                      <a:alpha val="4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Investment project</a:t>
            </a:r>
            <a:endParaRPr kumimoji="0" lang="ru-RU" sz="3600" b="1" i="0" u="none" strike="noStrike" normalizeH="0" baseline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glow rad="228600">
                  <a:srgbClr val="C00000">
                    <a:alpha val="40000"/>
                  </a:srgb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2403851"/>
            <a:ext cx="12192000" cy="140004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rgbClr val="0070C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 OF A WOODWORKING ENTERPRISE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rgbClr val="0070C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1913" b="17951"/>
          <a:stretch/>
        </p:blipFill>
        <p:spPr>
          <a:xfrm>
            <a:off x="1837944" y="1096964"/>
            <a:ext cx="10351008" cy="57610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FEASIBILITY OF THE PROJECT</a:t>
            </a:r>
            <a:endParaRPr lang="ru-RU" sz="40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>
                    <a:lumMod val="75000"/>
                  </a:schemeClr>
                </a:solidFill>
              </a:rPr>
              <a:t>ALLOWS YOU TO RECOUP COSTS IN A FAIRLY SHORT TIME AND GET A PROFIT IN THE FUTURE</a:t>
            </a:r>
            <a:r>
              <a:rPr lang="en-US" sz="22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ru-RU" sz="22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tx1">
                    <a:lumMod val="75000"/>
                  </a:schemeClr>
                </a:solidFill>
              </a:rPr>
              <a:t>HIGH </a:t>
            </a:r>
            <a:r>
              <a:rPr lang="en-US" sz="2200" dirty="0">
                <a:solidFill>
                  <a:schemeClr val="tx1">
                    <a:lumMod val="75000"/>
                  </a:schemeClr>
                </a:solidFill>
              </a:rPr>
              <a:t>DEMAND IN THE MARKET</a:t>
            </a:r>
            <a:r>
              <a:rPr lang="en-US" sz="22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ru-RU" sz="22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tx1">
                    <a:lumMod val="75000"/>
                  </a:schemeClr>
                </a:solidFill>
              </a:rPr>
              <a:t>PROXIMITY </a:t>
            </a:r>
            <a:r>
              <a:rPr lang="en-US" sz="2200" dirty="0">
                <a:solidFill>
                  <a:schemeClr val="tx1">
                    <a:lumMod val="75000"/>
                  </a:schemeClr>
                </a:solidFill>
              </a:rPr>
              <a:t>TO THE CONSUMER.</a:t>
            </a:r>
            <a:endParaRPr lang="ru-RU" sz="22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3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9604" r="31523"/>
          <a:stretch/>
        </p:blipFill>
        <p:spPr>
          <a:xfrm>
            <a:off x="1828801" y="-9331"/>
            <a:ext cx="10366310" cy="68673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118533"/>
            <a:ext cx="9855200" cy="978431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 OF IMPLEMENTING THE PROJECT ON THE TERRITORY OF MALORITSKIY DISTRICT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accent3"/>
                </a:solidFill>
              </a:rPr>
              <a:t>ESTATE </a:t>
            </a:r>
            <a:r>
              <a:rPr lang="en-US" sz="2000" dirty="0">
                <a:solidFill>
                  <a:schemeClr val="accent3"/>
                </a:solidFill>
              </a:rPr>
              <a:t>TAXESTHE TERRITORY OF THE MALORITA DISTRICT IS MORE THAN 40% COVERED WITH FORESTS.</a:t>
            </a:r>
            <a:endParaRPr lang="ru-RU" sz="2000" dirty="0">
              <a:solidFill>
                <a:schemeClr val="accent3"/>
              </a:solidFill>
            </a:endParaRPr>
          </a:p>
          <a:p>
            <a:r>
              <a:rPr lang="en-US" sz="2000" dirty="0">
                <a:solidFill>
                  <a:schemeClr val="accent3"/>
                </a:solidFill>
              </a:rPr>
              <a:t>AVAILABILITY OF QUALIFIED LABOR FORCE.</a:t>
            </a:r>
            <a:endParaRPr lang="ru-RU" sz="2000" dirty="0">
              <a:solidFill>
                <a:schemeClr val="accent3"/>
              </a:solidFill>
            </a:endParaRPr>
          </a:p>
          <a:p>
            <a:r>
              <a:rPr lang="en-US" sz="2000" dirty="0">
                <a:solidFill>
                  <a:schemeClr val="accent3"/>
                </a:solidFill>
              </a:rPr>
              <a:t>DEVELOPED INFRASTRUCTURE.</a:t>
            </a:r>
            <a:endParaRPr lang="ru-RU" sz="2000" dirty="0">
              <a:solidFill>
                <a:schemeClr val="accent3"/>
              </a:solidFill>
            </a:endParaRPr>
          </a:p>
          <a:p>
            <a:r>
              <a:rPr lang="en-US" sz="2000" dirty="0">
                <a:solidFill>
                  <a:schemeClr val="accent3"/>
                </a:solidFill>
              </a:rPr>
              <a:t>ACCORDING TO DECREES OF THE PRESIDENT OF THE REPUBLIC OF BELARUS NO. 6 AND NO. 9, SMALL AND MEDIUM-SIZED BUSINESSES CAN ENJOY TAX AND CUSTOMS PRIVILEGES, AS WELL AS ARE EXEMPT FROM INCOME AND REAL </a:t>
            </a:r>
            <a:endParaRPr lang="en-US" sz="2000" dirty="0">
              <a:solidFill>
                <a:schemeClr val="accent3"/>
              </a:solidFill>
            </a:endParaRPr>
          </a:p>
          <a:p>
            <a:r>
              <a:rPr lang="en-US" sz="2000" smtClean="0">
                <a:solidFill>
                  <a:schemeClr val="accent3"/>
                </a:solidFill>
              </a:rPr>
              <a:t>MALORITSKIY </a:t>
            </a:r>
            <a:r>
              <a:rPr lang="en-US" sz="2000" dirty="0">
                <a:solidFill>
                  <a:schemeClr val="accent3"/>
                </a:solidFill>
              </a:rPr>
              <a:t>DISTRICT IS LOCATED IN CLOSE PROXIMITY TO THE STATE BORDERS WITH THE REPUBLIC OF UKRAINE AND THE REPUBLIC OF POLAND, AS WELL AS IN THE AREA THERE IS A HIGHWAY OF INTERNATIONAL SIGNIFICANCE: KOBRIN-STATE BORDER WITH THE REPUBLIC OF UKRAINE(MOKRANY CHECKPOINT) - KOVEL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3560" y="0"/>
            <a:ext cx="10073640" cy="1389888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DETAILS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Initiator:</a:t>
            </a:r>
            <a:endParaRPr lang="ru-RU" sz="3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3560" y="1289304"/>
            <a:ext cx="9680448" cy="556869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MALORITSKIY DISTRICT EXECUTIVE </a:t>
            </a:r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COMMITTEE</a:t>
            </a:r>
            <a:endParaRPr lang="ru-RU" sz="2800" b="1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ADDRESS:</a:t>
            </a: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Brest region</a:t>
            </a: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,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Malorita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Krasnoarmejskaja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str., 1 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</a:t>
            </a:r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</a:t>
            </a:r>
            <a:endParaRPr lang="ru-RU" sz="2800" b="1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  8016512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0040</a:t>
            </a:r>
            <a:endParaRPr lang="ru-RU" sz="2800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80165120054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 8016512</a:t>
            </a:r>
            <a:r>
              <a:rPr lang="en-US" sz="2800" smtClean="0">
                <a:solidFill>
                  <a:schemeClr val="tx1">
                    <a:lumMod val="75000"/>
                  </a:schemeClr>
                </a:solidFill>
              </a:rPr>
              <a:t>0053</a:t>
            </a:r>
            <a:r>
              <a:rPr lang="ru-RU" sz="280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1">
                    <a:lumMod val="75000"/>
                  </a:schemeClr>
                </a:solidFill>
              </a:rPr>
              <a:t>–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fax</a:t>
            </a:r>
            <a:endParaRPr lang="ru-RU" sz="28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mal_econ1@brest-region.gov.by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169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powerpoint-template-24 11">
      <a:dk1>
        <a:srgbClr val="4D4D4D"/>
      </a:dk1>
      <a:lt1>
        <a:srgbClr val="FFFFFF"/>
      </a:lt1>
      <a:dk2>
        <a:srgbClr val="4D4D4D"/>
      </a:dk2>
      <a:lt2>
        <a:srgbClr val="306778"/>
      </a:lt2>
      <a:accent1>
        <a:srgbClr val="59994F"/>
      </a:accent1>
      <a:accent2>
        <a:srgbClr val="7FA14B"/>
      </a:accent2>
      <a:accent3>
        <a:srgbClr val="FFFFFF"/>
      </a:accent3>
      <a:accent4>
        <a:srgbClr val="404040"/>
      </a:accent4>
      <a:accent5>
        <a:srgbClr val="B5CAB2"/>
      </a:accent5>
      <a:accent6>
        <a:srgbClr val="729143"/>
      </a:accent6>
      <a:hlink>
        <a:srgbClr val="8A8B7D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F4FBE"/>
        </a:lt2>
        <a:accent1>
          <a:srgbClr val="0664E4"/>
        </a:accent1>
        <a:accent2>
          <a:srgbClr val="0A8AF4"/>
        </a:accent2>
        <a:accent3>
          <a:srgbClr val="FFFFFF"/>
        </a:accent3>
        <a:accent4>
          <a:srgbClr val="404040"/>
        </a:accent4>
        <a:accent5>
          <a:srgbClr val="AAB8EF"/>
        </a:accent5>
        <a:accent6>
          <a:srgbClr val="087DDD"/>
        </a:accent6>
        <a:hlink>
          <a:srgbClr val="0B99F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345B9"/>
        </a:lt2>
        <a:accent1>
          <a:srgbClr val="1E65CA"/>
        </a:accent1>
        <a:accent2>
          <a:srgbClr val="2C77D1"/>
        </a:accent2>
        <a:accent3>
          <a:srgbClr val="FFFFFF"/>
        </a:accent3>
        <a:accent4>
          <a:srgbClr val="404040"/>
        </a:accent4>
        <a:accent5>
          <a:srgbClr val="ABB8E1"/>
        </a:accent5>
        <a:accent6>
          <a:srgbClr val="276BBD"/>
        </a:accent6>
        <a:hlink>
          <a:srgbClr val="4091D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5CA3E0"/>
        </a:lt2>
        <a:accent1>
          <a:srgbClr val="6DAFE4"/>
        </a:accent1>
        <a:accent2>
          <a:srgbClr val="72B3E5"/>
        </a:accent2>
        <a:accent3>
          <a:srgbClr val="FFFFFF"/>
        </a:accent3>
        <a:accent4>
          <a:srgbClr val="404040"/>
        </a:accent4>
        <a:accent5>
          <a:srgbClr val="BAD4EF"/>
        </a:accent5>
        <a:accent6>
          <a:srgbClr val="67A2CF"/>
        </a:accent6>
        <a:hlink>
          <a:srgbClr val="7DB8E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2D2D2D"/>
        </a:lt2>
        <a:accent1>
          <a:srgbClr val="353535"/>
        </a:accent1>
        <a:accent2>
          <a:srgbClr val="4F4F4F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474747"/>
        </a:accent6>
        <a:hlink>
          <a:srgbClr val="7D7D7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69ADC2"/>
        </a:lt2>
        <a:accent1>
          <a:srgbClr val="59994F"/>
        </a:accent1>
        <a:accent2>
          <a:srgbClr val="7FA14B"/>
        </a:accent2>
        <a:accent3>
          <a:srgbClr val="FFFFFF"/>
        </a:accent3>
        <a:accent4>
          <a:srgbClr val="404040"/>
        </a:accent4>
        <a:accent5>
          <a:srgbClr val="B5CAB2"/>
        </a:accent5>
        <a:accent6>
          <a:srgbClr val="729143"/>
        </a:accent6>
        <a:hlink>
          <a:srgbClr val="8A8B7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306778"/>
        </a:lt2>
        <a:accent1>
          <a:srgbClr val="59994F"/>
        </a:accent1>
        <a:accent2>
          <a:srgbClr val="7FA14B"/>
        </a:accent2>
        <a:accent3>
          <a:srgbClr val="FFFFFF"/>
        </a:accent3>
        <a:accent4>
          <a:srgbClr val="404040"/>
        </a:accent4>
        <a:accent5>
          <a:srgbClr val="B5CAB2"/>
        </a:accent5>
        <a:accent6>
          <a:srgbClr val="729143"/>
        </a:accent6>
        <a:hlink>
          <a:srgbClr val="8A8B7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berezki</Template>
  <TotalTime>497</TotalTime>
  <Words>429</Words>
  <Application>Microsoft Office PowerPoint</Application>
  <PresentationFormat>Произвольный</PresentationFormat>
  <Paragraphs>81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powerpoint-template-24</vt:lpstr>
      <vt:lpstr>Инвестиционный проект    </vt:lpstr>
      <vt:lpstr>ЦЕЛЕСООБРАЗНОСТЬ ПРОЕКТА</vt:lpstr>
      <vt:lpstr>ПРЕИМУЩЕСТВА РЕАЛИЗАЦИИ ПРОЕКТА НА ТЕРРИТОРИИ МАЛОРИТСКОГО РАЙОНА</vt:lpstr>
      <vt:lpstr>КОНТАКТНЫЕ ДАННЫЕ Инициатор:</vt:lpstr>
      <vt:lpstr>Инвестиционный проект    </vt:lpstr>
      <vt:lpstr>FEASIBILITY OF THE PROJECT</vt:lpstr>
      <vt:lpstr>ADVANTAGES OF IMPLEMENTING THE PROJECT ON THE TERRITORY OF MALORITSKIY DISTRICT</vt:lpstr>
      <vt:lpstr>CONTACT DETAILS Initiator: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проект</dc:title>
  <dc:creator>Учетная запись Майкрософт</dc:creator>
  <cp:lastModifiedBy>Евгений Витрюк</cp:lastModifiedBy>
  <cp:revision>31</cp:revision>
  <dcterms:created xsi:type="dcterms:W3CDTF">2020-01-23T15:37:41Z</dcterms:created>
  <dcterms:modified xsi:type="dcterms:W3CDTF">2020-02-10T11:01:58Z</dcterms:modified>
</cp:coreProperties>
</file>