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04" r:id="rId2"/>
    <p:sldId id="405" r:id="rId3"/>
    <p:sldId id="406" r:id="rId4"/>
    <p:sldId id="523" r:id="rId5"/>
    <p:sldId id="580" r:id="rId6"/>
    <p:sldId id="581" r:id="rId7"/>
    <p:sldId id="606" r:id="rId8"/>
    <p:sldId id="557" r:id="rId9"/>
    <p:sldId id="607" r:id="rId10"/>
  </p:sldIdLst>
  <p:sldSz cx="12192000" cy="6858000"/>
  <p:notesSz cx="6742113" cy="987266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238" autoAdjust="0"/>
  </p:normalViewPr>
  <p:slideViewPr>
    <p:cSldViewPr snapToGrid="0">
      <p:cViewPr varScale="1">
        <p:scale>
          <a:sx n="81" d="100"/>
          <a:sy n="81" d="100"/>
        </p:scale>
        <p:origin x="-72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486" y="1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r">
              <a:defRPr sz="1200"/>
            </a:lvl1pPr>
          </a:lstStyle>
          <a:p>
            <a:fld id="{46E7B121-012C-4DD9-A011-2373E589D0D4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9" tIns="45350" rIns="90699" bIns="4535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4" y="4751929"/>
            <a:ext cx="5392746" cy="3886652"/>
          </a:xfrm>
          <a:prstGeom prst="rect">
            <a:avLst/>
          </a:prstGeom>
        </p:spPr>
        <p:txBody>
          <a:bodyPr vert="horz" lIns="90699" tIns="45350" rIns="90699" bIns="4535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769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486" y="9377769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r">
              <a:defRPr sz="1200"/>
            </a:lvl1pPr>
          </a:lstStyle>
          <a:p>
            <a:fld id="{721EE6B4-338E-450F-9FB6-33FF58A5C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4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2EF486-3F60-4E09-92BE-002449D87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17ACF4D-58CF-4DD9-A865-499639D5D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1342C77-C1F9-4BD2-864B-D6C10486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71E1A0B-FDEF-4F1B-80CE-BAAE6EB5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26BA89F-845A-456C-AF67-7C383B8C2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212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A62946-4DFE-4F15-8C95-57D340AC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583409F-F8A5-4F9D-A0B4-0709C9DD1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E794134-ED3E-45F0-85D4-FFBCDEE7E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B857E9-08C8-4D29-B973-B090D1BC8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5F809C8-9CD5-4BCE-84D1-0727E1D1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000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A62177B-3915-4949-A3C7-565E75B5C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687D34F-C16B-4890-B731-763E29FE0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6BC5EAF-E563-4C77-AE64-EC1B9351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FC790D1-BE10-4658-8DF3-F69EBB15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A1DEA4B-8045-4AB6-8811-EE9D2792E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581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77717C-739C-4F52-9D50-9B9572C91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272DA3B-5EC6-4FC5-A3FA-468B5725A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2ABF42F-A75C-4AC0-A2D7-467EA137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8F337E5-8A87-4013-9D42-5CC07C51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14E3394-899F-4A03-BEEF-F5205A29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1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CA1FD5-369D-4789-9E46-78EFC199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D5B8323-84EF-42B7-8541-9FE1B7CB2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D8C7F1C-88F5-4D0E-9BD1-698149EA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BD93999-9FE3-421C-B20F-B925D8EA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10C077E-F17A-4275-96B2-01833096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60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467977-16E6-435B-9665-44BCBE7BC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E5FD32E-CEE4-498D-BEC9-75FF89F6B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DFD9407-BE75-4DC6-B16F-1D75BBB2C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D2653E9-1A1A-4452-9076-CABDF8A1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9D318BF-9BBC-44FC-8DB3-19684BA0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2F1519C-F5E0-4A3F-BD2B-9D02210D7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980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A8C6E7-6D07-4026-8DEB-810B6DD4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4BA70C9-88BA-4823-BED6-E0F76FA07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76AB4D7-CD45-4E38-B566-CCFC9A909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816039C-D6C0-4F0D-B537-8F2DBD8CC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75D4B6A-F3D0-4BC8-8316-69C0AF400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A4B5521-FE03-4FF5-9E86-0D2D9E91A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DC74C61-57F0-4058-9EA3-40721635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A70498B-B42E-42F9-B287-A0BFDC38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114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713A5C-F63D-4341-BA71-741B273C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C147C81-132B-467E-9ED1-3A540C27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BA20AAE-5F04-46DC-BFD2-63408DC38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88AB4D0-E096-4286-BAF7-00359033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3615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F436E5D-6A65-4ABC-AAB8-E9E5E93CE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9A0755B-FDFD-45BA-AF23-FF9868780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D46A80D-479E-4AB3-A04B-ED40FB1D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381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7ADD2B-6F58-4013-B160-EA75D8026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75D6C0-9761-4C85-B208-27901DB0F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C9C8413-DB9E-499C-92CC-B7D7F78AB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3C4B101-1C07-47E0-A1EB-385884E9C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DD8D309-6907-4236-9F6F-327B31CA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1814B4E-83D5-406F-A22F-B4D2F7C48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6062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B7A11E-2FDE-407D-85DA-ED389CA9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B73797E-8B99-45B1-9F24-F42D032EE7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D5612B2-1D8E-4BB7-95C3-C62300C99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1D99A66-7289-4314-92AD-7935D7842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F29DB2F-952E-4FA4-811A-FF52BC96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42CAF9C-8F35-4395-A04A-739BAE5C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7450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CEE964-236B-46F7-A327-13E4C220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84EACF7-5651-473F-94F8-A379FA19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0E0F9D-466C-417A-A432-20826BBB9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A10414-9C03-4308-9017-CF6127C52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BF906CD-DBFC-4433-88C6-474040103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678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571" y="192043"/>
            <a:ext cx="11750858" cy="589836"/>
          </a:xfrm>
        </p:spPr>
        <p:txBody>
          <a:bodyPr>
            <a:noAutofit/>
          </a:bodyPr>
          <a:lstStyle/>
          <a:p>
            <a:r>
              <a:rPr lang="ru-RU" sz="2400" dirty="0">
                <a:cs typeface="Times New Roman" panose="02020603050405020304" pitchFamily="18" charset="0"/>
              </a:rPr>
              <a:t/>
            </a:r>
            <a:br>
              <a:rPr lang="ru-RU" sz="2400" dirty="0">
                <a:cs typeface="Times New Roman" panose="02020603050405020304" pitchFamily="18" charset="0"/>
              </a:rPr>
            </a:br>
            <a:r>
              <a:rPr lang="ru-RU" sz="2400" dirty="0">
                <a:cs typeface="Times New Roman" panose="02020603050405020304" pitchFamily="18" charset="0"/>
              </a:rPr>
              <a:t/>
            </a:r>
            <a:br>
              <a:rPr lang="ru-RU" sz="2400" dirty="0">
                <a:cs typeface="Times New Roman" panose="02020603050405020304" pitchFamily="18" charset="0"/>
              </a:rPr>
            </a:br>
            <a:r>
              <a:rPr lang="ru-RU" sz="2400" dirty="0">
                <a:cs typeface="Times New Roman" panose="02020603050405020304" pitchFamily="18" charset="0"/>
              </a:rPr>
              <a:t>Площадка </a:t>
            </a:r>
            <a:r>
              <a:rPr lang="ru-RU" sz="2400" dirty="0" smtClean="0">
                <a:cs typeface="Times New Roman" panose="02020603050405020304" pitchFamily="18" charset="0"/>
              </a:rPr>
              <a:t>№16</a:t>
            </a:r>
            <a:br>
              <a:rPr lang="ru-RU" sz="2400" dirty="0" smtClean="0">
                <a:cs typeface="Times New Roman" panose="02020603050405020304" pitchFamily="18" charset="0"/>
              </a:rPr>
            </a:br>
            <a:r>
              <a:rPr lang="ru-RU" sz="2400" dirty="0" smtClean="0">
                <a:cs typeface="Times New Roman" panose="02020603050405020304" pitchFamily="18" charset="0"/>
              </a:rPr>
              <a:t>Капитальное строение ОАО «</a:t>
            </a:r>
            <a:r>
              <a:rPr lang="ru-RU" sz="2400" dirty="0" err="1" smtClean="0">
                <a:cs typeface="Times New Roman" panose="02020603050405020304" pitchFamily="18" charset="0"/>
              </a:rPr>
              <a:t>Гомельхлебпром</a:t>
            </a:r>
            <a:r>
              <a:rPr lang="ru-RU" sz="2400" dirty="0" smtClean="0">
                <a:cs typeface="Times New Roman" panose="02020603050405020304" pitchFamily="18" charset="0"/>
              </a:rPr>
              <a:t>», </a:t>
            </a:r>
            <a:r>
              <a:rPr lang="ru-RU" sz="2400" dirty="0" err="1" smtClean="0">
                <a:cs typeface="Times New Roman" panose="02020603050405020304" pitchFamily="18" charset="0"/>
              </a:rPr>
              <a:t>г.Гомель</a:t>
            </a:r>
            <a:r>
              <a:rPr lang="ru-RU" sz="2400" dirty="0" smtClean="0"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cs typeface="Times New Roman" panose="02020603050405020304" pitchFamily="18" charset="0"/>
              </a:rPr>
              <a:t>ул.Интернациональная</a:t>
            </a:r>
            <a:r>
              <a:rPr lang="ru-RU" sz="2400" dirty="0" smtClean="0">
                <a:cs typeface="Times New Roman" panose="02020603050405020304" pitchFamily="18" charset="0"/>
              </a:rPr>
              <a:t>, 8</a:t>
            </a:r>
            <a:endParaRPr lang="x-none" sz="24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264F14-CD33-4C3E-810A-D3F8069D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571" y="1182734"/>
            <a:ext cx="6172200" cy="48736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i="1" dirty="0">
                <a:latin typeface="+mj-lt"/>
              </a:rPr>
              <a:t>Схема площадки</a:t>
            </a:r>
            <a:endParaRPr lang="x-none" sz="1400" i="1" dirty="0">
              <a:latin typeface="+mj-lt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A8AFE0E-8810-4B4F-AC0B-ED3BEB1E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8646" y="1182734"/>
            <a:ext cx="4952783" cy="4873624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sz="1800" dirty="0">
                <a:latin typeface="+mj-lt"/>
                <a:cs typeface="Times New Roman" panose="02020603050405020304" pitchFamily="18" charset="0"/>
              </a:rPr>
              <a:t>Общая информация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Адрес: г. Гомель, ул. Интернациональная, 8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Кадастровый номер: 340100000001000299</a:t>
            </a:r>
            <a:endParaRPr lang="ru-RU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+mj-lt"/>
                <a:cs typeface="Times New Roman" panose="02020603050405020304" pitchFamily="18" charset="0"/>
              </a:rPr>
              <a:t>Площадь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: 0,8992 га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Землепользователь: ОАО «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Гомельхлебпром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Балансодержатель: ОАО «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Гомельхлебпром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Форма собственности: частная</a:t>
            </a:r>
          </a:p>
          <a:p>
            <a:r>
              <a:rPr lang="ru-RU" dirty="0">
                <a:latin typeface="+mj-lt"/>
                <a:cs typeface="Times New Roman" panose="02020603050405020304" pitchFamily="18" charset="0"/>
              </a:rPr>
              <a:t>Наличие правоустанавливающих документов на участок: имеются в наличии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на общий участок</a:t>
            </a:r>
            <a:endParaRPr lang="x-none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+mj-lt"/>
                <a:cs typeface="Times New Roman" panose="02020603050405020304" pitchFamily="18" charset="0"/>
              </a:rPr>
              <a:t>Категория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земель: земли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населенных пунктов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Наличие объектов недвижимости: капитальное строение площадью 5778,8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кв.м</a:t>
            </a:r>
            <a:endParaRPr lang="x-none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F0241DC-10D0-451D-B75D-FADD4A7AB8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20" t="19660" r="19457" b="17247"/>
          <a:stretch/>
        </p:blipFill>
        <p:spPr>
          <a:xfrm>
            <a:off x="437573" y="1676353"/>
            <a:ext cx="5738193" cy="411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5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F2264F14-CD33-4C3E-810A-D3F8069D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264" y="5875938"/>
            <a:ext cx="9074426" cy="407632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+mj-lt"/>
                <a:ea typeface="+mj-ea"/>
                <a:cs typeface="Times New Roman" panose="02020603050405020304" pitchFamily="18" charset="0"/>
              </a:rPr>
              <a:t>Капитальное строение площадью 5 778,8 </a:t>
            </a:r>
            <a:r>
              <a:rPr lang="ru-RU" sz="2400" dirty="0" err="1">
                <a:latin typeface="+mj-lt"/>
                <a:ea typeface="+mj-ea"/>
                <a:cs typeface="Times New Roman" panose="02020603050405020304" pitchFamily="18" charset="0"/>
              </a:rPr>
              <a:t>кв.м</a:t>
            </a:r>
            <a:endParaRPr lang="x-none" sz="2400" dirty="0"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C616203-80E1-47E5-88D3-91ED43426F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04" y="916161"/>
            <a:ext cx="5479419" cy="4676256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571" y="192043"/>
            <a:ext cx="11750858" cy="589836"/>
          </a:xfrm>
        </p:spPr>
        <p:txBody>
          <a:bodyPr>
            <a:noAutofit/>
          </a:bodyPr>
          <a:lstStyle/>
          <a:p>
            <a:r>
              <a:rPr lang="ru-RU" sz="2400" dirty="0">
                <a:cs typeface="Times New Roman" panose="02020603050405020304" pitchFamily="18" charset="0"/>
              </a:rPr>
              <a:t/>
            </a:r>
            <a:br>
              <a:rPr lang="ru-RU" sz="2400" dirty="0">
                <a:cs typeface="Times New Roman" panose="02020603050405020304" pitchFamily="18" charset="0"/>
              </a:rPr>
            </a:br>
            <a:r>
              <a:rPr lang="ru-RU" sz="2400" dirty="0">
                <a:cs typeface="Times New Roman" panose="02020603050405020304" pitchFamily="18" charset="0"/>
              </a:rPr>
              <a:t/>
            </a:r>
            <a:br>
              <a:rPr lang="ru-RU" sz="2400" dirty="0">
                <a:cs typeface="Times New Roman" panose="02020603050405020304" pitchFamily="18" charset="0"/>
              </a:rPr>
            </a:br>
            <a:r>
              <a:rPr lang="ru-RU" sz="2400" dirty="0">
                <a:cs typeface="Times New Roman" panose="02020603050405020304" pitchFamily="18" charset="0"/>
              </a:rPr>
              <a:t>Площадка </a:t>
            </a:r>
            <a:r>
              <a:rPr lang="ru-RU" sz="2400" dirty="0" smtClean="0">
                <a:cs typeface="Times New Roman" panose="02020603050405020304" pitchFamily="18" charset="0"/>
              </a:rPr>
              <a:t>№16</a:t>
            </a:r>
            <a:br>
              <a:rPr lang="ru-RU" sz="2400" dirty="0" smtClean="0">
                <a:cs typeface="Times New Roman" panose="02020603050405020304" pitchFamily="18" charset="0"/>
              </a:rPr>
            </a:br>
            <a:r>
              <a:rPr lang="ru-RU" sz="2400" dirty="0" smtClean="0">
                <a:cs typeface="Times New Roman" panose="02020603050405020304" pitchFamily="18" charset="0"/>
              </a:rPr>
              <a:t>Капитальное строение ОАО «</a:t>
            </a:r>
            <a:r>
              <a:rPr lang="ru-RU" sz="2400" dirty="0" err="1" smtClean="0">
                <a:cs typeface="Times New Roman" panose="02020603050405020304" pitchFamily="18" charset="0"/>
              </a:rPr>
              <a:t>Гомельхлебпром</a:t>
            </a:r>
            <a:r>
              <a:rPr lang="ru-RU" sz="2400" dirty="0" smtClean="0">
                <a:cs typeface="Times New Roman" panose="02020603050405020304" pitchFamily="18" charset="0"/>
              </a:rPr>
              <a:t>», </a:t>
            </a:r>
            <a:r>
              <a:rPr lang="ru-RU" sz="2400" dirty="0" err="1" smtClean="0">
                <a:cs typeface="Times New Roman" panose="02020603050405020304" pitchFamily="18" charset="0"/>
              </a:rPr>
              <a:t>г.Гомель</a:t>
            </a:r>
            <a:r>
              <a:rPr lang="ru-RU" sz="2400" dirty="0" smtClean="0"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cs typeface="Times New Roman" panose="02020603050405020304" pitchFamily="18" charset="0"/>
              </a:rPr>
              <a:t>ул.Интернациональная</a:t>
            </a:r>
            <a:r>
              <a:rPr lang="ru-RU" sz="2400" dirty="0" smtClean="0">
                <a:cs typeface="Times New Roman" panose="02020603050405020304" pitchFamily="18" charset="0"/>
              </a:rPr>
              <a:t>, 8</a:t>
            </a:r>
            <a:endParaRPr lang="x-none" sz="2400" dirty="0"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963" t="12224" r="924" b="16833"/>
          <a:stretch/>
        </p:blipFill>
        <p:spPr bwMode="auto">
          <a:xfrm>
            <a:off x="6166338" y="916161"/>
            <a:ext cx="5439508" cy="4676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471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58" y="178581"/>
            <a:ext cx="10515600" cy="771217"/>
          </a:xfrm>
        </p:spPr>
        <p:txBody>
          <a:bodyPr>
            <a:normAutofit/>
          </a:bodyPr>
          <a:lstStyle/>
          <a:p>
            <a:r>
              <a:rPr lang="ru-RU" sz="2900" dirty="0">
                <a:cs typeface="Times New Roman" panose="02020603050405020304" pitchFamily="18" charset="0"/>
              </a:rPr>
              <a:t>Транспортная инфраструктура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FF8F4727-3C9A-4CDB-9CBC-6E48AF604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758" y="979898"/>
            <a:ext cx="5442751" cy="12472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Существующая транспортная инфраструктура:</a:t>
            </a:r>
          </a:p>
          <a:p>
            <a:pPr marL="0" indent="0">
              <a:buNone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Автомобильная дорога, </a:t>
            </a:r>
          </a:p>
          <a:p>
            <a:pPr marL="0" indent="0">
              <a:buNone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Подъездные пути. 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466489" y="2466798"/>
            <a:ext cx="10515600" cy="551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dirty="0">
                <a:cs typeface="Times New Roman" panose="02020603050405020304" pitchFamily="18" charset="0"/>
              </a:rPr>
              <a:t>Потенциальная инженерная инфраструктура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sp>
        <p:nvSpPr>
          <p:cNvPr id="7" name="Объект 3">
            <a:extLst>
              <a:ext uri="{FF2B5EF4-FFF2-40B4-BE49-F238E27FC236}">
                <a16:creationId xmlns="" xmlns:a16="http://schemas.microsoft.com/office/drawing/2014/main" id="{2B89CAAC-4D70-4925-B9F4-D22BBF4BCC27}"/>
              </a:ext>
            </a:extLst>
          </p:cNvPr>
          <p:cNvSpPr txBox="1">
            <a:spLocks/>
          </p:cNvSpPr>
          <p:nvPr/>
        </p:nvSpPr>
        <p:spPr>
          <a:xfrm>
            <a:off x="585758" y="3071446"/>
            <a:ext cx="10776750" cy="3200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x-none" sz="1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5758" y="3256508"/>
            <a:ext cx="106449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Электроснабжение: Величина электрической мощности, возможной к подключению к существующим электрическим сетям без их реконструкции - 450 кВт.</a:t>
            </a:r>
          </a:p>
          <a:p>
            <a:pPr algn="just">
              <a:spcBef>
                <a:spcPct val="0"/>
              </a:spcBef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Сети на балансе РУП «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Гомельэнерго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» не состоят, возможность подключения и резервную мощность согласовать с 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владельцом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 сетей ОАО «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Гомельхлебпром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».</a:t>
            </a:r>
          </a:p>
          <a:p>
            <a:pPr algn="just">
              <a:spcBef>
                <a:spcPct val="0"/>
              </a:spcBef>
            </a:pPr>
            <a:endParaRPr lang="ru-RU" altLang="ru-RU" sz="1400" dirty="0">
              <a:latin typeface="+mj-lt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Теплоснабжение: в настоящее время площадка завода отключена  от сетей централизованного теплоснабжения. Имеется возможность подключения тепловой нагрузки до 0,5 Гкал/ч к существующей тепловой сети ГТС  2Ду-100мм. Ближайшая возможная точка подключения УТ 11-14/5а находится на расстоянии - 39м. Требуется подземная прокладка ПИ-трубы ДУ-80. Ориентировочная стоимость – 60 тыс. руб. </a:t>
            </a:r>
          </a:p>
          <a:p>
            <a:pPr algn="just">
              <a:spcBef>
                <a:spcPct val="0"/>
              </a:spcBef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** Объемы 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теплосетевого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 строительства и их стоимость подлежат уточнению на стадии выдачи технических условий, а также по результатам разработки проектно-сметной документации. </a:t>
            </a:r>
          </a:p>
          <a:p>
            <a:endParaRPr lang="ru-RU" sz="1400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+mj-lt"/>
                <a:cs typeface="Times New Roman" panose="02020603050405020304" pitchFamily="18" charset="0"/>
              </a:rPr>
              <a:t>Газоснабжение:  ближайший газопровод среднего давления (до 0,3 Мпа)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ф89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мм (по </a:t>
            </a:r>
            <a:r>
              <a:rPr lang="ru-RU" sz="1400" dirty="0" err="1" smtClean="0">
                <a:latin typeface="+mj-lt"/>
                <a:cs typeface="Times New Roman" panose="02020603050405020304" pitchFamily="18" charset="0"/>
              </a:rPr>
              <a:t>ул.Интернациональная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)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– 50 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м.п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.; возможный расход природного газа 150 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м.куб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./час; примерная стоимость строительства газопровода на апрель 2022 года – 10 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тыс.бел.руб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endParaRPr lang="ru-RU" sz="1600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4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68" y="93786"/>
            <a:ext cx="11758246" cy="691660"/>
          </a:xfrm>
        </p:spPr>
        <p:txBody>
          <a:bodyPr>
            <a:noAutofit/>
          </a:bodyPr>
          <a:lstStyle/>
          <a:p>
            <a:r>
              <a:rPr lang="ru-RU" sz="2000" dirty="0" smtClean="0"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cs typeface="Times New Roman" panose="02020603050405020304" pitchFamily="18" charset="0"/>
              </a:rPr>
            </a:br>
            <a:r>
              <a:rPr lang="ru-RU" sz="2000" dirty="0">
                <a:cs typeface="Times New Roman" panose="02020603050405020304" pitchFamily="18" charset="0"/>
              </a:rPr>
              <a:t/>
            </a:r>
            <a:br>
              <a:rPr lang="ru-RU" sz="2000" dirty="0">
                <a:cs typeface="Times New Roman" panose="02020603050405020304" pitchFamily="18" charset="0"/>
              </a:rPr>
            </a:br>
            <a:r>
              <a:rPr lang="ru-RU" sz="2400" dirty="0">
                <a:cs typeface="Times New Roman" panose="02020603050405020304" pitchFamily="18" charset="0"/>
              </a:rPr>
              <a:t>Площадка </a:t>
            </a:r>
            <a:r>
              <a:rPr lang="ru-RU" sz="2400" dirty="0" smtClean="0">
                <a:cs typeface="Times New Roman" panose="02020603050405020304" pitchFamily="18" charset="0"/>
              </a:rPr>
              <a:t>№16</a:t>
            </a:r>
            <a:r>
              <a:rPr lang="ru-RU" sz="2400" dirty="0">
                <a:cs typeface="Times New Roman" panose="02020603050405020304" pitchFamily="18" charset="0"/>
              </a:rPr>
              <a:t/>
            </a:r>
            <a:br>
              <a:rPr lang="ru-RU" sz="2400" dirty="0">
                <a:cs typeface="Times New Roman" panose="02020603050405020304" pitchFamily="18" charset="0"/>
              </a:rPr>
            </a:br>
            <a:r>
              <a:rPr lang="ru-RU" sz="2400" dirty="0">
                <a:cs typeface="Times New Roman" panose="02020603050405020304" pitchFamily="18" charset="0"/>
              </a:rPr>
              <a:t>Капитальное строение ОАО «</a:t>
            </a:r>
            <a:r>
              <a:rPr lang="ru-RU" sz="2400" dirty="0" err="1">
                <a:cs typeface="Times New Roman" panose="02020603050405020304" pitchFamily="18" charset="0"/>
              </a:rPr>
              <a:t>Гомельхлебпром</a:t>
            </a:r>
            <a:r>
              <a:rPr lang="ru-RU" sz="2400" dirty="0">
                <a:cs typeface="Times New Roman" panose="02020603050405020304" pitchFamily="18" charset="0"/>
              </a:rPr>
              <a:t>», </a:t>
            </a:r>
            <a:r>
              <a:rPr lang="ru-RU" sz="2400" dirty="0" err="1">
                <a:cs typeface="Times New Roman" panose="02020603050405020304" pitchFamily="18" charset="0"/>
              </a:rPr>
              <a:t>г.Гомель</a:t>
            </a:r>
            <a:r>
              <a:rPr lang="ru-RU" sz="2400" dirty="0"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cs typeface="Times New Roman" panose="02020603050405020304" pitchFamily="18" charset="0"/>
              </a:rPr>
              <a:t>ул.Интернациональная</a:t>
            </a:r>
            <a:r>
              <a:rPr lang="ru-RU" sz="2400" dirty="0">
                <a:cs typeface="Times New Roman" panose="02020603050405020304" pitchFamily="18" charset="0"/>
              </a:rPr>
              <a:t>, 8</a:t>
            </a:r>
            <a:endParaRPr lang="x-none" sz="2000" dirty="0"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234461" y="904384"/>
            <a:ext cx="11523785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cs typeface="Times New Roman" panose="02020603050405020304" pitchFamily="18" charset="0"/>
              </a:rPr>
              <a:t>Инженерно-техническое обеспечение</a:t>
            </a:r>
            <a:endParaRPr lang="x-none" sz="2800" dirty="0"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30920" y="1360330"/>
            <a:ext cx="8546123" cy="43488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835776" y="5996981"/>
            <a:ext cx="445477" cy="3868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5427792" y="6056849"/>
            <a:ext cx="3716216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подключение  к газопроводу</a:t>
            </a:r>
            <a:endParaRPr lang="x-none" sz="200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1160586" y="6073808"/>
            <a:ext cx="3716216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подключение к электросети</a:t>
            </a:r>
            <a:endParaRPr lang="x-none" sz="2000" dirty="0"/>
          </a:p>
        </p:txBody>
      </p:sp>
      <p:pic>
        <p:nvPicPr>
          <p:cNvPr id="15" name="Picture 16" descr="Love as Art — лучший подарок на день влюбленны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3" y="5906755"/>
            <a:ext cx="685795" cy="68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Файл:Яндекс.Карты логотип.png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525" y="5890922"/>
            <a:ext cx="300038" cy="4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9449408" y="6043598"/>
            <a:ext cx="1968868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площадка</a:t>
            </a:r>
            <a:endParaRPr lang="x-none" sz="2000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59" y="1453661"/>
            <a:ext cx="5512044" cy="419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Файл:Яндекс.Карты логотип.png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347" y="2116091"/>
            <a:ext cx="300038" cy="4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Love as Art — лучший подарок на день влюбленны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01" y="4253800"/>
            <a:ext cx="685795" cy="68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Равнобедренный треугольник 19"/>
          <p:cNvSpPr/>
          <p:nvPr/>
        </p:nvSpPr>
        <p:spPr>
          <a:xfrm>
            <a:off x="4824055" y="2222150"/>
            <a:ext cx="445477" cy="3868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976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571" y="311426"/>
            <a:ext cx="4451303" cy="530225"/>
          </a:xfrm>
        </p:spPr>
        <p:txBody>
          <a:bodyPr>
            <a:normAutofit fontScale="90000"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Ограничения</a:t>
            </a:r>
            <a:endParaRPr lang="x-none" dirty="0"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264F14-CD33-4C3E-810A-D3F8069D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31" y="1128143"/>
            <a:ext cx="11080475" cy="48736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+mj-lt"/>
                <a:cs typeface="Times New Roman" panose="02020603050405020304" pitchFamily="18" charset="0"/>
              </a:rPr>
              <a:t>Удаленность от границ жилой застройки до предполагаемого источника воздействия на окружающую среду до </a:t>
            </a:r>
            <a:r>
              <a:rPr lang="ru-RU" sz="1800" dirty="0" smtClean="0">
                <a:latin typeface="+mj-lt"/>
                <a:cs typeface="Times New Roman" panose="02020603050405020304" pitchFamily="18" charset="0"/>
              </a:rPr>
              <a:t>45 метров.</a:t>
            </a:r>
            <a:endParaRPr lang="ru-RU" sz="1800" dirty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+mj-lt"/>
                <a:cs typeface="Times New Roman" panose="02020603050405020304" pitchFamily="18" charset="0"/>
              </a:rPr>
              <a:t>Санитарные </a:t>
            </a:r>
            <a:r>
              <a:rPr lang="ru-RU" sz="1800" dirty="0">
                <a:latin typeface="+mj-lt"/>
                <a:cs typeface="Times New Roman" panose="02020603050405020304" pitchFamily="18" charset="0"/>
              </a:rPr>
              <a:t>ограничения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  <a:cs typeface="Times New Roman" panose="02020603050405020304" pitchFamily="18" charset="0"/>
              </a:rPr>
              <a:t>Размещение объектов возможно только после проведения </a:t>
            </a:r>
            <a:r>
              <a:rPr lang="ru-RU" sz="1800" dirty="0" err="1">
                <a:latin typeface="+mj-lt"/>
                <a:cs typeface="Times New Roman" panose="02020603050405020304" pitchFamily="18" charset="0"/>
              </a:rPr>
              <a:t>предпроектных</a:t>
            </a:r>
            <a:r>
              <a:rPr lang="ru-RU" sz="1800" dirty="0">
                <a:latin typeface="+mj-lt"/>
                <a:cs typeface="Times New Roman" panose="02020603050405020304" pitchFamily="18" charset="0"/>
              </a:rPr>
              <a:t> расчетов </a:t>
            </a:r>
            <a:r>
              <a:rPr lang="ru-RU" sz="1800" dirty="0" smtClean="0">
                <a:latin typeface="+mj-lt"/>
                <a:cs typeface="Times New Roman" panose="02020603050405020304" pitchFamily="18" charset="0"/>
              </a:rPr>
              <a:t>санитарно-защитной зоны, </a:t>
            </a:r>
            <a:r>
              <a:rPr lang="ru-RU" sz="1800" dirty="0">
                <a:latin typeface="+mj-lt"/>
                <a:cs typeface="Times New Roman" panose="02020603050405020304" pitchFamily="18" charset="0"/>
              </a:rPr>
              <a:t>в соответствии с п.8  специфических санитарно-эпидемиологических требований к установлению санитарно-защитных зон объектов, являющихся объектами воздействия на здоровье человека и окружающую среду, утвержденных постановлением </a:t>
            </a:r>
            <a:r>
              <a:rPr lang="ru-RU" sz="1800" dirty="0" smtClean="0">
                <a:latin typeface="+mj-lt"/>
                <a:cs typeface="Times New Roman" panose="02020603050405020304" pitchFamily="18" charset="0"/>
              </a:rPr>
              <a:t>Совета Министров Республики Беларусь </a:t>
            </a:r>
            <a:r>
              <a:rPr lang="ru-RU" sz="1800" dirty="0">
                <a:latin typeface="+mj-lt"/>
                <a:cs typeface="Times New Roman" panose="02020603050405020304" pitchFamily="18" charset="0"/>
              </a:rPr>
              <a:t>от 11.12.2019г. №847 или объектов, не являющихся объектами воздействия на здоровье человека и окружающую среду</a:t>
            </a:r>
          </a:p>
          <a:p>
            <a:pPr marL="0" indent="0" algn="just">
              <a:buNone/>
            </a:pPr>
            <a:endParaRPr lang="ru-RU" sz="1800" i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35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869" y="199664"/>
            <a:ext cx="10515600" cy="758279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cs typeface="Times New Roman" panose="02020603050405020304" pitchFamily="18" charset="0"/>
              </a:rPr>
              <a:t>Инвестиционные предложения города </a:t>
            </a:r>
            <a:r>
              <a:rPr lang="ru-RU" sz="1800" dirty="0" smtClean="0">
                <a:cs typeface="Times New Roman" panose="02020603050405020304" pitchFamily="18" charset="0"/>
              </a:rPr>
              <a:t>*</a:t>
            </a:r>
            <a:endParaRPr lang="en-US" sz="16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785" y="1453662"/>
            <a:ext cx="11569792" cy="4912303"/>
          </a:xfrm>
        </p:spPr>
        <p:txBody>
          <a:bodyPr>
            <a:noAutofit/>
          </a:bodyPr>
          <a:lstStyle/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ОПТОВАЯ И РОЗНИЧНАЯ ТОРГОВЛЯ; РЕМОНТ АВТОМОБИЛЕЙ И МОТОЦИКЛОВ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ТРАНСПОРТНАЯ ДЕЯТЕЛЬНОСТЬ, СКЛАДИРОВАНИЕ, ПОЧТОВАЯ И КУРЬЕРСКАЯ ДЕЯТЕЛЬНОСТЬ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ИНФОРМАЦИЯ И СВЯЗЬ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ОПЕРАЦИИ С НЕДВИЖИМЫМ ИМУЩЕСТВОМ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ЗДРАВООХРАНЕНИЕ И СОЦИАЛЬНЫЕ УСЛУГИ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*с учетом соблюдения норм, установленных действующим законодательством</a:t>
            </a: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9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61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994" y="121285"/>
            <a:ext cx="10515600" cy="771217"/>
          </a:xfrm>
        </p:spPr>
        <p:txBody>
          <a:bodyPr>
            <a:normAutofit/>
          </a:bodyPr>
          <a:lstStyle/>
          <a:p>
            <a:r>
              <a:rPr lang="ru-RU" sz="2900" dirty="0">
                <a:cs typeface="Times New Roman" panose="02020603050405020304" pitchFamily="18" charset="0"/>
              </a:rPr>
              <a:t>Финансовый </a:t>
            </a:r>
            <a:r>
              <a:rPr lang="ru-RU" sz="2900" dirty="0" smtClean="0">
                <a:cs typeface="Times New Roman" panose="02020603050405020304" pitchFamily="18" charset="0"/>
              </a:rPr>
              <a:t>блок с ориентировочной стоимостью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="" xmlns:a16="http://schemas.microsoft.com/office/drawing/2014/main" id="{55F08868-B8FC-4BA2-B9AC-FB6C2ED3A1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34587022"/>
              </p:ext>
            </p:extLst>
          </p:nvPr>
        </p:nvGraphicFramePr>
        <p:xfrm>
          <a:off x="731018" y="1031839"/>
          <a:ext cx="10722428" cy="172308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95575">
                  <a:extLst>
                    <a:ext uri="{9D8B030D-6E8A-4147-A177-3AD203B41FA5}">
                      <a16:colId xmlns="" xmlns:a16="http://schemas.microsoft.com/office/drawing/2014/main" val="3044292383"/>
                    </a:ext>
                  </a:extLst>
                </a:gridCol>
                <a:gridCol w="4094755">
                  <a:extLst>
                    <a:ext uri="{9D8B030D-6E8A-4147-A177-3AD203B41FA5}">
                      <a16:colId xmlns="" xmlns:a16="http://schemas.microsoft.com/office/drawing/2014/main" val="2841256447"/>
                    </a:ext>
                  </a:extLst>
                </a:gridCol>
                <a:gridCol w="2394836">
                  <a:extLst>
                    <a:ext uri="{9D8B030D-6E8A-4147-A177-3AD203B41FA5}">
                      <a16:colId xmlns="" xmlns:a16="http://schemas.microsoft.com/office/drawing/2014/main" val="365309803"/>
                    </a:ext>
                  </a:extLst>
                </a:gridCol>
                <a:gridCol w="3437262">
                  <a:extLst>
                    <a:ext uri="{9D8B030D-6E8A-4147-A177-3AD203B41FA5}">
                      <a16:colId xmlns="" xmlns:a16="http://schemas.microsoft.com/office/drawing/2014/main" val="2598786781"/>
                    </a:ext>
                  </a:extLst>
                </a:gridCol>
              </a:tblGrid>
              <a:tr h="80868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№ п/п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Ориентировочная стоимость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6276468"/>
                  </a:ext>
                </a:extLst>
              </a:tr>
              <a:tr h="7781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Плата за право заключения договора аренды на земельный участок сроком на 5 лет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27 009,35 руб.</a:t>
                      </a: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03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994" y="121285"/>
            <a:ext cx="10515600" cy="771217"/>
          </a:xfrm>
        </p:spPr>
        <p:txBody>
          <a:bodyPr>
            <a:normAutofit/>
          </a:bodyPr>
          <a:lstStyle/>
          <a:p>
            <a:r>
              <a:rPr lang="ru-RU" sz="2900" dirty="0">
                <a:cs typeface="Times New Roman" panose="02020603050405020304" pitchFamily="18" charset="0"/>
              </a:rPr>
              <a:t>Финансовый блок: подведение инфраструктуры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="" xmlns:a16="http://schemas.microsoft.com/office/drawing/2014/main" id="{55F08868-B8FC-4BA2-B9AC-FB6C2ED3A1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01022332"/>
              </p:ext>
            </p:extLst>
          </p:nvPr>
        </p:nvGraphicFramePr>
        <p:xfrm>
          <a:off x="731018" y="1031839"/>
          <a:ext cx="10515602" cy="260700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63879">
                  <a:extLst>
                    <a:ext uri="{9D8B030D-6E8A-4147-A177-3AD203B41FA5}">
                      <a16:colId xmlns="" xmlns:a16="http://schemas.microsoft.com/office/drawing/2014/main" val="3044292383"/>
                    </a:ext>
                  </a:extLst>
                </a:gridCol>
                <a:gridCol w="2902236">
                  <a:extLst>
                    <a:ext uri="{9D8B030D-6E8A-4147-A177-3AD203B41FA5}">
                      <a16:colId xmlns="" xmlns:a16="http://schemas.microsoft.com/office/drawing/2014/main" val="2841256447"/>
                    </a:ext>
                  </a:extLst>
                </a:gridCol>
                <a:gridCol w="2121605">
                  <a:extLst>
                    <a:ext uri="{9D8B030D-6E8A-4147-A177-3AD203B41FA5}">
                      <a16:colId xmlns="" xmlns:a16="http://schemas.microsoft.com/office/drawing/2014/main" val="365309803"/>
                    </a:ext>
                  </a:extLst>
                </a:gridCol>
                <a:gridCol w="24916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36225">
                  <a:extLst>
                    <a:ext uri="{9D8B030D-6E8A-4147-A177-3AD203B41FA5}">
                      <a16:colId xmlns="" xmlns:a16="http://schemas.microsoft.com/office/drawing/2014/main" val="2598786781"/>
                    </a:ext>
                  </a:extLst>
                </a:gridCol>
              </a:tblGrid>
              <a:tr h="91419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№ п/п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Ориентировочная</a:t>
                      </a:r>
                      <a:r>
                        <a:rPr lang="ru-RU" baseline="0" dirty="0" smtClean="0">
                          <a:latin typeface="+mj-lt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тоимость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Мощность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6276468"/>
                  </a:ext>
                </a:extLst>
              </a:tr>
              <a:tr h="8370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1 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Теплоснабжение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60 тыс. руб.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тепловая нагрузка </a:t>
                      </a:r>
                      <a:r>
                        <a:rPr lang="ru-RU" baseline="0" dirty="0" smtClean="0">
                          <a:latin typeface="+mj-lt"/>
                          <a:cs typeface="Times New Roman" panose="02020603050405020304" pitchFamily="18" charset="0"/>
                        </a:rPr>
                        <a:t> до 0,5Гкал/ч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7937752"/>
                  </a:ext>
                </a:extLst>
              </a:tr>
              <a:tr h="8557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Газоснабжение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10 тыс. руб.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05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-1" y="2512450"/>
            <a:ext cx="12019588" cy="4293096"/>
          </a:xfrm>
          <a:custGeom>
            <a:avLst/>
            <a:gdLst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44000 w 9144000"/>
              <a:gd name="connsiteY2" fmla="*/ 21465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559052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817670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34764"/>
              <a:gd name="connsiteY0" fmla="*/ 0 h 4293096"/>
              <a:gd name="connsiteX1" fmla="*/ 4817670 w 9134764"/>
              <a:gd name="connsiteY1" fmla="*/ 18473 h 4293096"/>
              <a:gd name="connsiteX2" fmla="*/ 9134764 w 9134764"/>
              <a:gd name="connsiteY2" fmla="*/ 4280148 h 4293096"/>
              <a:gd name="connsiteX3" fmla="*/ 9060872 w 9134764"/>
              <a:gd name="connsiteY3" fmla="*/ 4283860 h 4293096"/>
              <a:gd name="connsiteX4" fmla="*/ 0 w 9134764"/>
              <a:gd name="connsiteY4" fmla="*/ 4293096 h 4293096"/>
              <a:gd name="connsiteX5" fmla="*/ 0 w 9134764"/>
              <a:gd name="connsiteY5" fmla="*/ 0 h 4293096"/>
              <a:gd name="connsiteX0" fmla="*/ 0 w 9060873"/>
              <a:gd name="connsiteY0" fmla="*/ 0 h 4293096"/>
              <a:gd name="connsiteX1" fmla="*/ 4817670 w 9060873"/>
              <a:gd name="connsiteY1" fmla="*/ 18473 h 4293096"/>
              <a:gd name="connsiteX2" fmla="*/ 9060873 w 9060873"/>
              <a:gd name="connsiteY2" fmla="*/ 4280148 h 4293096"/>
              <a:gd name="connsiteX3" fmla="*/ 9060872 w 9060873"/>
              <a:gd name="connsiteY3" fmla="*/ 4283860 h 4293096"/>
              <a:gd name="connsiteX4" fmla="*/ 0 w 9060873"/>
              <a:gd name="connsiteY4" fmla="*/ 4293096 h 4293096"/>
              <a:gd name="connsiteX5" fmla="*/ 0 w 9060873"/>
              <a:gd name="connsiteY5" fmla="*/ 0 h 4293096"/>
              <a:gd name="connsiteX0" fmla="*/ 0 w 9060873"/>
              <a:gd name="connsiteY0" fmla="*/ 0 h 4293096"/>
              <a:gd name="connsiteX1" fmla="*/ 4817670 w 9060873"/>
              <a:gd name="connsiteY1" fmla="*/ 18473 h 4293096"/>
              <a:gd name="connsiteX2" fmla="*/ 9060873 w 9060873"/>
              <a:gd name="connsiteY2" fmla="*/ 4280148 h 4293096"/>
              <a:gd name="connsiteX3" fmla="*/ 8977745 w 9060873"/>
              <a:gd name="connsiteY3" fmla="*/ 4283860 h 4293096"/>
              <a:gd name="connsiteX4" fmla="*/ 0 w 9060873"/>
              <a:gd name="connsiteY4" fmla="*/ 4293096 h 4293096"/>
              <a:gd name="connsiteX5" fmla="*/ 0 w 9060873"/>
              <a:gd name="connsiteY5" fmla="*/ 0 h 4293096"/>
              <a:gd name="connsiteX0" fmla="*/ 0 w 9014691"/>
              <a:gd name="connsiteY0" fmla="*/ 0 h 4293096"/>
              <a:gd name="connsiteX1" fmla="*/ 4817670 w 9014691"/>
              <a:gd name="connsiteY1" fmla="*/ 18473 h 4293096"/>
              <a:gd name="connsiteX2" fmla="*/ 9014691 w 9014691"/>
              <a:gd name="connsiteY2" fmla="*/ 4280148 h 4293096"/>
              <a:gd name="connsiteX3" fmla="*/ 8977745 w 9014691"/>
              <a:gd name="connsiteY3" fmla="*/ 4283860 h 4293096"/>
              <a:gd name="connsiteX4" fmla="*/ 0 w 9014691"/>
              <a:gd name="connsiteY4" fmla="*/ 4293096 h 4293096"/>
              <a:gd name="connsiteX5" fmla="*/ 0 w 9014691"/>
              <a:gd name="connsiteY5" fmla="*/ 0 h 429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14691" h="4293096">
                <a:moveTo>
                  <a:pt x="0" y="0"/>
                </a:moveTo>
                <a:lnTo>
                  <a:pt x="4817670" y="18473"/>
                </a:lnTo>
                <a:lnTo>
                  <a:pt x="9014691" y="4280148"/>
                </a:lnTo>
                <a:cubicBezTo>
                  <a:pt x="9014691" y="4281385"/>
                  <a:pt x="8977745" y="4282623"/>
                  <a:pt x="8977745" y="4283860"/>
                </a:cubicBezTo>
                <a:lnTo>
                  <a:pt x="0" y="42930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+mj-lt"/>
            </a:endParaRPr>
          </a:p>
        </p:txBody>
      </p:sp>
      <p:sp>
        <p:nvSpPr>
          <p:cNvPr id="10" name="Прямоугольник с одним вырезанным углом 7"/>
          <p:cNvSpPr/>
          <p:nvPr/>
        </p:nvSpPr>
        <p:spPr>
          <a:xfrm rot="16200000" flipH="1">
            <a:off x="5871310" y="534164"/>
            <a:ext cx="6834909" cy="5711817"/>
          </a:xfrm>
          <a:custGeom>
            <a:avLst/>
            <a:gdLst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44000 w 9144000"/>
              <a:gd name="connsiteY2" fmla="*/ 21465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559052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817670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2309091 w 9144000"/>
              <a:gd name="connsiteY0" fmla="*/ 0 h 4274623"/>
              <a:gd name="connsiteX1" fmla="*/ 4817670 w 9144000"/>
              <a:gd name="connsiteY1" fmla="*/ 0 h 4274623"/>
              <a:gd name="connsiteX2" fmla="*/ 9134764 w 9144000"/>
              <a:gd name="connsiteY2" fmla="*/ 4261675 h 4274623"/>
              <a:gd name="connsiteX3" fmla="*/ 9144000 w 9144000"/>
              <a:gd name="connsiteY3" fmla="*/ 4274623 h 4274623"/>
              <a:gd name="connsiteX4" fmla="*/ 0 w 9144000"/>
              <a:gd name="connsiteY4" fmla="*/ 4274623 h 4274623"/>
              <a:gd name="connsiteX5" fmla="*/ 2309091 w 9144000"/>
              <a:gd name="connsiteY5" fmla="*/ 0 h 4274623"/>
              <a:gd name="connsiteX0" fmla="*/ 0 w 6834909"/>
              <a:gd name="connsiteY0" fmla="*/ 0 h 4283863"/>
              <a:gd name="connsiteX1" fmla="*/ 2508579 w 6834909"/>
              <a:gd name="connsiteY1" fmla="*/ 0 h 4283863"/>
              <a:gd name="connsiteX2" fmla="*/ 6825673 w 6834909"/>
              <a:gd name="connsiteY2" fmla="*/ 4261675 h 4283863"/>
              <a:gd name="connsiteX3" fmla="*/ 6834909 w 6834909"/>
              <a:gd name="connsiteY3" fmla="*/ 4274623 h 4283863"/>
              <a:gd name="connsiteX4" fmla="*/ 27709 w 6834909"/>
              <a:gd name="connsiteY4" fmla="*/ 4283863 h 4283863"/>
              <a:gd name="connsiteX5" fmla="*/ 0 w 6834909"/>
              <a:gd name="connsiteY5" fmla="*/ 0 h 428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4909" h="4283863">
                <a:moveTo>
                  <a:pt x="0" y="0"/>
                </a:moveTo>
                <a:lnTo>
                  <a:pt x="2508579" y="0"/>
                </a:lnTo>
                <a:lnTo>
                  <a:pt x="6825673" y="4261675"/>
                </a:lnTo>
                <a:lnTo>
                  <a:pt x="6834909" y="4274623"/>
                </a:lnTo>
                <a:lnTo>
                  <a:pt x="27709" y="4283863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1" name="AutoShape 6" descr="Смартфоны PNG фото скачать бесплатно, телефон PNG фото"/>
          <p:cNvSpPr>
            <a:spLocks noChangeAspect="1" noChangeArrowheads="1"/>
          </p:cNvSpPr>
          <p:nvPr/>
        </p:nvSpPr>
        <p:spPr bwMode="auto">
          <a:xfrm>
            <a:off x="84667" y="-13652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00" y="3454524"/>
            <a:ext cx="984739" cy="98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52" y="5661249"/>
            <a:ext cx="1377353" cy="103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086911" y="6133217"/>
            <a:ext cx="2283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uksip@gorod.gomel.by</a:t>
            </a:r>
            <a:endParaRPr lang="ru-RU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667" y="2633459"/>
            <a:ext cx="4825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Контактные данные</a:t>
            </a:r>
            <a:endParaRPr lang="ru-RU" sz="15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9246" y="3489692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+375 232 21-50-13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2" y="5896708"/>
            <a:ext cx="821918" cy="77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4878" y="3442801"/>
            <a:ext cx="2980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ОАО «</a:t>
            </a:r>
            <a:r>
              <a:rPr lang="ru-RU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Гомельхлебпром</a:t>
            </a:r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»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Генеральный директор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Хомяков Владимир Петрович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0945" y="4975519"/>
            <a:ext cx="50898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Управление экономики Гомельского горисполкома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Заместитель начальника</a:t>
            </a:r>
          </a:p>
          <a:p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Анищенко Светлана Сергеевна</a:t>
            </a:r>
            <a:endParaRPr lang="ru-RU" b="1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6382" y="6149293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+375 232 34-15-46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463007"/>
            <a:ext cx="6307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Способ вовлечения – аукцион на право заключения договора аренды земельного участка</a:t>
            </a:r>
            <a:endParaRPr lang="ru-RU" sz="28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59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4782</TotalTime>
  <Words>436</Words>
  <Application>Microsoft Office PowerPoint</Application>
  <PresentationFormat>Произвольный</PresentationFormat>
  <Paragraphs>82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Площадка №16 Капитальное строение ОАО «Гомельхлебпром», г.Гомель, ул.Интернациональная, 8</vt:lpstr>
      <vt:lpstr>  Площадка №16 Капитальное строение ОАО «Гомельхлебпром», г.Гомель, ул.Интернациональная, 8</vt:lpstr>
      <vt:lpstr>Транспортная инфраструктура</vt:lpstr>
      <vt:lpstr>  Площадка №16 Капитальное строение ОАО «Гомельхлебпром», г.Гомель, ул.Интернациональная, 8</vt:lpstr>
      <vt:lpstr>Ограничения</vt:lpstr>
      <vt:lpstr>Инвестиционные предложения города *</vt:lpstr>
      <vt:lpstr>Финансовый блок с ориентировочной стоимостью</vt:lpstr>
      <vt:lpstr>Финансовый блок: подведение инфраструктуры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инвестиционных площадок … района</dc:title>
  <dc:creator>Veronica Shavel</dc:creator>
  <cp:lastModifiedBy>Мильченко Н.А.</cp:lastModifiedBy>
  <cp:revision>454</cp:revision>
  <cp:lastPrinted>2022-04-28T12:41:15Z</cp:lastPrinted>
  <dcterms:created xsi:type="dcterms:W3CDTF">2022-02-28T06:52:00Z</dcterms:created>
  <dcterms:modified xsi:type="dcterms:W3CDTF">2022-05-11T16:04:59Z</dcterms:modified>
</cp:coreProperties>
</file>