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382" r:id="rId3"/>
    <p:sldId id="292" r:id="rId4"/>
    <p:sldId id="279" r:id="rId5"/>
    <p:sldId id="258" r:id="rId6"/>
    <p:sldId id="288" r:id="rId7"/>
    <p:sldId id="293" r:id="rId8"/>
  </p:sldIdLst>
  <p:sldSz cx="12192000" cy="6858000"/>
  <p:notesSz cx="6858000" cy="9144000"/>
  <p:defaultTextStyle>
    <a:defPPr>
      <a:defRPr lang="ru-B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201F32-519A-47E7-AB99-E5A909B39A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8171F70-04CD-4779-80CF-F150DE311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41C258-3521-41AB-A17F-AAB754B1C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029F-E06A-4855-8BA7-BA51787E8559}" type="datetimeFigureOut">
              <a:rPr lang="ru-BY" smtClean="0"/>
              <a:t>02.11.2026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08B226-E70C-4EBF-A317-6A43EA825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2B82B8-6B61-48CA-8ABC-3D0466B89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B33DD-D536-430B-BA44-D444BA453A2C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318512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19256E-0471-4147-846D-611AFA179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A27394-A3EB-4448-BF87-58D22930D3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AA5FF3-7347-4E94-A9C5-4100A8339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029F-E06A-4855-8BA7-BA51787E8559}" type="datetimeFigureOut">
              <a:rPr lang="ru-BY" smtClean="0"/>
              <a:t>02.11.2026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7603BA-C04D-490D-8029-F99ADE41A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A264F2-FACA-4FB1-AC92-C46D36D4C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B33DD-D536-430B-BA44-D444BA453A2C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436162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5D04CA-15A3-443C-B0B5-12B86514B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D64FD99-9047-414C-8DF1-BA29DA458E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71BD58-2FD6-42E6-8C62-C45EC3ED6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029F-E06A-4855-8BA7-BA51787E8559}" type="datetimeFigureOut">
              <a:rPr lang="ru-BY" smtClean="0"/>
              <a:t>02.11.2026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2976B3-CE18-4C1B-A03E-2530073DC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6EB8313-ED50-4A3D-844A-2834CCEE3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B33DD-D536-430B-BA44-D444BA453A2C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8159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931A1B-2365-48B6-A530-6E02EDD38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B08388-6551-45D4-B7D4-1E1B5ED26B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F777F55-4766-4FB9-9383-AFA8F3E30D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AEF19F-AA8E-4DCE-8B54-F1D14543D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029F-E06A-4855-8BA7-BA51787E8559}" type="datetimeFigureOut">
              <a:rPr lang="ru-BY" smtClean="0"/>
              <a:t>02.11.2026</a:t>
            </a:fld>
            <a:endParaRPr lang="ru-BY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C87D7F-6CD1-4520-927F-A37C19399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06DCAAC-07E5-4D6E-B33A-DB8DF201B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B33DD-D536-430B-BA44-D444BA453A2C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20956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7BF2BC-4AEF-471D-A4C3-1D9F66397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6C8B762-9CB2-4806-9751-10680FBDC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C3F3BF5-01E2-401D-A464-8499F2F4CC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0B7BBF5-9980-463C-B9C6-2D325FCD72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C4A62B8-6E1F-4AB4-B541-56D4D1B450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1911737-5101-44CD-B4B9-D9EE2E59F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029F-E06A-4855-8BA7-BA51787E8559}" type="datetimeFigureOut">
              <a:rPr lang="ru-BY" smtClean="0"/>
              <a:t>02.11.2026</a:t>
            </a:fld>
            <a:endParaRPr lang="ru-BY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2FA6DBD-CEAF-48D3-8102-023FA6B58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530E9E-977B-4024-A139-F79FBC961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B33DD-D536-430B-BA44-D444BA453A2C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011149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62A35A-3A45-4EA6-AFD0-D4D622956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EB47998-8002-4851-B9F5-2E10A0F40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029F-E06A-4855-8BA7-BA51787E8559}" type="datetimeFigureOut">
              <a:rPr lang="ru-BY" smtClean="0"/>
              <a:t>02.11.2026</a:t>
            </a:fld>
            <a:endParaRPr lang="ru-BY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DB65BE8-2A4D-46C0-9273-31C3CF2E3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2851C78-CD94-4352-BB6C-D0ABCBFCC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B33DD-D536-430B-BA44-D444BA453A2C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646071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ED17E07-C974-4FCF-8931-9D0F5DF45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029F-E06A-4855-8BA7-BA51787E8559}" type="datetimeFigureOut">
              <a:rPr lang="ru-BY" smtClean="0"/>
              <a:t>02.11.2026</a:t>
            </a:fld>
            <a:endParaRPr lang="ru-BY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EE6BD58-DC23-44D7-AF32-30BD0641D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23AFBDE-3AAC-4CBE-8067-390FBD381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B33DD-D536-430B-BA44-D444BA453A2C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502550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EB7D6F-1334-4E8B-A7A9-540CDE11C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104A23-30F5-4FEE-AA80-E8C2B7B00A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2C4699F-CEF6-482F-9BED-49DAA75241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DAA31AC-0A2E-48FB-A033-B627B3D2B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029F-E06A-4855-8BA7-BA51787E8559}" type="datetimeFigureOut">
              <a:rPr lang="ru-BY" smtClean="0"/>
              <a:t>02.11.2026</a:t>
            </a:fld>
            <a:endParaRPr lang="ru-BY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88368C-6D4E-450F-A000-0C349DF12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877F8DE-F968-4F79-BBCC-1FA3C190B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B33DD-D536-430B-BA44-D444BA453A2C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113484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CFCA0D-6BF2-42F2-97AD-A444DDBA4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48CB0D6-2AF8-4885-A26E-1C25F9A87D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BY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B303E0E-1847-4963-8A7A-3AEF9B0ADD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60046E-8E66-498D-B138-3B3E9AD4D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029F-E06A-4855-8BA7-BA51787E8559}" type="datetimeFigureOut">
              <a:rPr lang="ru-BY" smtClean="0"/>
              <a:t>02.11.2026</a:t>
            </a:fld>
            <a:endParaRPr lang="ru-BY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79E9651-314D-4DD1-A707-74F267E04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C30AAAB-94F4-4060-9992-6A9249292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B33DD-D536-430B-BA44-D444BA453A2C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507783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92E6C1-260D-43EE-BC2A-381A154AB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51B567A-366F-4050-8745-8AB50925F0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D54AA5-31B9-4C8A-AA6F-8064A67B5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029F-E06A-4855-8BA7-BA51787E8559}" type="datetimeFigureOut">
              <a:rPr lang="ru-BY" smtClean="0"/>
              <a:t>02.11.2026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27716E-3663-4FEE-B26E-657B7A183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6C746E-791F-4EF3-8D27-9A1ED3E3E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B33DD-D536-430B-BA44-D444BA453A2C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425188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FFC1996-A808-4781-B481-B8D5AC2490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1074FEE-9718-427D-BB09-500367D7C4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E6264C-94F4-474C-942D-193738FB4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029F-E06A-4855-8BA7-BA51787E8559}" type="datetimeFigureOut">
              <a:rPr lang="ru-BY" smtClean="0"/>
              <a:t>02.11.2026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1BA2AA-FDC2-407A-A1CD-79A91FA2F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A3A17F-980D-44CD-8DFE-2657873F5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B33DD-D536-430B-BA44-D444BA453A2C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776027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8B59DA-DD2C-4136-A9F1-42F48985E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9369C3D-4DD0-40FC-AF25-A288564886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42AACB-3BC9-4411-B757-7B6BEB3B98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D029F-E06A-4855-8BA7-BA51787E8559}" type="datetimeFigureOut">
              <a:rPr lang="ru-BY" smtClean="0"/>
              <a:t>02.11.2026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68135A-A1A2-4631-92F0-33C81239AC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045742-8BA9-4ED0-B831-760C275862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AB33DD-D536-430B-BA44-D444BA453A2C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44971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B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.sv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sv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7C99296-E5E1-4690-9361-1535A53E13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-28575" y="1857392"/>
            <a:ext cx="9267825" cy="422961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B2D691D-89F9-4827-8F66-D975B90FA8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334008"/>
            <a:ext cx="12192000" cy="4229613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1B44219C-AFDA-46FD-9B86-9E5E56FC5838}"/>
              </a:ext>
            </a:extLst>
          </p:cNvPr>
          <p:cNvSpPr txBox="1">
            <a:spLocks/>
          </p:cNvSpPr>
          <p:nvPr/>
        </p:nvSpPr>
        <p:spPr>
          <a:xfrm>
            <a:off x="-28575" y="1142649"/>
            <a:ext cx="12191998" cy="77618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latin typeface="AGOpus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Medical&amp;Spa</a:t>
            </a:r>
            <a:r>
              <a:rPr lang="en-US" sz="5400" b="1" dirty="0">
                <a:latin typeface="Script MT Bold" panose="030406020406070809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Resort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CB3C24-8EC6-49C4-968E-44D28AD9F26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82" r="4640" b="15606"/>
          <a:stretch/>
        </p:blipFill>
        <p:spPr>
          <a:xfrm>
            <a:off x="0" y="2758697"/>
            <a:ext cx="12220567" cy="4125279"/>
          </a:xfrm>
          <a:prstGeom prst="rect">
            <a:avLst/>
          </a:prstGeom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F86DB976-9C8E-44AA-93BD-1389FB95D743}"/>
              </a:ext>
            </a:extLst>
          </p:cNvPr>
          <p:cNvGrpSpPr/>
          <p:nvPr/>
        </p:nvGrpSpPr>
        <p:grpSpPr>
          <a:xfrm>
            <a:off x="9830440" y="4861562"/>
            <a:ext cx="1702059" cy="1835624"/>
            <a:chOff x="10921082" y="4823999"/>
            <a:chExt cx="928551" cy="1001417"/>
          </a:xfrm>
        </p:grpSpPr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97D45297-5AD4-4D01-AFBB-FE986A44D9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1082" y="4823999"/>
              <a:ext cx="928551" cy="928551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5DFBE12F-CCF5-4A32-AC0C-D7C5E7373B6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61177" y="5341362"/>
              <a:ext cx="373932" cy="484054"/>
            </a:xfrm>
            <a:prstGeom prst="rect">
              <a:avLst/>
            </a:prstGeom>
          </p:spPr>
        </p:pic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37598E2-CDB7-4522-A505-A935A812C3C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111"/>
          <a:stretch/>
        </p:blipFill>
        <p:spPr>
          <a:xfrm flipH="1">
            <a:off x="11677619" y="4712605"/>
            <a:ext cx="537014" cy="122356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9D99FC5-DAA0-4574-BD64-5F5759E0979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739" t="5613" r="26461" b="24299"/>
          <a:stretch/>
        </p:blipFill>
        <p:spPr>
          <a:xfrm>
            <a:off x="11057723" y="5233851"/>
            <a:ext cx="1164173" cy="163847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C459B6A-3A33-4ACD-A748-580DA082C36D}"/>
              </a:ext>
            </a:extLst>
          </p:cNvPr>
          <p:cNvSpPr txBox="1"/>
          <p:nvPr/>
        </p:nvSpPr>
        <p:spPr>
          <a:xfrm>
            <a:off x="0" y="1777886"/>
            <a:ext cx="122146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383B1F"/>
                </a:solidFill>
                <a:latin typeface="Exo 2 Thin Expanded" panose="00000305000000000000" pitchFamily="50" charset="-52"/>
                <a:ea typeface="Calibri" panose="020F0502020204030204" pitchFamily="34" charset="0"/>
                <a:cs typeface="Times New Roman" panose="02020603050405020304" pitchFamily="18" charset="0"/>
              </a:rPr>
              <a:t>Премиум класса</a:t>
            </a:r>
            <a:endParaRPr lang="en-US" sz="2800" dirty="0">
              <a:solidFill>
                <a:srgbClr val="383B1F"/>
              </a:solidFill>
              <a:latin typeface="Exo 2 Thin Expanded" panose="00000305000000000000" pitchFamily="50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5277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921F2A1-CD1A-41D3-A500-4433AB3047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152" b="20206"/>
          <a:stretch/>
        </p:blipFill>
        <p:spPr>
          <a:xfrm flipH="1">
            <a:off x="-7658" y="4717399"/>
            <a:ext cx="6853484" cy="214060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0E43E7-54C9-4DF1-B014-AE1D0B1003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568" y="0"/>
            <a:ext cx="6498432" cy="685800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FA05ECC-BEFB-45FB-9F88-3587D8EA1C4A}"/>
              </a:ext>
            </a:extLst>
          </p:cNvPr>
          <p:cNvSpPr/>
          <p:nvPr/>
        </p:nvSpPr>
        <p:spPr>
          <a:xfrm>
            <a:off x="-7658" y="-15371"/>
            <a:ext cx="5701226" cy="765312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42D35845-2793-49E6-AE7B-8AD4A9A19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482" y="-15371"/>
            <a:ext cx="4076945" cy="765311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effectLst/>
                <a:latin typeface="Montserrat" pitchFamily="2" charset="-52"/>
                <a:ea typeface="Calibri" panose="020F0502020204030204" pitchFamily="34" charset="0"/>
              </a:rPr>
              <a:t>Концепция проекта</a:t>
            </a:r>
            <a:endParaRPr lang="ru-BY" sz="24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3CA6E466-A218-44F3-87BA-44B1DEDD9EE8}"/>
              </a:ext>
            </a:extLst>
          </p:cNvPr>
          <p:cNvSpPr/>
          <p:nvPr/>
        </p:nvSpPr>
        <p:spPr>
          <a:xfrm>
            <a:off x="6248400" y="512459"/>
            <a:ext cx="5065492" cy="964995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E55C5D-4449-49EF-A617-E3ACE0A77555}"/>
              </a:ext>
            </a:extLst>
          </p:cNvPr>
          <p:cNvSpPr txBox="1"/>
          <p:nvPr/>
        </p:nvSpPr>
        <p:spPr>
          <a:xfrm>
            <a:off x="6371375" y="462178"/>
            <a:ext cx="45635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br>
              <a:rPr lang="ru-RU" sz="1200" b="1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BY" sz="1200" b="1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Сочетает классические </a:t>
            </a:r>
            <a:r>
              <a:rPr lang="ru-RU" sz="1200" b="1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СПА-</a:t>
            </a:r>
            <a:r>
              <a:rPr lang="ru-BY" sz="1200" b="1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процедуры</a:t>
            </a:r>
            <a:br>
              <a:rPr lang="ru-RU" sz="1200" b="1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BY" sz="1200" b="1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с профессиональными медицинскими методами диагностики, оздоровления и омоложения</a:t>
            </a:r>
            <a:endParaRPr lang="ru-BY" sz="1100" b="1" dirty="0">
              <a:effectLst/>
              <a:latin typeface="Montserrat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043E5F70-9B51-416D-854A-8021A574A1A1}"/>
              </a:ext>
            </a:extLst>
          </p:cNvPr>
          <p:cNvSpPr/>
          <p:nvPr/>
        </p:nvSpPr>
        <p:spPr>
          <a:xfrm>
            <a:off x="8086933" y="5592997"/>
            <a:ext cx="2847974" cy="716050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D627C6-4824-4EA7-915F-5FA1D323B4E8}"/>
              </a:ext>
            </a:extLst>
          </p:cNvPr>
          <p:cNvSpPr txBox="1"/>
          <p:nvPr/>
        </p:nvSpPr>
        <p:spPr>
          <a:xfrm>
            <a:off x="8272405" y="5720189"/>
            <a:ext cx="24770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Aft>
                <a:spcPts val="800"/>
              </a:spcAft>
            </a:pPr>
            <a:r>
              <a:rPr lang="ru-BY" sz="1200" b="1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Предполагает наличие лицензированных врачей</a:t>
            </a:r>
            <a:endParaRPr lang="ru-BY" sz="1100" b="1" dirty="0">
              <a:effectLst/>
              <a:latin typeface="Montserrat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CA63A6A-D535-41DC-93F0-7D346F74F1B4}"/>
              </a:ext>
            </a:extLst>
          </p:cNvPr>
          <p:cNvSpPr txBox="1"/>
          <p:nvPr/>
        </p:nvSpPr>
        <p:spPr>
          <a:xfrm>
            <a:off x="524032" y="2255769"/>
            <a:ext cx="46378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lang="ru-BY" sz="1600" dirty="0" err="1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остиница</a:t>
            </a:r>
            <a:r>
              <a:rPr lang="ru-BY" sz="16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 на 109 номеров + </a:t>
            </a:r>
            <a:r>
              <a:rPr lang="ru-RU" sz="16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СПА</a:t>
            </a:r>
            <a:r>
              <a:rPr lang="ru-BY" sz="16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-центр</a:t>
            </a:r>
            <a:endParaRPr lang="ru-BY" sz="1600" dirty="0">
              <a:latin typeface="Montserrat" pitchFamily="2" charset="-52"/>
            </a:endParaRP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102E34E6-5A6B-43E1-AFC8-A78E1BDFC22C}"/>
              </a:ext>
            </a:extLst>
          </p:cNvPr>
          <p:cNvSpPr/>
          <p:nvPr/>
        </p:nvSpPr>
        <p:spPr>
          <a:xfrm>
            <a:off x="11313892" y="3254407"/>
            <a:ext cx="158749" cy="1496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53E386B7-79CE-4B0D-8135-2D5CF3040C71}"/>
              </a:ext>
            </a:extLst>
          </p:cNvPr>
          <p:cNvSpPr/>
          <p:nvPr/>
        </p:nvSpPr>
        <p:spPr>
          <a:xfrm>
            <a:off x="10031075" y="3977404"/>
            <a:ext cx="158749" cy="14965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cxnSp>
        <p:nvCxnSpPr>
          <p:cNvPr id="21" name="Соединитель: уступ 20">
            <a:extLst>
              <a:ext uri="{FF2B5EF4-FFF2-40B4-BE49-F238E27FC236}">
                <a16:creationId xmlns:a16="http://schemas.microsoft.com/office/drawing/2014/main" id="{BE37398A-FF3B-4C7A-BE9C-900DF2CFC2FA}"/>
              </a:ext>
            </a:extLst>
          </p:cNvPr>
          <p:cNvCxnSpPr>
            <a:cxnSpLocks/>
            <a:stCxn id="19" idx="4"/>
            <a:endCxn id="14" idx="0"/>
          </p:cNvCxnSpPr>
          <p:nvPr/>
        </p:nvCxnSpPr>
        <p:spPr>
          <a:xfrm rot="5400000">
            <a:off x="9077716" y="4560262"/>
            <a:ext cx="1465939" cy="599530"/>
          </a:xfrm>
          <a:prstGeom prst="bentConnector3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Соединитель: уступ 22">
            <a:extLst>
              <a:ext uri="{FF2B5EF4-FFF2-40B4-BE49-F238E27FC236}">
                <a16:creationId xmlns:a16="http://schemas.microsoft.com/office/drawing/2014/main" id="{E93533C9-E1FE-454F-AC00-8D93FB260FE4}"/>
              </a:ext>
            </a:extLst>
          </p:cNvPr>
          <p:cNvCxnSpPr>
            <a:cxnSpLocks/>
            <a:stCxn id="18" idx="6"/>
            <a:endCxn id="4" idx="2"/>
          </p:cNvCxnSpPr>
          <p:nvPr/>
        </p:nvCxnSpPr>
        <p:spPr>
          <a:xfrm flipH="1" flipV="1">
            <a:off x="8781146" y="1477454"/>
            <a:ext cx="2691495" cy="1851780"/>
          </a:xfrm>
          <a:prstGeom prst="bentConnector4">
            <a:avLst>
              <a:gd name="adj1" fmla="val -8493"/>
              <a:gd name="adj2" fmla="val 52020"/>
            </a:avLst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EC30FC19-FC81-472C-A131-E3AF4BE5C9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2" b="8877"/>
          <a:stretch/>
        </p:blipFill>
        <p:spPr>
          <a:xfrm>
            <a:off x="268100" y="3956636"/>
            <a:ext cx="3032439" cy="2598519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E2AFD267-A17D-4720-9B5C-0376F6ADC41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10" b="7744"/>
          <a:stretch/>
        </p:blipFill>
        <p:spPr>
          <a:xfrm>
            <a:off x="3572851" y="3956636"/>
            <a:ext cx="2961440" cy="2598519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B5B87071-EE93-4600-BA29-4F7FC737E81B}"/>
              </a:ext>
            </a:extLst>
          </p:cNvPr>
          <p:cNvGrpSpPr/>
          <p:nvPr/>
        </p:nvGrpSpPr>
        <p:grpSpPr>
          <a:xfrm>
            <a:off x="1211768" y="2637547"/>
            <a:ext cx="4414631" cy="338554"/>
            <a:chOff x="1414896" y="3170849"/>
            <a:chExt cx="4414631" cy="33855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8AE93E5-EF47-4CE3-A4A0-CF1F03920113}"/>
                </a:ext>
              </a:extLst>
            </p:cNvPr>
            <p:cNvSpPr txBox="1"/>
            <p:nvPr/>
          </p:nvSpPr>
          <p:spPr>
            <a:xfrm>
              <a:off x="1591395" y="3170849"/>
              <a:ext cx="42381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>
                  <a:solidFill>
                    <a:srgbClr val="70AD47"/>
                  </a:solidFill>
                  <a:effectLst/>
                  <a:latin typeface="Rubi"/>
                  <a:ea typeface="Calibri" panose="020F0502020204030204" pitchFamily="34" charset="0"/>
                  <a:cs typeface="Times New Roman" panose="02020603050405020304" pitchFamily="18" charset="0"/>
                </a:rPr>
                <a:t>Гродненский район, д. </a:t>
              </a:r>
              <a:r>
                <a:rPr lang="ru-RU" sz="1600" dirty="0" err="1">
                  <a:solidFill>
                    <a:srgbClr val="70AD47"/>
                  </a:solidFill>
                  <a:effectLst/>
                  <a:latin typeface="Rubi"/>
                  <a:ea typeface="Calibri" panose="020F0502020204030204" pitchFamily="34" charset="0"/>
                  <a:cs typeface="Times New Roman" panose="02020603050405020304" pitchFamily="18" charset="0"/>
                </a:rPr>
                <a:t>Привалки</a:t>
              </a:r>
              <a:endParaRPr lang="ru-BY" sz="1600" dirty="0">
                <a:latin typeface="Rubi"/>
              </a:endParaRPr>
            </a:p>
          </p:txBody>
        </p: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E458F9B4-9C39-4378-A828-01C39DE1508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414896" y="3202799"/>
              <a:ext cx="176499" cy="251584"/>
            </a:xfrm>
            <a:prstGeom prst="rect">
              <a:avLst/>
            </a:prstGeom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F6E69E96-50A7-4750-9D5A-1B877C28CA0F}"/>
              </a:ext>
            </a:extLst>
          </p:cNvPr>
          <p:cNvSpPr txBox="1"/>
          <p:nvPr/>
        </p:nvSpPr>
        <p:spPr>
          <a:xfrm>
            <a:off x="348480" y="998236"/>
            <a:ext cx="474224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latin typeface="Script MT Bold" panose="03040602040607080904" pitchFamily="66" charset="0"/>
              </a:rPr>
              <a:t>Medical&amp;Spa</a:t>
            </a:r>
            <a:r>
              <a:rPr lang="en-US" sz="3200" b="1" dirty="0">
                <a:latin typeface="Script MT Bold" panose="03040602040607080904" pitchFamily="66" charset="0"/>
              </a:rPr>
              <a:t> Resort</a:t>
            </a:r>
            <a:r>
              <a:rPr lang="ru-RU" sz="3200" b="1" dirty="0">
                <a:latin typeface="Rubi"/>
              </a:rPr>
              <a:t> </a:t>
            </a:r>
          </a:p>
          <a:p>
            <a:pPr algn="ctr"/>
            <a:r>
              <a:rPr lang="ru-RU" sz="2400" b="1" dirty="0">
                <a:latin typeface="Exo 2 Thin Expanded" panose="00000305000000000000" pitchFamily="50" charset="-52"/>
              </a:rPr>
              <a:t>Премиум-класса</a:t>
            </a:r>
            <a:endParaRPr lang="ru-BY" sz="2400" b="1" dirty="0">
              <a:latin typeface="Exo 2 Thin Expanded" panose="00000305000000000000" pitchFamily="50" charset="-52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34EE15A-DFF8-43B8-83D3-1EDDD1C5AF96}"/>
              </a:ext>
            </a:extLst>
          </p:cNvPr>
          <p:cNvSpPr/>
          <p:nvPr/>
        </p:nvSpPr>
        <p:spPr>
          <a:xfrm>
            <a:off x="721488" y="3214140"/>
            <a:ext cx="4238132" cy="504793"/>
          </a:xfrm>
          <a:prstGeom prst="rect">
            <a:avLst/>
          </a:prstGeom>
          <a:ln>
            <a:solidFill>
              <a:srgbClr val="70AD47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6794EA-6E1A-45B4-8790-DC9FFDB08579}"/>
              </a:ext>
            </a:extLst>
          </p:cNvPr>
          <p:cNvSpPr txBox="1"/>
          <p:nvPr/>
        </p:nvSpPr>
        <p:spPr>
          <a:xfrm>
            <a:off x="924809" y="3272127"/>
            <a:ext cx="3880417" cy="37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Montserrat" pitchFamily="2" charset="-52"/>
              </a:rPr>
              <a:t>$</a:t>
            </a:r>
            <a:r>
              <a:rPr lang="ru-RU" b="1" dirty="0">
                <a:solidFill>
                  <a:schemeClr val="bg1"/>
                </a:solidFill>
                <a:latin typeface="Montserrat" pitchFamily="2" charset="-52"/>
              </a:rPr>
              <a:t>15-30 млн </a:t>
            </a:r>
            <a:r>
              <a:rPr lang="ru-RU" dirty="0">
                <a:solidFill>
                  <a:schemeClr val="bg1"/>
                </a:solidFill>
                <a:latin typeface="Montserrat" pitchFamily="2" charset="-52"/>
              </a:rPr>
              <a:t>объем инвестиций</a:t>
            </a:r>
            <a:endParaRPr lang="ru-BY" dirty="0">
              <a:solidFill>
                <a:schemeClr val="bg1"/>
              </a:solidFill>
              <a:latin typeface="Montserrat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0125039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 animBg="1"/>
      <p:bldP spid="11" grpId="0"/>
      <p:bldP spid="14" grpId="0" animBg="1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CA28EB8-BF21-4A65-80FE-DC9996C75C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" b="42531"/>
          <a:stretch/>
        </p:blipFill>
        <p:spPr>
          <a:xfrm>
            <a:off x="-28575" y="5597136"/>
            <a:ext cx="12220575" cy="1264964"/>
          </a:xfrm>
          <a:prstGeom prst="rect">
            <a:avLst/>
          </a:prstGeom>
        </p:spPr>
      </p:pic>
      <p:pic>
        <p:nvPicPr>
          <p:cNvPr id="5" name="Объект 4">
            <a:extLst>
              <a:ext uri="{FF2B5EF4-FFF2-40B4-BE49-F238E27FC236}">
                <a16:creationId xmlns:a16="http://schemas.microsoft.com/office/drawing/2014/main" id="{4E1D5AA1-A842-4929-AC29-7EC00ADD16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858000" cy="6858000"/>
          </a:xfr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D06A27DA-D5FB-468A-A045-867FFDBBA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9443" y="385234"/>
            <a:ext cx="3931224" cy="723900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effectLst/>
                <a:latin typeface="Montserrat" pitchFamily="2" charset="-52"/>
                <a:ea typeface="Calibri" panose="020F0502020204030204" pitchFamily="34" charset="0"/>
              </a:rPr>
              <a:t>Концепция</a:t>
            </a:r>
            <a:r>
              <a:rPr lang="ru-RU" sz="2800" b="1" dirty="0">
                <a:effectLst/>
                <a:latin typeface="Montserrat" pitchFamily="2" charset="-52"/>
                <a:ea typeface="Calibri" panose="020F0502020204030204" pitchFamily="34" charset="0"/>
              </a:rPr>
              <a:t> </a:t>
            </a:r>
            <a:r>
              <a:rPr lang="ru-RU" sz="2800" b="1" dirty="0">
                <a:solidFill>
                  <a:schemeClr val="accent6"/>
                </a:solidFill>
                <a:effectLst/>
                <a:latin typeface="Montserrat" pitchFamily="2" charset="-52"/>
                <a:ea typeface="Calibri" panose="020F0502020204030204" pitchFamily="34" charset="0"/>
              </a:rPr>
              <a:t>проекта</a:t>
            </a:r>
            <a:endParaRPr lang="ru-BY" sz="6000" dirty="0">
              <a:solidFill>
                <a:schemeClr val="accent6"/>
              </a:solidFill>
              <a:latin typeface="Montserrat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E17D74-7F89-4CBD-8496-079DAD1E7052}"/>
              </a:ext>
            </a:extLst>
          </p:cNvPr>
          <p:cNvSpPr txBox="1"/>
          <p:nvPr/>
        </p:nvSpPr>
        <p:spPr>
          <a:xfrm>
            <a:off x="7408332" y="1405467"/>
            <a:ext cx="435186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Montserrat" pitchFamily="2" charset="-52"/>
              </a:rPr>
              <a:t>В рамках проекта предполагается создание следующих объектов: </a:t>
            </a:r>
            <a:endParaRPr lang="en-US" sz="1400" b="1" dirty="0">
              <a:latin typeface="Montserrat" pitchFamily="2" charset="-52"/>
            </a:endParaRPr>
          </a:p>
          <a:p>
            <a:endParaRPr lang="ru-RU" sz="1400" b="1" dirty="0">
              <a:latin typeface="Montserrat" pitchFamily="2" charset="-52"/>
            </a:endParaRPr>
          </a:p>
          <a:p>
            <a:r>
              <a:rPr lang="ru-RU" sz="1400" dirty="0">
                <a:latin typeface="Montserrat" pitchFamily="2" charset="-52"/>
              </a:rPr>
              <a:t>• гостиничный комплекс</a:t>
            </a:r>
          </a:p>
          <a:p>
            <a:r>
              <a:rPr lang="ru-RU" sz="1400" dirty="0">
                <a:latin typeface="Montserrat" pitchFamily="2" charset="-52"/>
              </a:rPr>
              <a:t>• оздоровительный комплекс «</a:t>
            </a:r>
            <a:r>
              <a:rPr lang="en-US" sz="1400" dirty="0">
                <a:latin typeface="Montserrat" pitchFamily="2" charset="-52"/>
              </a:rPr>
              <a:t>M</a:t>
            </a:r>
            <a:r>
              <a:rPr lang="ru-RU" sz="1400" dirty="0" err="1">
                <a:latin typeface="Montserrat" pitchFamily="2" charset="-52"/>
              </a:rPr>
              <a:t>edical</a:t>
            </a:r>
            <a:r>
              <a:rPr lang="ru-RU" sz="1400" dirty="0">
                <a:latin typeface="Montserrat" pitchFamily="2" charset="-52"/>
              </a:rPr>
              <a:t> SPA» </a:t>
            </a:r>
          </a:p>
          <a:p>
            <a:r>
              <a:rPr lang="ru-RU" sz="1400" dirty="0">
                <a:latin typeface="Montserrat" pitchFamily="2" charset="-52"/>
              </a:rPr>
              <a:t>• теннисные корты </a:t>
            </a:r>
          </a:p>
          <a:p>
            <a:r>
              <a:rPr lang="ru-RU" sz="1400" dirty="0">
                <a:latin typeface="Montserrat" pitchFamily="2" charset="-52"/>
              </a:rPr>
              <a:t>• ресторанный комплекс </a:t>
            </a:r>
          </a:p>
          <a:p>
            <a:r>
              <a:rPr lang="ru-RU" sz="1400" dirty="0">
                <a:latin typeface="Montserrat" pitchFamily="2" charset="-52"/>
              </a:rPr>
              <a:t>• водный центр </a:t>
            </a:r>
          </a:p>
          <a:p>
            <a:r>
              <a:rPr lang="ru-RU" sz="1400" dirty="0">
                <a:latin typeface="Montserrat" pitchFamily="2" charset="-52"/>
              </a:rPr>
              <a:t>• конференц-центр </a:t>
            </a:r>
            <a:endParaRPr lang="ru-BY" sz="1400" dirty="0">
              <a:latin typeface="Montserrat" pitchFamily="2" charset="-52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8BBAA2C-0AD1-4CC6-A39B-A472FAE8BC01}"/>
              </a:ext>
            </a:extLst>
          </p:cNvPr>
          <p:cNvSpPr/>
          <p:nvPr/>
        </p:nvSpPr>
        <p:spPr>
          <a:xfrm>
            <a:off x="7484533" y="4097867"/>
            <a:ext cx="4196776" cy="2760133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0AC5D4-19C5-47CC-A59A-F164969385DC}"/>
              </a:ext>
            </a:extLst>
          </p:cNvPr>
          <p:cNvSpPr txBox="1"/>
          <p:nvPr/>
        </p:nvSpPr>
        <p:spPr>
          <a:xfrm>
            <a:off x="7795109" y="4387624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Montserrat" pitchFamily="2" charset="-52"/>
              </a:rPr>
              <a:t>Площадь участков: </a:t>
            </a:r>
            <a:r>
              <a:rPr lang="ru-RU" sz="1400" dirty="0">
                <a:solidFill>
                  <a:schemeClr val="bg1"/>
                </a:solidFill>
                <a:latin typeface="Montserrat" pitchFamily="2" charset="-52"/>
              </a:rPr>
              <a:t>от 5 до 10 га </a:t>
            </a:r>
            <a:br>
              <a:rPr lang="en-US" sz="1400" dirty="0">
                <a:solidFill>
                  <a:schemeClr val="bg1"/>
                </a:solidFill>
                <a:latin typeface="Montserrat" pitchFamily="2" charset="-52"/>
              </a:rPr>
            </a:br>
            <a:r>
              <a:rPr lang="ru-RU" sz="1400" dirty="0">
                <a:solidFill>
                  <a:schemeClr val="bg1"/>
                </a:solidFill>
                <a:latin typeface="Montserrat" pitchFamily="2" charset="-52"/>
              </a:rPr>
              <a:t>с перспективой расширения</a:t>
            </a:r>
            <a:endParaRPr lang="ru-BY" sz="14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8325CB-43A3-4474-815D-826338F9BFC6}"/>
              </a:ext>
            </a:extLst>
          </p:cNvPr>
          <p:cNvSpPr txBox="1"/>
          <p:nvPr/>
        </p:nvSpPr>
        <p:spPr>
          <a:xfrm>
            <a:off x="7795109" y="5094989"/>
            <a:ext cx="33189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Montserrat" pitchFamily="2" charset="-52"/>
              </a:rPr>
              <a:t>Ближайший</a:t>
            </a:r>
            <a:r>
              <a:rPr lang="en-US" sz="1400" b="1" dirty="0">
                <a:solidFill>
                  <a:schemeClr val="bg1"/>
                </a:solidFill>
                <a:latin typeface="Montserrat" pitchFamily="2" charset="-52"/>
              </a:rPr>
              <a:t> </a:t>
            </a:r>
            <a:r>
              <a:rPr lang="ru-RU" sz="1400" b="1" dirty="0">
                <a:solidFill>
                  <a:schemeClr val="bg1"/>
                </a:solidFill>
                <a:latin typeface="Montserrat" pitchFamily="2" charset="-52"/>
              </a:rPr>
              <a:t>аэропорт: </a:t>
            </a:r>
          </a:p>
          <a:p>
            <a:r>
              <a:rPr lang="ru-RU" sz="1400" dirty="0">
                <a:solidFill>
                  <a:schemeClr val="bg1"/>
                </a:solidFill>
                <a:latin typeface="Montserrat" pitchFamily="2" charset="-52"/>
              </a:rPr>
              <a:t>40 км – аэропорт «Гродно»</a:t>
            </a:r>
            <a:endParaRPr lang="ru-BY" sz="1400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E8D388-2E66-4B3A-B758-378F0DF6148B}"/>
              </a:ext>
            </a:extLst>
          </p:cNvPr>
          <p:cNvSpPr txBox="1"/>
          <p:nvPr/>
        </p:nvSpPr>
        <p:spPr>
          <a:xfrm>
            <a:off x="7795109" y="5789687"/>
            <a:ext cx="36660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Montserrat" pitchFamily="2" charset="-52"/>
              </a:rPr>
              <a:t>Подъездные пути к участку: </a:t>
            </a:r>
            <a:br>
              <a:rPr lang="ru-RU" sz="1400" b="1" dirty="0">
                <a:solidFill>
                  <a:schemeClr val="bg1"/>
                </a:solidFill>
                <a:latin typeface="Montserrat" pitchFamily="2" charset="-52"/>
              </a:rPr>
            </a:br>
            <a:r>
              <a:rPr lang="ru-RU" sz="1400" dirty="0">
                <a:solidFill>
                  <a:schemeClr val="bg1"/>
                </a:solidFill>
                <a:latin typeface="Montserrat" pitchFamily="2" charset="-52"/>
              </a:rPr>
              <a:t>Р-42 Гродно – Гожа – граница с Литвой </a:t>
            </a:r>
            <a:endParaRPr lang="ru-BY" sz="1400" dirty="0">
              <a:solidFill>
                <a:schemeClr val="bg1"/>
              </a:solidFill>
              <a:latin typeface="Montserrat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1532970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6BC1D17-5774-4978-B88D-E2DE959723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1269"/>
          <a:stretch/>
        </p:blipFill>
        <p:spPr>
          <a:xfrm>
            <a:off x="-11157" y="4897815"/>
            <a:ext cx="12192000" cy="1977624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42D35845-2793-49E6-AE7B-8AD4A9A19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157" y="165100"/>
            <a:ext cx="12192000" cy="99695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effectLst/>
                <a:latin typeface="Montserrat" pitchFamily="2" charset="-52"/>
                <a:ea typeface="Calibri" panose="020F0502020204030204" pitchFamily="34" charset="0"/>
              </a:rPr>
              <a:t>Концепция </a:t>
            </a:r>
            <a:r>
              <a:rPr lang="ru-RU" sz="2400" b="1" dirty="0">
                <a:solidFill>
                  <a:schemeClr val="accent6"/>
                </a:solidFill>
                <a:effectLst/>
                <a:latin typeface="Montserrat" pitchFamily="2" charset="-52"/>
                <a:ea typeface="Calibri" panose="020F0502020204030204" pitchFamily="34" charset="0"/>
              </a:rPr>
              <a:t>проекта</a:t>
            </a:r>
            <a:endParaRPr lang="ru-BY" sz="5400" dirty="0">
              <a:solidFill>
                <a:schemeClr val="accent6"/>
              </a:solidFill>
              <a:latin typeface="Montserrat" pitchFamily="2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D82B9A-4908-4C3A-9490-973EF39933B4}"/>
              </a:ext>
            </a:extLst>
          </p:cNvPr>
          <p:cNvSpPr txBox="1"/>
          <p:nvPr/>
        </p:nvSpPr>
        <p:spPr>
          <a:xfrm>
            <a:off x="-11157" y="1036855"/>
            <a:ext cx="121919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BY" sz="16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Проект </a:t>
            </a:r>
            <a:r>
              <a:rPr lang="ru-RU" sz="16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ликвидирует рыночной разрыв </a:t>
            </a:r>
            <a:r>
              <a:rPr lang="ru-BY" sz="16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между устаревшими санаториями и отсутствием </a:t>
            </a:r>
            <a:br>
              <a:rPr lang="en-US" sz="16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BY" sz="16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современных оздоровительных отелей, предлагая востребованный гибрид медицины </a:t>
            </a:r>
            <a:br>
              <a:rPr lang="en-US" sz="16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BY" sz="16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16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СПА </a:t>
            </a:r>
            <a:r>
              <a:rPr lang="ru-BY" sz="16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под наблюдением профессионалов.</a:t>
            </a:r>
            <a:endParaRPr lang="ru-BY" sz="1400" dirty="0">
              <a:effectLst/>
              <a:latin typeface="Montserrat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44DB006-C2DC-4406-9FBC-370157666EC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50" b="8610"/>
          <a:stretch/>
        </p:blipFill>
        <p:spPr>
          <a:xfrm>
            <a:off x="512235" y="2328333"/>
            <a:ext cx="5433483" cy="4256617"/>
          </a:xfrm>
          <a:prstGeom prst="rect">
            <a:avLst/>
          </a:prstGeom>
          <a:ln w="57150"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C638720-9FC9-460E-8239-509D2988102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12" b="3704"/>
          <a:stretch/>
        </p:blipFill>
        <p:spPr>
          <a:xfrm>
            <a:off x="6193365" y="2328333"/>
            <a:ext cx="5486400" cy="4256617"/>
          </a:xfrm>
          <a:prstGeom prst="rect">
            <a:avLst/>
          </a:prstGeom>
          <a:ln w="57150">
            <a:noFill/>
          </a:ln>
        </p:spPr>
      </p:pic>
    </p:spTree>
    <p:extLst>
      <p:ext uri="{BB962C8B-B14F-4D97-AF65-F5344CB8AC3E}">
        <p14:creationId xmlns:p14="http://schemas.microsoft.com/office/powerpoint/2010/main" val="2598474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888ADB4-E5BD-4D31-B920-17D920E441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41729"/>
          <a:stretch/>
        </p:blipFill>
        <p:spPr>
          <a:xfrm>
            <a:off x="0" y="5181338"/>
            <a:ext cx="12192000" cy="16766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AE6B05B-75D7-48BD-8422-F5107CC75A6A}"/>
              </a:ext>
            </a:extLst>
          </p:cNvPr>
          <p:cNvSpPr txBox="1"/>
          <p:nvPr/>
        </p:nvSpPr>
        <p:spPr>
          <a:xfrm>
            <a:off x="642937" y="1881917"/>
            <a:ext cx="4519613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Августовский канал </a:t>
            </a:r>
            <a:r>
              <a:rPr lang="ru-RU" sz="14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— уникальный международный туристический объект XIX века, включенный в предварительный </a:t>
            </a:r>
            <a:br>
              <a:rPr lang="ru-RU" sz="14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Список ЮНЕСКО, протяженность 102 км, </a:t>
            </a:r>
            <a:br>
              <a:rPr lang="ru-RU" sz="14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соединяет 11 рек и 7 озер.</a:t>
            </a:r>
          </a:p>
          <a:p>
            <a:endParaRPr lang="ru-RU" sz="1400" dirty="0">
              <a:effectLst/>
              <a:latin typeface="Montserrat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Безвизовый режим: </a:t>
            </a:r>
            <a:r>
              <a:rPr lang="ru-RU" sz="14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до 15 дней для граждан </a:t>
            </a:r>
            <a:br>
              <a:rPr lang="ru-RU" sz="14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70+ стран.</a:t>
            </a:r>
          </a:p>
          <a:p>
            <a:endParaRPr lang="ru-RU" sz="1400" dirty="0">
              <a:effectLst/>
              <a:latin typeface="Montserrat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Инфраструктура: </a:t>
            </a:r>
            <a:r>
              <a:rPr lang="ru-RU" sz="14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16 причалов, 18 мест отдыха и стоянок, для туристов, пункты проката инвентаря, 23 туристских маршрута.</a:t>
            </a:r>
          </a:p>
          <a:p>
            <a:endParaRPr lang="ru-RU" sz="1400" dirty="0">
              <a:effectLst/>
              <a:latin typeface="Montserrat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Мероприятия: </a:t>
            </a:r>
            <a:r>
              <a:rPr lang="ru-RU" sz="14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Десятки регулярных мероприятий (фестивали, марафоны) обеспечивают круглогодичный поток посетителей.</a:t>
            </a:r>
          </a:p>
        </p:txBody>
      </p:sp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86FE8FC1-9E0F-42A4-9197-40425F4C65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3" r="20781"/>
          <a:stretch/>
        </p:blipFill>
        <p:spPr bwMode="auto">
          <a:xfrm>
            <a:off x="5734050" y="0"/>
            <a:ext cx="6457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82DDE1B-B04E-4601-AFC3-661020F67311}"/>
              </a:ext>
            </a:extLst>
          </p:cNvPr>
          <p:cNvSpPr txBox="1">
            <a:spLocks/>
          </p:cNvSpPr>
          <p:nvPr/>
        </p:nvSpPr>
        <p:spPr>
          <a:xfrm>
            <a:off x="619123" y="448065"/>
            <a:ext cx="3140077" cy="1169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Ключевые </a:t>
            </a:r>
            <a:br>
              <a:rPr lang="en-US" sz="2400" b="1" dirty="0"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6"/>
                </a:solidFill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преимущества площадки</a:t>
            </a:r>
            <a:endParaRPr lang="ru-BY" sz="7200" b="1" dirty="0">
              <a:solidFill>
                <a:schemeClr val="accent6"/>
              </a:solidFill>
              <a:latin typeface="Montserrat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3639553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70A6F48-3CFA-4121-90DD-212813F1EF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41729"/>
          <a:stretch/>
        </p:blipFill>
        <p:spPr>
          <a:xfrm>
            <a:off x="0" y="5181338"/>
            <a:ext cx="12192000" cy="1676662"/>
          </a:xfrm>
          <a:prstGeom prst="rect">
            <a:avLst/>
          </a:prstGeom>
        </p:spPr>
      </p:pic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0066D49B-AB29-41D3-9F54-3B70F8E596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4" t="-444" r="38095" b="444"/>
          <a:stretch/>
        </p:blipFill>
        <p:spPr bwMode="auto">
          <a:xfrm>
            <a:off x="5748336" y="-76199"/>
            <a:ext cx="6443663" cy="6922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AE6B05B-75D7-48BD-8422-F5107CC75A6A}"/>
              </a:ext>
            </a:extLst>
          </p:cNvPr>
          <p:cNvSpPr txBox="1"/>
          <p:nvPr/>
        </p:nvSpPr>
        <p:spPr>
          <a:xfrm>
            <a:off x="619123" y="2021499"/>
            <a:ext cx="4891088" cy="25135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RU" sz="1600" b="1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Резидентство СЭЗ «</a:t>
            </a:r>
            <a:r>
              <a:rPr lang="ru-RU" sz="1600" b="1" dirty="0" err="1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Гродноинвест</a:t>
            </a:r>
            <a:r>
              <a:rPr lang="ru-RU" sz="1600" b="1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br>
              <a:rPr lang="en-US" sz="1600" b="1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(парк «Августовский канал»)</a:t>
            </a:r>
            <a:endParaRPr lang="en-US" sz="1600" b="1" dirty="0">
              <a:effectLst/>
              <a:latin typeface="Montserrat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endParaRPr lang="en-US" sz="1400" b="1" dirty="0">
              <a:effectLst/>
              <a:latin typeface="Montserrat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ru-RU" sz="14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Ускоренная регистрация: компания —</a:t>
            </a:r>
            <a:br>
              <a:rPr lang="en-US" sz="14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в день подачи документов, </a:t>
            </a:r>
            <a:br>
              <a:rPr lang="en-US" sz="14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статус резидента — </a:t>
            </a:r>
            <a:r>
              <a:rPr lang="ru-RU" sz="1400" b="1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до 10 рабочих дней.</a:t>
            </a:r>
            <a:endParaRPr lang="en-US" sz="1400" b="1" dirty="0">
              <a:effectLst/>
              <a:latin typeface="Montserrat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endParaRPr lang="ru-BY" sz="1400" dirty="0">
              <a:effectLst/>
              <a:latin typeface="Montserrat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400" b="1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Принцип «одного окна» </a:t>
            </a:r>
            <a:r>
              <a:rPr lang="ru-RU" sz="14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— все административные процедуры централизованы.</a:t>
            </a:r>
            <a:endParaRPr lang="ru-BY" sz="1400" dirty="0">
              <a:effectLst/>
              <a:latin typeface="Montserrat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2A4D5BE-C2B5-495E-B5F3-FB4F8B1BF542}"/>
              </a:ext>
            </a:extLst>
          </p:cNvPr>
          <p:cNvSpPr txBox="1">
            <a:spLocks/>
          </p:cNvSpPr>
          <p:nvPr/>
        </p:nvSpPr>
        <p:spPr>
          <a:xfrm>
            <a:off x="619123" y="448065"/>
            <a:ext cx="3140077" cy="1169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Ключевые </a:t>
            </a:r>
            <a:br>
              <a:rPr lang="en-US" sz="2400" b="1" dirty="0"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6"/>
                </a:solidFill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преимущества площадки</a:t>
            </a:r>
            <a:endParaRPr lang="ru-BY" sz="7200" b="1" dirty="0">
              <a:solidFill>
                <a:schemeClr val="accent6"/>
              </a:solidFill>
              <a:latin typeface="Montserrat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5320467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70A6F48-3CFA-4121-90DD-212813F1EF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41729"/>
          <a:stretch/>
        </p:blipFill>
        <p:spPr>
          <a:xfrm>
            <a:off x="0" y="5181338"/>
            <a:ext cx="12192000" cy="1676662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1B44219C-AFDA-46FD-9B86-9E5E56FC5838}"/>
              </a:ext>
            </a:extLst>
          </p:cNvPr>
          <p:cNvSpPr txBox="1">
            <a:spLocks/>
          </p:cNvSpPr>
          <p:nvPr/>
        </p:nvSpPr>
        <p:spPr>
          <a:xfrm>
            <a:off x="619123" y="390448"/>
            <a:ext cx="8626477" cy="101369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Ключевые </a:t>
            </a:r>
            <a:r>
              <a:rPr lang="ru-RU" sz="2800" b="1" dirty="0">
                <a:solidFill>
                  <a:schemeClr val="accent6"/>
                </a:solidFill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преимущества площадки</a:t>
            </a:r>
            <a:endParaRPr lang="ru-BY" sz="8000" b="1" dirty="0">
              <a:solidFill>
                <a:schemeClr val="accent6"/>
              </a:solidFill>
              <a:latin typeface="Montserrat" pitchFamily="2" charset="-5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745895-3321-4BE5-9D4F-CFF89B6D94E0}"/>
              </a:ext>
            </a:extLst>
          </p:cNvPr>
          <p:cNvSpPr txBox="1"/>
          <p:nvPr/>
        </p:nvSpPr>
        <p:spPr>
          <a:xfrm>
            <a:off x="619123" y="1705537"/>
            <a:ext cx="4912781" cy="2982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ЛЬГОТНЫЙ НАЛОГОВЫЙ РЕЖИМ:</a:t>
            </a:r>
            <a:endParaRPr lang="ru-BY" sz="1600" dirty="0">
              <a:effectLst/>
              <a:latin typeface="Montserrat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2800" b="1" dirty="0">
                <a:solidFill>
                  <a:schemeClr val="accent6"/>
                </a:solidFill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0% </a:t>
            </a:r>
            <a:r>
              <a:rPr lang="ru-RU" sz="16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налог на прибыль в течение 5 лет, </a:t>
            </a:r>
            <a:br>
              <a:rPr lang="en-US" sz="16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далее — ставка снижена на 50%.</a:t>
            </a:r>
            <a:endParaRPr lang="en-US" sz="1600" dirty="0">
              <a:effectLst/>
              <a:latin typeface="Montserrat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ru-BY" sz="1600" dirty="0">
              <a:effectLst/>
              <a:latin typeface="Montserrat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2800" b="1" dirty="0">
                <a:solidFill>
                  <a:schemeClr val="accent6"/>
                </a:solidFill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0% </a:t>
            </a:r>
            <a:r>
              <a:rPr lang="ru-RU" sz="16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освобождение от уплаты налога на недвижимость по зданиям и сооружениям.</a:t>
            </a:r>
          </a:p>
          <a:p>
            <a:pPr lvl="0"/>
            <a:endParaRPr lang="ru-BY" sz="1600" dirty="0">
              <a:effectLst/>
              <a:latin typeface="Montserrat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2800" b="1" dirty="0">
                <a:solidFill>
                  <a:schemeClr val="accent6"/>
                </a:solidFill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0% </a:t>
            </a:r>
            <a:r>
              <a:rPr lang="ru-RU" sz="16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НДС с реализации товаров собственного производства.</a:t>
            </a:r>
            <a:endParaRPr lang="ru-BY" sz="1600" dirty="0">
              <a:effectLst/>
              <a:latin typeface="Montserrat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249C41-EC31-4EEB-8C64-98E4E4B25742}"/>
              </a:ext>
            </a:extLst>
          </p:cNvPr>
          <p:cNvSpPr txBox="1"/>
          <p:nvPr/>
        </p:nvSpPr>
        <p:spPr>
          <a:xfrm>
            <a:off x="6172201" y="2274838"/>
            <a:ext cx="47752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16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Плата за право заключения договора аренды не уплачивается.</a:t>
            </a:r>
            <a:endParaRPr lang="en-US" sz="1600" dirty="0">
              <a:effectLst/>
              <a:latin typeface="Montserrat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ru-BY" sz="1600" dirty="0">
              <a:effectLst/>
              <a:latin typeface="Montserrat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16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Ежегодная арендная плата от 11 долл. </a:t>
            </a:r>
            <a:br>
              <a:rPr lang="en-US" sz="16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за 1 га. Пониженный коэффициент арендной платы - 0,0025.</a:t>
            </a:r>
            <a:endParaRPr lang="en-US" sz="1600" dirty="0">
              <a:effectLst/>
              <a:latin typeface="Montserrat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ru-BY" sz="1600" dirty="0">
              <a:effectLst/>
              <a:latin typeface="Montserrat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800"/>
              </a:spcAft>
            </a:pPr>
            <a:r>
              <a:rPr lang="ru-RU" sz="1600" dirty="0">
                <a:effectLst/>
                <a:latin typeface="Montserrat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Отсутствие аукциона на участки.</a:t>
            </a:r>
            <a:endParaRPr lang="ru-BY" sz="1600" dirty="0">
              <a:effectLst/>
              <a:latin typeface="Montserrat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4090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357</Words>
  <Application>Microsoft Office PowerPoint</Application>
  <PresentationFormat>Широкоэкранный</PresentationFormat>
  <Paragraphs>51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7" baseType="lpstr">
      <vt:lpstr>AGOpus</vt:lpstr>
      <vt:lpstr>Arial</vt:lpstr>
      <vt:lpstr>Calibri</vt:lpstr>
      <vt:lpstr>Calibri Light</vt:lpstr>
      <vt:lpstr>Exo 2 Thin Expanded</vt:lpstr>
      <vt:lpstr>Montserrat</vt:lpstr>
      <vt:lpstr>Rubi</vt:lpstr>
      <vt:lpstr>Script MT Bold</vt:lpstr>
      <vt:lpstr>Symbol</vt:lpstr>
      <vt:lpstr>Тема Office</vt:lpstr>
      <vt:lpstr>Презентация PowerPoint</vt:lpstr>
      <vt:lpstr>Концепция проекта</vt:lpstr>
      <vt:lpstr>Концепция проекта</vt:lpstr>
      <vt:lpstr>Концепция проекта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Александра Соболевская</dc:creator>
  <cp:lastModifiedBy>Александра Соболевская</cp:lastModifiedBy>
  <cp:revision>1</cp:revision>
  <dcterms:created xsi:type="dcterms:W3CDTF">2026-11-02T13:07:25Z</dcterms:created>
  <dcterms:modified xsi:type="dcterms:W3CDTF">2026-11-02T13:07:59Z</dcterms:modified>
</cp:coreProperties>
</file>