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68" r:id="rId2"/>
    <p:sldId id="376" r:id="rId3"/>
    <p:sldId id="332" r:id="rId4"/>
    <p:sldId id="369" r:id="rId5"/>
    <p:sldId id="335" r:id="rId6"/>
    <p:sldId id="366" r:id="rId7"/>
    <p:sldId id="341" r:id="rId8"/>
    <p:sldId id="312" r:id="rId9"/>
    <p:sldId id="313" r:id="rId10"/>
    <p:sldId id="378" r:id="rId11"/>
    <p:sldId id="377" r:id="rId12"/>
  </p:sldIdLst>
  <p:sldSz cx="12192000" cy="6858000"/>
  <p:notesSz cx="6858000" cy="9144000"/>
  <p:defaultTextStyle>
    <a:defPPr>
      <a:defRPr lang="ru-B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9070301189929"/>
          <c:y val="6.7202269462275643E-2"/>
          <c:w val="0.60972540988430257"/>
          <c:h val="0.6280312535990737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7964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2A3-4E07-88CE-0A9810DF9DEE}"/>
              </c:ext>
            </c:extLst>
          </c:dPt>
          <c:dPt>
            <c:idx val="1"/>
            <c:bubble3D val="0"/>
            <c:spPr>
              <a:solidFill>
                <a:srgbClr val="8FAFD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2A3-4E07-88CE-0A9810DF9DEE}"/>
              </c:ext>
            </c:extLst>
          </c:dPt>
          <c:dPt>
            <c:idx val="2"/>
            <c:bubble3D val="0"/>
            <c:spPr>
              <a:solidFill>
                <a:srgbClr val="9BBB5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2A3-4E07-88CE-0A9810DF9DEE}"/>
              </c:ext>
            </c:extLst>
          </c:dPt>
          <c:dPt>
            <c:idx val="3"/>
            <c:bubble3D val="0"/>
            <c:spPr>
              <a:solidFill>
                <a:srgbClr val="5F753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2A3-4E07-88CE-0A9810DF9DEE}"/>
              </c:ext>
            </c:extLst>
          </c:dPt>
          <c:dPt>
            <c:idx val="4"/>
            <c:bubble3D val="0"/>
            <c:spPr>
              <a:solidFill>
                <a:srgbClr val="B2B2B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2A3-4E07-88CE-0A9810DF9DEE}"/>
              </c:ext>
            </c:extLst>
          </c:dPt>
          <c:dLbls>
            <c:dLbl>
              <c:idx val="0"/>
              <c:layout>
                <c:manualLayout>
                  <c:x val="0.12306839447759613"/>
                  <c:y val="-6.46377230022986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A3-4E07-88CE-0A9810DF9DEE}"/>
                </c:ext>
              </c:extLst>
            </c:dLbl>
            <c:dLbl>
              <c:idx val="1"/>
              <c:layout>
                <c:manualLayout>
                  <c:x val="0.20003578028082813"/>
                  <c:y val="4.65375546301515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tx1"/>
                      </a:solidFill>
                      <a:latin typeface="Montserrat" pitchFamily="2" charset="-52"/>
                      <a:ea typeface="+mn-ea"/>
                      <a:cs typeface="Gotham Pro" panose="02000503040000020004" pitchFamily="2" charset="0"/>
                    </a:defRPr>
                  </a:pPr>
                  <a:endParaRPr lang="ru-BY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A3-4E07-88CE-0A9810DF9DEE}"/>
                </c:ext>
              </c:extLst>
            </c:dLbl>
            <c:dLbl>
              <c:idx val="2"/>
              <c:layout>
                <c:manualLayout>
                  <c:x val="-0.13593328860798229"/>
                  <c:y val="-7.606093118268402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A3-4E07-88CE-0A9810DF9DEE}"/>
                </c:ext>
              </c:extLst>
            </c:dLbl>
            <c:dLbl>
              <c:idx val="3"/>
              <c:layout>
                <c:manualLayout>
                  <c:x val="-0.14648729446935727"/>
                  <c:y val="-4.55204184927230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A3-4E07-88CE-0A9810DF9DEE}"/>
                </c:ext>
              </c:extLst>
            </c:dLbl>
            <c:dLbl>
              <c:idx val="4"/>
              <c:layout>
                <c:manualLayout>
                  <c:x val="-5.9147158174734885E-2"/>
                  <c:y val="-9.20190885441430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A3-4E07-88CE-0A9810DF9DE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Gotham Pro" panose="02000503040000020004" pitchFamily="2" charset="0"/>
                    <a:ea typeface="+mn-ea"/>
                    <a:cs typeface="Gotham Pro" panose="02000503040000020004" pitchFamily="2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Прединвестиционные затраты</c:v>
                </c:pt>
                <c:pt idx="1">
                  <c:v>Строительно-монтажные работы</c:v>
                </c:pt>
                <c:pt idx="2">
                  <c:v>Приобретение и монтаж оборудования </c:v>
                </c:pt>
                <c:pt idx="3">
                  <c:v>НДС</c:v>
                </c:pt>
                <c:pt idx="4">
                  <c:v>Прирост чистого оборотного капитала</c:v>
                </c:pt>
              </c:strCache>
            </c:strRef>
          </c:cat>
          <c:val>
            <c:numRef>
              <c:f>Лист1!$B$2:$B$6</c:f>
              <c:numCache>
                <c:formatCode>0.0%</c:formatCode>
                <c:ptCount val="5"/>
                <c:pt idx="0">
                  <c:v>4.6287231033657519E-2</c:v>
                </c:pt>
                <c:pt idx="1">
                  <c:v>0.66124615762367855</c:v>
                </c:pt>
                <c:pt idx="2">
                  <c:v>0.11608716327729447</c:v>
                </c:pt>
                <c:pt idx="3">
                  <c:v>0.16472411038692614</c:v>
                </c:pt>
                <c:pt idx="4">
                  <c:v>1.165533767844322E-2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2A3-4E07-88CE-0A9810DF9D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  <a:effectLst/>
      </c:spPr>
    </c:plotArea>
    <c:legend>
      <c:legendPos val="b"/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RU" sz="1200" b="0" i="0" u="none" strike="noStrike" kern="1200" spc="-20" baseline="0">
                <a:solidFill>
                  <a:schemeClr val="tx1"/>
                </a:solidFill>
                <a:latin typeface="Montserrat" pitchFamily="2" charset="-52"/>
                <a:ea typeface="+mn-ea"/>
                <a:cs typeface="Gotham Pro" panose="02000503040000020004" pitchFamily="2" charset="0"/>
              </a:defRPr>
            </a:pPr>
            <a:endParaRPr lang="ru-BY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200" b="0" i="0" u="none" strike="noStrike" kern="1200" spc="-20" baseline="0">
              <a:solidFill>
                <a:schemeClr val="tx1"/>
              </a:solidFill>
              <a:latin typeface="Montserrat" pitchFamily="2" charset="-52"/>
              <a:ea typeface="+mn-ea"/>
              <a:cs typeface="Gotham Pro" panose="02000503040000020004" pitchFamily="2" charset="0"/>
            </a:defRPr>
          </a:pPr>
          <a:endParaRPr lang="ru-BY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BY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62F850-9172-4B84-A66B-E1DAFC7C7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54A7A2-CB7D-4DBD-9118-D2D5C73F3A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F5FB62-1EE2-4D79-89B5-2EE9C5FBC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F46520-20E1-4069-95E8-568D30961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4A60C4-7713-473B-8E1A-719140AC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625294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18B91-FD04-45FA-971F-8F3743156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9E1359-A51A-4926-B5BC-03D998148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8E111E-57ED-4CCE-B343-9CADE36C2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7CBA53-C909-482F-AD41-83EAC185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24FFB8-EE8F-41A4-8433-F5DF2ECA8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14432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B9D2B5-5CC8-4AEB-92BC-49395E086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FF22463-50DF-4A1B-AF55-C0B0676EB1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756EDE-9966-4EA1-B86E-754CB39A8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406FC5-773D-46E2-A571-72E435855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6BB9CA-42EE-4190-B07E-1BA2945BB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6463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47A0C1-8D45-496C-8724-1F230554B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2C374-49E4-4CD1-8CD0-C6D8FFB5EC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7B13E4B-BDB6-426D-AF0E-FC9E21470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5CA13B-1C21-4C25-84B7-8014D94A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629419-6B8C-43DC-A473-108A243F2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A8CB7DD-8D35-4F20-9C52-59A70A59E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417245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158C16-AD30-4C97-AADC-287588AA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DB6098-62A2-4FFA-BD3F-61E6AAF96A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C923147-575A-4DF2-A270-8A495591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AB31F62-6614-494F-9716-17077C00E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CCB91E-3DC7-41A5-8A72-7A08EC5705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E5BE1B9-2BBF-4197-8B6A-7E5AB68D8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5A8FBC8-DE8C-4AE6-9C0A-7C5CAE082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D5AF5EB-9155-49FB-B2E5-43C0BEC22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213129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0BD58C-9732-401A-B702-B312CCF7E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F920C2-40A9-4DFE-9D03-B4BDCDEA46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618406-9FD9-4353-8285-B1A4E1F63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5A0723-8A55-4891-806D-1B80FCD7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75648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25A9B7-05AE-4987-898C-0EE87BEE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82363DF-6F22-424E-995D-3B5A3A15E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E821EAB-12F2-4C8C-B6E3-E4A780647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2519970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6D8F54-6C71-4371-ACBD-569F0E313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E09C3B-029C-4CE1-AAB7-99CDAA5BA7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77192A-FC61-4089-A79D-A2C9A8760E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13B5F7-982D-40AA-82C9-46D16ECC6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D9C5651-E6DE-4820-A4A8-AC232632BE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DA07F3B-21F4-4C50-8439-44623D366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6061169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BE61E-434C-4572-8055-942E379D4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CF8D2B9-FC95-43A9-952C-04EB752767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BY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410C4E6-20E9-4765-AC7E-DC3344CFA6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7935B61-C45A-4E03-942C-8A6041F2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9E20AAD-CB0C-451D-9857-96BD7121D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8DBAFB-1A17-428C-8858-622048B6F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95273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1AFB34-EAC0-4435-9034-4F978675E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3E78CB1-C817-4685-A66C-68ECFD34A1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A9FA03-F321-40B9-BC7E-27B561F96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01911D-009C-448F-AEFB-1EC87C56C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8638D7-9DD9-4294-B816-032EB6C7A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62809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741A559-F235-410D-9B32-502C62C34A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F44EA5-596A-4AB4-A477-02B416BC13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83E76-60CD-4E87-9C41-781EB845F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D66E78-136A-472E-8767-0AE75AC8F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22B5F86-5DB0-48D4-9CC1-DE3223102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1010647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7CA6D0-4E26-4EF4-A0DA-56F9190AD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BY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BF5667-F0E6-414F-B624-C9377205B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BY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7CF7ED-F161-4AC4-AACF-2F5510914A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A9D17-628B-4AC3-9799-95095733FB89}" type="datetimeFigureOut">
              <a:rPr lang="ru-BY" smtClean="0"/>
              <a:t>02.11.2026</a:t>
            </a:fld>
            <a:endParaRPr lang="ru-BY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16FD8EF-C0E5-4A1C-AD0F-CCA79765EF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BY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F85CD1-76F8-4EF5-9466-0BE7A664E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0778B-2616-43B8-A040-C2BBBC8043C5}" type="slidenum">
              <a:rPr lang="ru-BY" smtClean="0"/>
              <a:t>‹#›</a:t>
            </a:fld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653058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B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EAD121-314B-4CD7-BF65-553972887E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7"/>
          <a:stretch/>
        </p:blipFill>
        <p:spPr>
          <a:xfrm>
            <a:off x="20659" y="0"/>
            <a:ext cx="1217134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761486-AA75-40F8-9736-620C9E971146}"/>
              </a:ext>
            </a:extLst>
          </p:cNvPr>
          <p:cNvSpPr txBox="1"/>
          <p:nvPr/>
        </p:nvSpPr>
        <p:spPr>
          <a:xfrm>
            <a:off x="625471" y="984662"/>
            <a:ext cx="71712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i="0" dirty="0">
                <a:solidFill>
                  <a:srgbClr val="303528"/>
                </a:solidFill>
                <a:effectLst/>
                <a:latin typeface="AGOpus" pitchFamily="2" charset="0"/>
              </a:rPr>
              <a:t>Gold Lake Wellness &amp; Recovery</a:t>
            </a:r>
            <a:r>
              <a:rPr lang="ru-RU" sz="3200" b="1" i="0" dirty="0">
                <a:solidFill>
                  <a:srgbClr val="303528"/>
                </a:solidFill>
                <a:effectLst/>
                <a:latin typeface="AGOpus" pitchFamily="2" charset="0"/>
              </a:rPr>
              <a:t> </a:t>
            </a:r>
            <a:r>
              <a:rPr lang="en-US" sz="3200" b="1" i="0" dirty="0">
                <a:solidFill>
                  <a:srgbClr val="303528"/>
                </a:solidFill>
                <a:effectLst/>
                <a:latin typeface="AGOpus" pitchFamily="2" charset="0"/>
              </a:rPr>
              <a:t>Resort</a:t>
            </a:r>
            <a:r>
              <a:rPr lang="ru-RU" sz="3200" b="1" i="0" dirty="0">
                <a:solidFill>
                  <a:srgbClr val="303528"/>
                </a:solidFill>
                <a:effectLst/>
                <a:latin typeface="AGOpus" pitchFamily="2" charset="0"/>
              </a:rPr>
              <a:t> </a:t>
            </a:r>
            <a:endParaRPr lang="en-US" sz="3200" b="1" i="0" dirty="0">
              <a:solidFill>
                <a:srgbClr val="303528"/>
              </a:solidFill>
              <a:effectLst/>
              <a:latin typeface="AGOpu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446C45-1D7C-462C-8C76-EFA420D438EA}"/>
              </a:ext>
            </a:extLst>
          </p:cNvPr>
          <p:cNvSpPr txBox="1"/>
          <p:nvPr/>
        </p:nvSpPr>
        <p:spPr>
          <a:xfrm>
            <a:off x="625471" y="1975837"/>
            <a:ext cx="56398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>
                    <a:lumMod val="65000"/>
                  </a:schemeClr>
                </a:solidFill>
                <a:latin typeface="Montserrat" pitchFamily="2" charset="-52"/>
                <a:cs typeface="Rubik Light" pitchFamily="2" charset="-79"/>
              </a:rPr>
              <a:t>Создание курорта премиального класса</a:t>
            </a:r>
          </a:p>
        </p:txBody>
      </p:sp>
    </p:spTree>
    <p:extLst>
      <p:ext uri="{BB962C8B-B14F-4D97-AF65-F5344CB8AC3E}">
        <p14:creationId xmlns:p14="http://schemas.microsoft.com/office/powerpoint/2010/main" val="4409315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1259077-29D7-4A58-8BB9-D44F96DCA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050" y="0"/>
            <a:ext cx="1032095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E9CE105-84BD-4535-B6EA-66135E5CCDFC}"/>
              </a:ext>
            </a:extLst>
          </p:cNvPr>
          <p:cNvSpPr txBox="1"/>
          <p:nvPr/>
        </p:nvSpPr>
        <p:spPr>
          <a:xfrm>
            <a:off x="787091" y="925153"/>
            <a:ext cx="61265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Суть инвестпроекта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58A14C-DC0B-4440-980F-D9FF48831346}"/>
              </a:ext>
            </a:extLst>
          </p:cNvPr>
          <p:cNvSpPr txBox="1"/>
          <p:nvPr/>
        </p:nvSpPr>
        <p:spPr>
          <a:xfrm>
            <a:off x="787091" y="1589609"/>
            <a:ext cx="580529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-52"/>
                <a:cs typeface="Gotham Pro" panose="02000503040000020004" pitchFamily="2" charset="0"/>
              </a:rPr>
              <a:t>В рамках реализации проекта планируется строительство крупнейшего и пока </a:t>
            </a:r>
            <a:r>
              <a:rPr lang="ru-RU" sz="1400" b="1" dirty="0">
                <a:latin typeface="Montserrat" pitchFamily="2" charset="-52"/>
                <a:cs typeface="Gotham Pro" panose="02000503040000020004" pitchFamily="2" charset="0"/>
              </a:rPr>
              <a:t>единственного в Беларуси курорта класса «люкс» — </a:t>
            </a:r>
            <a:r>
              <a:rPr lang="en-US" sz="1400" b="1" dirty="0">
                <a:latin typeface="Montserrat" pitchFamily="2" charset="-52"/>
                <a:cs typeface="Gotham Pro" panose="02000503040000020004" pitchFamily="2" charset="0"/>
              </a:rPr>
              <a:t>Gold Lake</a:t>
            </a:r>
            <a:r>
              <a:rPr lang="ru-RU" sz="1400" b="1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r>
              <a:rPr lang="en-US" sz="1400" b="1" dirty="0">
                <a:latin typeface="Montserrat" pitchFamily="2" charset="-52"/>
                <a:cs typeface="Gotham Pro" panose="02000503040000020004" pitchFamily="2" charset="0"/>
              </a:rPr>
              <a:t>Wellness &amp; Recovery Resort</a:t>
            </a:r>
            <a:r>
              <a:rPr lang="ru-RU" sz="1400" b="1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endParaRPr lang="ru-RU" sz="1400" dirty="0">
              <a:latin typeface="Montserrat" pitchFamily="2" charset="-52"/>
              <a:cs typeface="Gotham Pro" panose="02000503040000020004" pitchFamily="2" charset="0"/>
            </a:endParaRPr>
          </a:p>
          <a:p>
            <a:r>
              <a:rPr lang="ru-RU" sz="1400" b="1" dirty="0">
                <a:latin typeface="Montserrat" pitchFamily="2" charset="-52"/>
                <a:cs typeface="Gotham Pro" panose="02000503040000020004" pitchFamily="2" charset="0"/>
              </a:rPr>
              <a:t>Расположение курорта планируется на берегу одного из красивейших белорусских озер </a:t>
            </a:r>
            <a:r>
              <a:rPr lang="ru-RU" sz="1400" dirty="0">
                <a:latin typeface="Montserrat" pitchFamily="2" charset="-52"/>
                <a:cs typeface="Gotham Pro" panose="02000503040000020004" pitchFamily="2" charset="0"/>
              </a:rPr>
              <a:t>с предоставлением гостям программ оздоровления, лечения, реабилитации, восстановления сил и активного отдыха.</a:t>
            </a:r>
          </a:p>
          <a:p>
            <a:endParaRPr lang="ru-RU" sz="1400" dirty="0">
              <a:latin typeface="Montserrat" pitchFamily="2" charset="-52"/>
              <a:cs typeface="Gotham Pro" panose="02000503040000020004" pitchFamily="2" charset="0"/>
            </a:endParaRPr>
          </a:p>
          <a:p>
            <a:r>
              <a:rPr lang="ru-RU" sz="1400" dirty="0">
                <a:latin typeface="Montserrat" pitchFamily="2" charset="-52"/>
                <a:cs typeface="Gotham Pro" panose="02000503040000020004" pitchFamily="2" charset="0"/>
              </a:rPr>
              <a:t>Предполагается создание нескольких локаций с развитой инфраструктурой и ориентацией на свою целевую аудиторию.</a:t>
            </a:r>
            <a:r>
              <a:rPr lang="ru-RU" sz="1400" b="1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endParaRPr lang="ru-RU" sz="1400" dirty="0">
              <a:latin typeface="Montserrat" pitchFamily="2" charset="-52"/>
              <a:cs typeface="Gotham Pro" panose="0200050304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6A95A2-8135-4B22-83ED-EAD0458A6358}"/>
              </a:ext>
            </a:extLst>
          </p:cNvPr>
          <p:cNvSpPr txBox="1"/>
          <p:nvPr/>
        </p:nvSpPr>
        <p:spPr>
          <a:xfrm>
            <a:off x="957942" y="4989474"/>
            <a:ext cx="51554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Площадь курорта — </a:t>
            </a:r>
            <a:r>
              <a:rPr lang="en-US" sz="1400" b="1" spc="-30" dirty="0">
                <a:latin typeface="Montserrat" pitchFamily="2" charset="-52"/>
                <a:cs typeface="Gotham Pro" panose="02000503040000020004" pitchFamily="2" charset="0"/>
              </a:rPr>
              <a:t>8</a:t>
            </a:r>
            <a:r>
              <a:rPr lang="ru-RU" sz="1400" b="1" spc="-30" dirty="0">
                <a:latin typeface="Montserrat" pitchFamily="2" charset="-52"/>
                <a:cs typeface="Gotham Pro" panose="02000503040000020004" pitchFamily="2" charset="0"/>
              </a:rPr>
              <a:t>0 га.</a:t>
            </a:r>
          </a:p>
          <a:p>
            <a:r>
              <a:rPr lang="ru-RU" sz="1400" b="1" spc="-30" dirty="0">
                <a:latin typeface="Montserrat" pitchFamily="2" charset="-52"/>
                <a:cs typeface="Gotham Pro" panose="02000503040000020004" pitchFamily="2" charset="0"/>
              </a:rPr>
              <a:t>Круглогодичный </a:t>
            </a:r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формат работы. </a:t>
            </a:r>
          </a:p>
          <a:p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Одновременное количество гостей — до </a:t>
            </a:r>
            <a:r>
              <a:rPr lang="ru-RU" sz="1400" b="1" spc="-30" dirty="0">
                <a:latin typeface="Montserrat" pitchFamily="2" charset="-52"/>
                <a:cs typeface="Gotham Pro" panose="02000503040000020004" pitchFamily="2" charset="0"/>
              </a:rPr>
              <a:t>1 150</a:t>
            </a:r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Годовое количество гостей — более </a:t>
            </a:r>
            <a:r>
              <a:rPr lang="ru-RU" sz="1400" b="1" spc="-30" dirty="0">
                <a:latin typeface="Montserrat" pitchFamily="2" charset="-52"/>
                <a:cs typeface="Gotham Pro" panose="02000503040000020004" pitchFamily="2" charset="0"/>
              </a:rPr>
              <a:t>28 000</a:t>
            </a:r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.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3B507D7-419F-4A7B-964D-7B06183F2F45}"/>
              </a:ext>
            </a:extLst>
          </p:cNvPr>
          <p:cNvSpPr/>
          <p:nvPr/>
        </p:nvSpPr>
        <p:spPr>
          <a:xfrm>
            <a:off x="856761" y="4887305"/>
            <a:ext cx="4629640" cy="12159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30579190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BE9CE105-84BD-4535-B6EA-66135E5CCDFC}"/>
              </a:ext>
            </a:extLst>
          </p:cNvPr>
          <p:cNvSpPr txBox="1"/>
          <p:nvPr/>
        </p:nvSpPr>
        <p:spPr>
          <a:xfrm>
            <a:off x="791205" y="579257"/>
            <a:ext cx="41962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Концепция курорта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58A14C-DC0B-4440-980F-D9FF48831346}"/>
              </a:ext>
            </a:extLst>
          </p:cNvPr>
          <p:cNvSpPr txBox="1"/>
          <p:nvPr/>
        </p:nvSpPr>
        <p:spPr>
          <a:xfrm>
            <a:off x="791205" y="1565762"/>
            <a:ext cx="5397929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Концепцией предусмотрены </a:t>
            </a: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три локации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, ориентированные на различные сегменты отдыхающих</a:t>
            </a:r>
            <a:r>
              <a:rPr lang="en-US" sz="1300" dirty="0">
                <a:latin typeface="Montserrat" pitchFamily="2" charset="-52"/>
                <a:cs typeface="Gotham Pro" panose="02000503040000020004" pitchFamily="2" charset="0"/>
              </a:rPr>
              <a:t>:</a:t>
            </a:r>
          </a:p>
          <a:p>
            <a:endParaRPr lang="en-US" sz="1300" dirty="0">
              <a:latin typeface="Montserrat" pitchFamily="2" charset="-52"/>
              <a:cs typeface="Gotham Pro" panose="0200050304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Precision Wellness Estate</a:t>
            </a:r>
            <a:r>
              <a:rPr lang="ru-RU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.</a:t>
            </a:r>
            <a:r>
              <a:rPr lang="ru-RU" sz="1300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Для туристов, выбирающих программы лечения и оздоровления. В локации будет предусмотрена безбарьерная среда.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dirty="0">
              <a:latin typeface="Montserrat" pitchFamily="2" charset="-52"/>
              <a:cs typeface="Gotham Pro" panose="0200050304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Family </a:t>
            </a:r>
            <a:r>
              <a:rPr lang="en-US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Estate</a:t>
            </a:r>
            <a:r>
              <a:rPr lang="ru-RU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.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Для туристов, отдыхающих с детьми. Локация будет оснащена всей необходимой инфраструктурой для интересного и безопасного отдыха даже с самыми маленькими детьми.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300" dirty="0">
              <a:latin typeface="Montserrat" pitchFamily="2" charset="-52"/>
              <a:cs typeface="Gotham Pro" panose="02000503040000020004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b="1" dirty="0" err="1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Vitality</a:t>
            </a:r>
            <a:r>
              <a:rPr lang="ru-RU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 &amp; </a:t>
            </a:r>
            <a:r>
              <a:rPr lang="ru-RU" sz="1300" b="1" dirty="0" err="1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Harmony</a:t>
            </a:r>
            <a:r>
              <a:rPr lang="ru-RU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 </a:t>
            </a:r>
            <a:r>
              <a:rPr lang="en-US" sz="1300" b="1" dirty="0">
                <a:solidFill>
                  <a:srgbClr val="70AD47"/>
                </a:solidFill>
                <a:latin typeface="Montserrat" pitchFamily="2" charset="-52"/>
                <a:cs typeface="Gotham Pro" panose="02000503040000020004" pitchFamily="2" charset="0"/>
              </a:rPr>
              <a:t>Estate</a:t>
            </a: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.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Для туристов разных возрастов, ведущих активный образ жизни и желающих отдохнуть от напряженной работы и городской суеты.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3C11013-F872-4571-9AFC-82818B922D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37" r="1945"/>
          <a:stretch/>
        </p:blipFill>
        <p:spPr>
          <a:xfrm>
            <a:off x="7458568" y="0"/>
            <a:ext cx="4730193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0AEE880-DE8D-4593-BAFD-2AB83317B6EF}"/>
              </a:ext>
            </a:extLst>
          </p:cNvPr>
          <p:cNvSpPr/>
          <p:nvPr/>
        </p:nvSpPr>
        <p:spPr>
          <a:xfrm>
            <a:off x="889000" y="5230794"/>
            <a:ext cx="5545667" cy="1093806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3609C-6A10-46B6-811F-069D466F6A63}"/>
              </a:ext>
            </a:extLst>
          </p:cNvPr>
          <p:cNvSpPr txBox="1"/>
          <p:nvPr/>
        </p:nvSpPr>
        <p:spPr>
          <a:xfrm>
            <a:off x="992717" y="5347722"/>
            <a:ext cx="5338232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Дополнительно инфраструктура курорта будет включать</a:t>
            </a:r>
            <a:r>
              <a:rPr lang="en-US" sz="14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: 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гостиницу, аквапарк со SPA-зоной, дендрарий, пляжи, </a:t>
            </a:r>
            <a:r>
              <a:rPr lang="en-US" sz="14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event</a:t>
            </a:r>
            <a:r>
              <a:rPr lang="ru-RU" sz="14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-центр, и другие объекты.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D89D2B-12BE-4F47-95F0-C5D03AF05C7F}"/>
              </a:ext>
            </a:extLst>
          </p:cNvPr>
          <p:cNvSpPr txBox="1"/>
          <p:nvPr/>
        </p:nvSpPr>
        <p:spPr>
          <a:xfrm>
            <a:off x="791205" y="980049"/>
            <a:ext cx="62530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базируется на семейных ценностях и здоровье</a:t>
            </a:r>
          </a:p>
        </p:txBody>
      </p:sp>
    </p:spTree>
    <p:extLst>
      <p:ext uri="{BB962C8B-B14F-4D97-AF65-F5344CB8AC3E}">
        <p14:creationId xmlns:p14="http://schemas.microsoft.com/office/powerpoint/2010/main" val="35081872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D39B19C-2829-462C-BBDC-4C241F23E814}"/>
              </a:ext>
            </a:extLst>
          </p:cNvPr>
          <p:cNvSpPr/>
          <p:nvPr/>
        </p:nvSpPr>
        <p:spPr>
          <a:xfrm>
            <a:off x="8398933" y="5198016"/>
            <a:ext cx="3793066" cy="92333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9CE105-84BD-4535-B6EA-66135E5CCDFC}"/>
              </a:ext>
            </a:extLst>
          </p:cNvPr>
          <p:cNvSpPr txBox="1"/>
          <p:nvPr/>
        </p:nvSpPr>
        <p:spPr>
          <a:xfrm>
            <a:off x="6696446" y="802528"/>
            <a:ext cx="4028214" cy="71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5913"/>
            <a:r>
              <a:rPr lang="ru-RU" sz="2275" b="1" dirty="0"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Локация</a:t>
            </a:r>
          </a:p>
          <a:p>
            <a:pPr algn="ctr" defTabSz="315913"/>
            <a:r>
              <a:rPr lang="en-US" b="1" dirty="0">
                <a:solidFill>
                  <a:srgbClr val="70AD47"/>
                </a:solidFill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Precision Wellness Estate</a:t>
            </a:r>
            <a:endParaRPr lang="ru-RU" b="1" dirty="0">
              <a:solidFill>
                <a:srgbClr val="70AD47"/>
              </a:solidFill>
              <a:latin typeface="Verdana" panose="020B0604030504040204" pitchFamily="34" charset="0"/>
              <a:ea typeface="Verdana" panose="020B0604030504040204" pitchFamily="34" charset="0"/>
              <a:cs typeface="Gotham Pro" panose="02000503040000020004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F3609C-6A10-46B6-811F-069D466F6A63}"/>
              </a:ext>
            </a:extLst>
          </p:cNvPr>
          <p:cNvSpPr txBox="1"/>
          <p:nvPr/>
        </p:nvSpPr>
        <p:spPr>
          <a:xfrm>
            <a:off x="6178374" y="1717864"/>
            <a:ext cx="53848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Гостиница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на </a:t>
            </a: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3</a:t>
            </a:r>
            <a:r>
              <a:rPr lang="en-US" sz="1300" b="1" dirty="0">
                <a:latin typeface="Montserrat" pitchFamily="2" charset="-52"/>
                <a:cs typeface="Gotham Pro" panose="02000503040000020004" pitchFamily="2" charset="0"/>
              </a:rPr>
              <a:t>4</a:t>
            </a: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0 человек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 Общая площадь: 6 </a:t>
            </a:r>
            <a:r>
              <a:rPr lang="en-US" sz="1300" dirty="0">
                <a:latin typeface="Montserrat" pitchFamily="2" charset="-52"/>
                <a:cs typeface="Gotham Pro" panose="02000503040000020004" pitchFamily="2" charset="0"/>
              </a:rPr>
              <a:t>000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Медицинский центр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с современным диагностическим оборудованием и оборудованием для оздоровления. Прием будут вести более 30 врачей различных специальностей. Общая площадь: 2 </a:t>
            </a:r>
            <a:r>
              <a:rPr lang="en-US" sz="1300" dirty="0">
                <a:latin typeface="Montserrat" pitchFamily="2" charset="-52"/>
                <a:cs typeface="Gotham Pro" panose="02000503040000020004" pitchFamily="2" charset="0"/>
              </a:rPr>
              <a:t>5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Оздоровительный центр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, включающий оздоровительный бассейн, залы для занятия лечебной физкультурой, бани и сауны. Общая площадь: 3 500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Ресторан.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1 </a:t>
            </a:r>
            <a:r>
              <a:rPr lang="en-US" sz="1300" dirty="0">
                <a:latin typeface="Montserrat" pitchFamily="2" charset="-52"/>
                <a:cs typeface="Gotham Pro" panose="02000503040000020004" pitchFamily="2" charset="0"/>
              </a:rPr>
              <a:t>9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Спортивные площадки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 на открытом воздухе.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37F1F5-3A4F-4046-93A9-262BCD0337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94" r="1"/>
          <a:stretch/>
        </p:blipFill>
        <p:spPr>
          <a:xfrm>
            <a:off x="0" y="0"/>
            <a:ext cx="71286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825FF5C-C0C3-49E3-8368-975EF9C3D1A5}"/>
              </a:ext>
            </a:extLst>
          </p:cNvPr>
          <p:cNvSpPr txBox="1"/>
          <p:nvPr/>
        </p:nvSpPr>
        <p:spPr>
          <a:xfrm>
            <a:off x="7907868" y="5303596"/>
            <a:ext cx="370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$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51,1 млн</a:t>
            </a:r>
            <a:endParaRPr lang="en-US" sz="2000" b="1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  <a:p>
            <a:pPr algn="r"/>
            <a:r>
              <a:rPr lang="ru-RU" sz="20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Объем инвестиций </a:t>
            </a:r>
            <a:endParaRPr lang="ru-RU" sz="2400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EF8D710-4876-434B-9F1B-79D9AB419912}"/>
              </a:ext>
            </a:extLst>
          </p:cNvPr>
          <p:cNvCxnSpPr>
            <a:cxnSpLocks/>
          </p:cNvCxnSpPr>
          <p:nvPr/>
        </p:nvCxnSpPr>
        <p:spPr>
          <a:xfrm flipH="1" flipV="1">
            <a:off x="11649093" y="736654"/>
            <a:ext cx="1" cy="3675322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7B3161EE-8FBC-46AC-ABBD-AA7AF2405511}"/>
              </a:ext>
            </a:extLst>
          </p:cNvPr>
          <p:cNvCxnSpPr>
            <a:cxnSpLocks/>
          </p:cNvCxnSpPr>
          <p:nvPr/>
        </p:nvCxnSpPr>
        <p:spPr>
          <a:xfrm>
            <a:off x="5808133" y="4411975"/>
            <a:ext cx="5840959" cy="0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C1050F6-1555-4041-86A2-4AA1CFF53B92}"/>
              </a:ext>
            </a:extLst>
          </p:cNvPr>
          <p:cNvCxnSpPr>
            <a:cxnSpLocks/>
          </p:cNvCxnSpPr>
          <p:nvPr/>
        </p:nvCxnSpPr>
        <p:spPr>
          <a:xfrm>
            <a:off x="4495800" y="736654"/>
            <a:ext cx="7153292" cy="0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6287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3F3609C-6A10-46B6-811F-069D466F6A63}"/>
              </a:ext>
            </a:extLst>
          </p:cNvPr>
          <p:cNvSpPr txBox="1"/>
          <p:nvPr/>
        </p:nvSpPr>
        <p:spPr>
          <a:xfrm>
            <a:off x="6225928" y="1591465"/>
            <a:ext cx="4944965" cy="312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spc="-30" dirty="0">
                <a:latin typeface="Montserrat" pitchFamily="2" charset="-52"/>
                <a:cs typeface="Gotham Pro" panose="02000503040000020004" pitchFamily="2" charset="0"/>
              </a:rPr>
              <a:t>Гостиница </a:t>
            </a:r>
            <a:r>
              <a:rPr lang="ru-RU" sz="1300" spc="-30" dirty="0">
                <a:latin typeface="Montserrat" pitchFamily="2" charset="-52"/>
                <a:cs typeface="Gotham Pro" panose="02000503040000020004" pitchFamily="2" charset="0"/>
              </a:rPr>
              <a:t>на </a:t>
            </a:r>
            <a:r>
              <a:rPr lang="ru-RU" sz="1300" b="1" spc="-30" dirty="0">
                <a:latin typeface="Montserrat" pitchFamily="2" charset="-52"/>
                <a:cs typeface="Gotham Pro" panose="02000503040000020004" pitchFamily="2" charset="0"/>
              </a:rPr>
              <a:t>300 человек, </a:t>
            </a:r>
            <a:r>
              <a:rPr lang="ru-RU" sz="1300" spc="-30" dirty="0">
                <a:latin typeface="Montserrat" pitchFamily="2" charset="-52"/>
                <a:cs typeface="Gotham Pro" panose="02000503040000020004" pitchFamily="2" charset="0"/>
              </a:rPr>
              <a:t>полностью</a:t>
            </a:r>
            <a:r>
              <a:rPr lang="ru-RU" sz="1300" b="1" spc="-30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r>
              <a:rPr lang="ru-RU" sz="1300" spc="-30" dirty="0">
                <a:latin typeface="Montserrat" pitchFamily="2" charset="-52"/>
                <a:cs typeface="Gotham Pro" panose="02000503040000020004" pitchFamily="2" charset="0"/>
              </a:rPr>
              <a:t>адаптированная для отдыха с детьми различных возрастов. Общая площадь: 6 000 м</a:t>
            </a:r>
            <a:r>
              <a:rPr lang="ru-RU" sz="1300" spc="-3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Детский развлекательный центр. </a:t>
            </a:r>
            <a:b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Центр станет «точкой притяжения» маленьких гостей курорта. В нем будут размещены интерактивные песочницы, многоуровневые лабиринты, батуты, образовательные и творческие зоны. Родители смогут отставить своих детей в центре на несколько часов под присмотром  сотрудников. Общая площадь: 2 000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Ресторан.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1 900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Детские спортивные и развлекательные площадки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на открытом воздухе.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A8037B-CDA0-4B55-BF2F-0FCEE3B955F5}"/>
              </a:ext>
            </a:extLst>
          </p:cNvPr>
          <p:cNvSpPr txBox="1"/>
          <p:nvPr/>
        </p:nvSpPr>
        <p:spPr>
          <a:xfrm>
            <a:off x="6575243" y="800166"/>
            <a:ext cx="4028214" cy="71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5913"/>
            <a:r>
              <a:rPr lang="ru-RU" sz="2275" b="1" dirty="0"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Локация</a:t>
            </a:r>
          </a:p>
          <a:p>
            <a:pPr algn="ctr" defTabSz="315913"/>
            <a:r>
              <a:rPr lang="en-US" b="1" dirty="0">
                <a:solidFill>
                  <a:srgbClr val="70AD47"/>
                </a:solidFill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Family Estate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CB8BE97-B464-415A-AD2B-2DADA0BAF5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66"/>
          <a:stretch/>
        </p:blipFill>
        <p:spPr>
          <a:xfrm>
            <a:off x="-126999" y="0"/>
            <a:ext cx="6256867" cy="6858000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C36471B-AE0D-45B6-BA49-0BC9840EC8FA}"/>
              </a:ext>
            </a:extLst>
          </p:cNvPr>
          <p:cNvSpPr/>
          <p:nvPr/>
        </p:nvSpPr>
        <p:spPr>
          <a:xfrm>
            <a:off x="8398933" y="5333482"/>
            <a:ext cx="3793066" cy="92333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3F8B6E-1858-49ED-850B-ADEF6B957D4D}"/>
              </a:ext>
            </a:extLst>
          </p:cNvPr>
          <p:cNvSpPr txBox="1"/>
          <p:nvPr/>
        </p:nvSpPr>
        <p:spPr>
          <a:xfrm>
            <a:off x="7907868" y="5439062"/>
            <a:ext cx="370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$36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,</a:t>
            </a:r>
            <a:r>
              <a:rPr lang="en-US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7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 млн</a:t>
            </a:r>
            <a:endParaRPr lang="en-US" sz="2000" b="1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  <a:p>
            <a:pPr algn="r"/>
            <a:r>
              <a:rPr lang="ru-RU" sz="20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Объем инвестиций </a:t>
            </a:r>
            <a:endParaRPr lang="ru-RU" sz="2400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B9DC8C5-22B5-421D-BB4A-1BEDAE6501C2}"/>
              </a:ext>
            </a:extLst>
          </p:cNvPr>
          <p:cNvCxnSpPr>
            <a:cxnSpLocks/>
          </p:cNvCxnSpPr>
          <p:nvPr/>
        </p:nvCxnSpPr>
        <p:spPr>
          <a:xfrm flipV="1">
            <a:off x="4492257" y="4931641"/>
            <a:ext cx="6932625" cy="27373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4BB6D09-A73E-4188-A557-D7D2821AEE13}"/>
              </a:ext>
            </a:extLst>
          </p:cNvPr>
          <p:cNvCxnSpPr>
            <a:cxnSpLocks/>
          </p:cNvCxnSpPr>
          <p:nvPr/>
        </p:nvCxnSpPr>
        <p:spPr>
          <a:xfrm>
            <a:off x="4492257" y="679830"/>
            <a:ext cx="6932625" cy="0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D946B3B3-B207-4516-A26D-777EBC4F6AC4}"/>
              </a:ext>
            </a:extLst>
          </p:cNvPr>
          <p:cNvCxnSpPr>
            <a:cxnSpLocks/>
          </p:cNvCxnSpPr>
          <p:nvPr/>
        </p:nvCxnSpPr>
        <p:spPr>
          <a:xfrm flipV="1">
            <a:off x="11424882" y="679830"/>
            <a:ext cx="0" cy="4251811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76905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3F3609C-6A10-46B6-811F-069D466F6A63}"/>
              </a:ext>
            </a:extLst>
          </p:cNvPr>
          <p:cNvSpPr txBox="1"/>
          <p:nvPr/>
        </p:nvSpPr>
        <p:spPr>
          <a:xfrm>
            <a:off x="7717117" y="2018167"/>
            <a:ext cx="4089901" cy="220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Гостиница на 250 человек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 </a:t>
            </a:r>
            <a:br>
              <a:rPr lang="ru-RU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5 200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SPA-центр премиум класса с бассейном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 </a:t>
            </a:r>
            <a:br>
              <a:rPr lang="ru-RU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2 500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Ресторан.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1 900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spc="-30" dirty="0">
                <a:latin typeface="Montserrat" pitchFamily="2" charset="-52"/>
                <a:cs typeface="Gotham Pro" panose="02000503040000020004" pitchFamily="2" charset="0"/>
              </a:rPr>
              <a:t>Тренажерный зал. </a:t>
            </a:r>
            <a:br>
              <a:rPr lang="ru-RU" sz="1300" b="1" spc="-3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spc="-30" dirty="0">
                <a:latin typeface="Montserrat" pitchFamily="2" charset="-52"/>
                <a:cs typeface="Gotham Pro" panose="02000503040000020004" pitchFamily="2" charset="0"/>
              </a:rPr>
              <a:t>Общая площадь: 1 200 м</a:t>
            </a:r>
            <a:r>
              <a:rPr lang="ru-RU" sz="1300" spc="-3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spc="-3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  <a:p>
            <a:pPr marL="171450" indent="-17145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Спортивные площадки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br>
              <a:rPr lang="en-US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на открытом воздухе.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19EB88-C1C3-4BB7-9F37-6EFB8A89B8A0}"/>
              </a:ext>
            </a:extLst>
          </p:cNvPr>
          <p:cNvSpPr txBox="1"/>
          <p:nvPr/>
        </p:nvSpPr>
        <p:spPr>
          <a:xfrm>
            <a:off x="7379847" y="1056031"/>
            <a:ext cx="4028214" cy="71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5913"/>
            <a:r>
              <a:rPr lang="ru-RU" sz="2275" b="1" dirty="0"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Локация</a:t>
            </a:r>
          </a:p>
          <a:p>
            <a:pPr algn="ctr" defTabSz="315913"/>
            <a:r>
              <a:rPr lang="en-US" b="1" dirty="0">
                <a:solidFill>
                  <a:srgbClr val="70AD47"/>
                </a:solidFill>
                <a:latin typeface="Verdana" panose="020B0604030504040204" pitchFamily="34" charset="0"/>
                <a:ea typeface="Verdana" panose="020B0604030504040204" pitchFamily="34" charset="0"/>
                <a:cs typeface="Gotham Pro" panose="02000503040000020004" pitchFamily="2" charset="0"/>
              </a:rPr>
              <a:t>Vitality &amp; Harmony Estate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7126D42-A92B-4B39-ABCD-4BB5B1DBD62C}"/>
              </a:ext>
            </a:extLst>
          </p:cNvPr>
          <p:cNvSpPr/>
          <p:nvPr/>
        </p:nvSpPr>
        <p:spPr>
          <a:xfrm>
            <a:off x="8398933" y="5291149"/>
            <a:ext cx="3793066" cy="923330"/>
          </a:xfrm>
          <a:prstGeom prst="rect">
            <a:avLst/>
          </a:prstGeom>
          <a:solidFill>
            <a:srgbClr val="70AD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7AED1D0-553D-467A-AE18-25CFFDACE1E9}"/>
              </a:ext>
            </a:extLst>
          </p:cNvPr>
          <p:cNvSpPr txBox="1"/>
          <p:nvPr/>
        </p:nvSpPr>
        <p:spPr>
          <a:xfrm>
            <a:off x="7907868" y="5396729"/>
            <a:ext cx="370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$3</a:t>
            </a:r>
            <a:r>
              <a:rPr lang="ru-RU" sz="2000" b="1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0,8 млн</a:t>
            </a:r>
            <a:endParaRPr lang="en-US" sz="2000" b="1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  <a:p>
            <a:pPr algn="r"/>
            <a:r>
              <a:rPr lang="ru-RU" sz="2000" dirty="0">
                <a:solidFill>
                  <a:schemeClr val="bg1"/>
                </a:solidFill>
                <a:latin typeface="Montserrat" pitchFamily="2" charset="-52"/>
                <a:cs typeface="Gotham Pro" panose="02000503040000020004" pitchFamily="2" charset="0"/>
              </a:rPr>
              <a:t>Объем инвестиций </a:t>
            </a:r>
            <a:endParaRPr lang="ru-RU" sz="2400" dirty="0">
              <a:solidFill>
                <a:schemeClr val="bg1"/>
              </a:solidFill>
              <a:latin typeface="Montserrat" pitchFamily="2" charset="-52"/>
              <a:cs typeface="Gotham Pro" panose="02000503040000020004" pitchFamily="2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B5E886C-D884-4A7B-A3DF-1D1C34885B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5"/>
          <a:stretch/>
        </p:blipFill>
        <p:spPr>
          <a:xfrm>
            <a:off x="-12700" y="0"/>
            <a:ext cx="7611535" cy="6858000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33057542-3FAF-4202-A366-6C6E129B1BC6}"/>
              </a:ext>
            </a:extLst>
          </p:cNvPr>
          <p:cNvCxnSpPr>
            <a:cxnSpLocks/>
          </p:cNvCxnSpPr>
          <p:nvPr/>
        </p:nvCxnSpPr>
        <p:spPr>
          <a:xfrm flipH="1" flipV="1">
            <a:off x="11902002" y="786156"/>
            <a:ext cx="1" cy="3675322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407F81A-B03A-4FC3-996E-97E1407FE553}"/>
              </a:ext>
            </a:extLst>
          </p:cNvPr>
          <p:cNvCxnSpPr>
            <a:cxnSpLocks/>
          </p:cNvCxnSpPr>
          <p:nvPr/>
        </p:nvCxnSpPr>
        <p:spPr>
          <a:xfrm>
            <a:off x="6628055" y="4461477"/>
            <a:ext cx="5273946" cy="0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79E23AA3-A899-4055-AE46-C4247CFC04A3}"/>
              </a:ext>
            </a:extLst>
          </p:cNvPr>
          <p:cNvCxnSpPr>
            <a:cxnSpLocks/>
          </p:cNvCxnSpPr>
          <p:nvPr/>
        </p:nvCxnSpPr>
        <p:spPr>
          <a:xfrm>
            <a:off x="4476307" y="786156"/>
            <a:ext cx="7425694" cy="0"/>
          </a:xfrm>
          <a:prstGeom prst="line">
            <a:avLst/>
          </a:prstGeom>
          <a:ln w="6350">
            <a:solidFill>
              <a:srgbClr val="0021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167077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3DB7F9A-FFE5-4A41-B741-9523AFFF8983}"/>
              </a:ext>
            </a:extLst>
          </p:cNvPr>
          <p:cNvSpPr txBox="1"/>
          <p:nvPr/>
        </p:nvSpPr>
        <p:spPr>
          <a:xfrm>
            <a:off x="6444397" y="418889"/>
            <a:ext cx="44569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15913"/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Другие объекты инфраструктуры отдыха</a:t>
            </a:r>
            <a:endParaRPr lang="ru-RU" b="1" dirty="0">
              <a:latin typeface="Montserrat" pitchFamily="2" charset="-52"/>
              <a:ea typeface="Verdana" panose="020B0604030504040204" pitchFamily="34" charset="0"/>
              <a:cs typeface="Gotham Pro" panose="02000503040000020004" pitchFamily="2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55AE3F-68B8-4109-9F9F-6B9683C68E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0"/>
          <a:stretch/>
        </p:blipFill>
        <p:spPr>
          <a:xfrm>
            <a:off x="5012266" y="2245479"/>
            <a:ext cx="7179734" cy="461252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3F3609C-6A10-46B6-811F-069D466F6A63}"/>
              </a:ext>
            </a:extLst>
          </p:cNvPr>
          <p:cNvSpPr txBox="1"/>
          <p:nvPr/>
        </p:nvSpPr>
        <p:spPr>
          <a:xfrm>
            <a:off x="5413951" y="1534047"/>
            <a:ext cx="206089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Гостиница.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r>
              <a:rPr lang="en-US" sz="1300" dirty="0">
                <a:latin typeface="Montserrat" pitchFamily="2" charset="-52"/>
                <a:cs typeface="Gotham Pro" panose="02000503040000020004" pitchFamily="2" charset="0"/>
              </a:rPr>
              <a:t> </a:t>
            </a:r>
            <a:br>
              <a:rPr lang="en-US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</a:t>
            </a:r>
            <a:br>
              <a:rPr lang="ru-RU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3 500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7F5C11-89A8-4DAE-BF67-69029B2319DF}"/>
              </a:ext>
            </a:extLst>
          </p:cNvPr>
          <p:cNvSpPr txBox="1"/>
          <p:nvPr/>
        </p:nvSpPr>
        <p:spPr>
          <a:xfrm>
            <a:off x="7259685" y="1534047"/>
            <a:ext cx="4456958" cy="711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1300" b="1" dirty="0">
                <a:latin typeface="Montserrat" pitchFamily="2" charset="-52"/>
                <a:cs typeface="Gotham Pro" panose="02000503040000020004" pitchFamily="2" charset="0"/>
              </a:rPr>
              <a:t>Event-</a:t>
            </a:r>
            <a:r>
              <a:rPr lang="ru-RU" sz="1300" b="1" dirty="0">
                <a:latin typeface="Montserrat" pitchFamily="2" charset="-52"/>
                <a:cs typeface="Gotham Pro" panose="02000503040000020004" pitchFamily="2" charset="0"/>
              </a:rPr>
              <a:t>центр 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с ежедневными мастер-классами, развлекательными мероприятиями, и музыкой. </a:t>
            </a:r>
            <a:br>
              <a:rPr lang="ru-RU" sz="130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Общая площадь: 3 000 м</a:t>
            </a:r>
            <a:r>
              <a:rPr lang="ru-RU" sz="1300" baseline="30000" dirty="0">
                <a:latin typeface="Montserrat" pitchFamily="2" charset="-52"/>
                <a:cs typeface="Gotham Pro" panose="02000503040000020004" pitchFamily="2" charset="0"/>
              </a:rPr>
              <a:t>2</a:t>
            </a:r>
            <a:r>
              <a:rPr lang="ru-RU" sz="1300" dirty="0">
                <a:latin typeface="Montserrat" pitchFamily="2" charset="-52"/>
                <a:cs typeface="Gotham Pro" panose="02000503040000020004" pitchFamily="2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3E0957-E07B-4691-9A9E-980FAEA54F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294"/>
          <a:stretch/>
        </p:blipFill>
        <p:spPr>
          <a:xfrm>
            <a:off x="-1" y="0"/>
            <a:ext cx="50122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6623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8FB8A1-A7CA-42E7-83D4-6715EEB45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778" y="456927"/>
            <a:ext cx="2677622" cy="547611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Дендрарий</a:t>
            </a:r>
            <a:endParaRPr lang="ru-BY" sz="2275" b="1" dirty="0">
              <a:latin typeface="Montserrat" pitchFamily="2" charset="-52"/>
              <a:ea typeface="Verdana" panose="020B0604030504040204" pitchFamily="34" charset="0"/>
              <a:cs typeface="Gotham Pro" panose="02000503040000020004" pitchFamily="2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FD27A70-270C-4029-8BAC-F901A43DE0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4" b="3395"/>
          <a:stretch/>
        </p:blipFill>
        <p:spPr>
          <a:xfrm>
            <a:off x="4095672" y="-14942"/>
            <a:ext cx="8096328" cy="6872942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FBFA6DC0-CA88-4B68-A9AC-3DD019E829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9" b="5602"/>
          <a:stretch/>
        </p:blipFill>
        <p:spPr>
          <a:xfrm>
            <a:off x="3198994" y="3781933"/>
            <a:ext cx="4610099" cy="2645524"/>
          </a:xfrm>
          <a:ln w="57150">
            <a:solidFill>
              <a:schemeClr val="bg1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3505297-A7E4-4970-8DCA-7501A33AD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61" y="3784690"/>
            <a:ext cx="4003314" cy="2645524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2054" name="Picture 6" descr="Парк Дендрарий, Кишинёв: лучшие советы перед посещением - Tripadvisor">
            <a:extLst>
              <a:ext uri="{FF2B5EF4-FFF2-40B4-BE49-F238E27FC236}">
                <a16:creationId xmlns:a16="http://schemas.microsoft.com/office/drawing/2014/main" id="{A3876D90-39E8-4745-BEC8-8CA81FD966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8" t="10234" r="1553" b="13494"/>
          <a:stretch/>
        </p:blipFill>
        <p:spPr bwMode="auto">
          <a:xfrm>
            <a:off x="-10040" y="3783984"/>
            <a:ext cx="3096140" cy="2645524"/>
          </a:xfrm>
          <a:prstGeom prst="rect">
            <a:avLst/>
          </a:prstGeom>
          <a:noFill/>
          <a:ln w="571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C90323-1F51-4775-A457-D6476BF5A779}"/>
              </a:ext>
            </a:extLst>
          </p:cNvPr>
          <p:cNvSpPr txBox="1"/>
          <p:nvPr/>
        </p:nvSpPr>
        <p:spPr>
          <a:xfrm>
            <a:off x="649778" y="1161276"/>
            <a:ext cx="30961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Montserrat" pitchFamily="2" charset="-52"/>
              </a:rPr>
              <a:t>Дендрарий с деревьями, кустарниками и цветами разных сортов. </a:t>
            </a:r>
          </a:p>
          <a:p>
            <a:endParaRPr lang="ru-RU" sz="1400" dirty="0">
              <a:latin typeface="Montserrat" pitchFamily="2" charset="-52"/>
            </a:endParaRPr>
          </a:p>
          <a:p>
            <a:r>
              <a:rPr lang="ru-RU" sz="1400" dirty="0">
                <a:latin typeface="Montserrat" pitchFamily="2" charset="-52"/>
              </a:rPr>
              <a:t>Парк привлечет внимание отдыхающих красивыми пейзажами, возможностью пеших и велопрогулок. </a:t>
            </a:r>
            <a:endParaRPr lang="en-US" sz="1400" dirty="0">
              <a:latin typeface="Montserrat" pitchFamily="2" charset="-52"/>
            </a:endParaRPr>
          </a:p>
          <a:p>
            <a:endParaRPr lang="en-US" sz="1400" dirty="0">
              <a:latin typeface="Montserrat" pitchFamily="2" charset="-52"/>
            </a:endParaRPr>
          </a:p>
          <a:p>
            <a:r>
              <a:rPr lang="ru-RU" sz="1400" dirty="0">
                <a:latin typeface="Montserrat" pitchFamily="2" charset="-52"/>
              </a:rPr>
              <a:t>Общая площадь: 15 га.</a:t>
            </a:r>
          </a:p>
        </p:txBody>
      </p:sp>
    </p:spTree>
    <p:extLst>
      <p:ext uri="{BB962C8B-B14F-4D97-AF65-F5344CB8AC3E}">
        <p14:creationId xmlns:p14="http://schemas.microsoft.com/office/powerpoint/2010/main" val="7527011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C13749-0BF4-4941-B665-F05606919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0994" y="504522"/>
            <a:ext cx="1844673" cy="599017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Аквапарк</a:t>
            </a:r>
            <a:endParaRPr lang="ru-BY" sz="2400" b="1" dirty="0">
              <a:latin typeface="Montserrat" pitchFamily="2" charset="-52"/>
              <a:ea typeface="Verdana" panose="020B0604030504040204" pitchFamily="34" charset="0"/>
              <a:cs typeface="Gotham Pro" panose="02000503040000020004" pitchFamily="2" charset="0"/>
            </a:endParaRP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872EFFC7-B62A-4198-8D6C-92C0B35BD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58433"/>
            <a:ext cx="12192000" cy="5475767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7D1C98-EF4F-48E4-B239-8F903F55AF69}"/>
              </a:ext>
            </a:extLst>
          </p:cNvPr>
          <p:cNvSpPr txBox="1"/>
          <p:nvPr/>
        </p:nvSpPr>
        <p:spPr>
          <a:xfrm>
            <a:off x="3601510" y="452908"/>
            <a:ext cx="7951256" cy="70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latin typeface="Montserrat Medium" pitchFamily="2" charset="-52"/>
              </a:rPr>
              <a:t>Аквапарк со SPA-зоной, в котором смогут отдыхать до 350 гостей одновременно. 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latin typeface="Montserrat Medium" pitchFamily="2" charset="-52"/>
              </a:rPr>
              <a:t>Общая площадь: 7 000 м</a:t>
            </a:r>
            <a:r>
              <a:rPr lang="en-US" sz="1400" dirty="0">
                <a:latin typeface="Montserrat Medium" pitchFamily="2" charset="-52"/>
              </a:rPr>
              <a:t> </a:t>
            </a:r>
            <a:r>
              <a:rPr lang="ru-RU" sz="1400" dirty="0">
                <a:latin typeface="Montserrat Medium" pitchFamily="2" charset="-52"/>
              </a:rPr>
              <a:t>кв.</a:t>
            </a:r>
          </a:p>
        </p:txBody>
      </p:sp>
    </p:spTree>
    <p:extLst>
      <p:ext uri="{BB962C8B-B14F-4D97-AF65-F5344CB8AC3E}">
        <p14:creationId xmlns:p14="http://schemas.microsoft.com/office/powerpoint/2010/main" val="18062316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59ED0E7-5E59-47A4-A1A1-EA10FED2A568}"/>
              </a:ext>
            </a:extLst>
          </p:cNvPr>
          <p:cNvSpPr/>
          <p:nvPr/>
        </p:nvSpPr>
        <p:spPr>
          <a:xfrm>
            <a:off x="1482198" y="1324134"/>
            <a:ext cx="4248150" cy="825480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9CE105-84BD-4535-B6EA-66135E5CCDFC}"/>
              </a:ext>
            </a:extLst>
          </p:cNvPr>
          <p:cNvSpPr txBox="1"/>
          <p:nvPr/>
        </p:nvSpPr>
        <p:spPr>
          <a:xfrm>
            <a:off x="965200" y="538429"/>
            <a:ext cx="57718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Инвестиционное предложение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81C8C3-8D84-45FF-9F42-1B9E7E0E7FF4}"/>
              </a:ext>
            </a:extLst>
          </p:cNvPr>
          <p:cNvSpPr txBox="1"/>
          <p:nvPr/>
        </p:nvSpPr>
        <p:spPr>
          <a:xfrm>
            <a:off x="1482198" y="4256182"/>
            <a:ext cx="525484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spc="-30" dirty="0">
                <a:latin typeface="Montserrat" pitchFamily="2" charset="-52"/>
                <a:cs typeface="Gotham Pro" panose="02000503040000020004" pitchFamily="2" charset="0"/>
              </a:rPr>
              <a:t>В случае реализации инвестпроекта в Беларуси будет создана новая иностранная или совместная компания.</a:t>
            </a:r>
            <a:endParaRPr lang="en-US" sz="1400" dirty="0">
              <a:latin typeface="Montserrat" pitchFamily="2" charset="-52"/>
              <a:cs typeface="Gotham Pro" panose="02000503040000020004" pitchFamily="2" charset="0"/>
            </a:endParaRPr>
          </a:p>
          <a:p>
            <a:endParaRPr lang="ru-RU" sz="1400" spc="-20" dirty="0">
              <a:latin typeface="Montserrat" pitchFamily="2" charset="-52"/>
              <a:cs typeface="Gotham Pro" panose="02000503040000020004" pitchFamily="2" charset="0"/>
            </a:endParaRPr>
          </a:p>
          <a:p>
            <a:r>
              <a:rPr lang="ru-RU" sz="1400" spc="-20" dirty="0">
                <a:latin typeface="Montserrat" pitchFamily="2" charset="-52"/>
                <a:cs typeface="Gotham Pro" panose="02000503040000020004" pitchFamily="2" charset="0"/>
              </a:rPr>
              <a:t>Вложенные средства будут защищены государством </a:t>
            </a:r>
            <a:br>
              <a:rPr lang="en-US" sz="1400" spc="-2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400" spc="-20" dirty="0">
                <a:latin typeface="Montserrat" pitchFamily="2" charset="-52"/>
                <a:cs typeface="Gotham Pro" panose="02000503040000020004" pitchFamily="2" charset="0"/>
              </a:rPr>
              <a:t>в соответствии с белорусским законодательством </a:t>
            </a:r>
            <a:br>
              <a:rPr lang="en-US" sz="1400" spc="-20" dirty="0">
                <a:latin typeface="Montserrat" pitchFamily="2" charset="-52"/>
                <a:cs typeface="Gotham Pro" panose="02000503040000020004" pitchFamily="2" charset="0"/>
              </a:rPr>
            </a:br>
            <a:r>
              <a:rPr lang="ru-RU" sz="1400" spc="-20" dirty="0">
                <a:latin typeface="Montserrat" pitchFamily="2" charset="-52"/>
                <a:cs typeface="Gotham Pro" panose="02000503040000020004" pitchFamily="2" charset="0"/>
              </a:rPr>
              <a:t>об инвестициях.</a:t>
            </a:r>
          </a:p>
          <a:p>
            <a:endParaRPr lang="ru-RU" sz="1400" spc="-20" dirty="0">
              <a:latin typeface="Montserrat" pitchFamily="2" charset="-52"/>
              <a:cs typeface="Gotham Pro" panose="02000503040000020004" pitchFamily="2" charset="0"/>
            </a:endParaRPr>
          </a:p>
          <a:p>
            <a:r>
              <a:rPr lang="ru-RU" sz="1400" spc="-20" dirty="0">
                <a:latin typeface="Montserrat" pitchFamily="2" charset="-52"/>
                <a:cs typeface="Gotham Pro" panose="02000503040000020004" pitchFamily="2" charset="0"/>
              </a:rPr>
              <a:t>Инвестору будет предоставлена государственная поддержка.</a:t>
            </a:r>
          </a:p>
        </p:txBody>
      </p:sp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F1C96D13-C816-4DA9-A8BA-B4B8618AEA84}"/>
              </a:ext>
            </a:extLst>
          </p:cNvPr>
          <p:cNvGraphicFramePr/>
          <p:nvPr/>
        </p:nvGraphicFramePr>
        <p:xfrm>
          <a:off x="7216378" y="1171510"/>
          <a:ext cx="4248150" cy="4966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1F7B6EE-87BA-49F2-BCD0-94F1CAC6FED6}"/>
              </a:ext>
            </a:extLst>
          </p:cNvPr>
          <p:cNvCxnSpPr>
            <a:cxnSpLocks/>
          </p:cNvCxnSpPr>
          <p:nvPr/>
        </p:nvCxnSpPr>
        <p:spPr>
          <a:xfrm flipV="1">
            <a:off x="3704062" y="2365326"/>
            <a:ext cx="0" cy="1421176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060F619-F63A-4D85-8E90-1EE2008B313D}"/>
              </a:ext>
            </a:extLst>
          </p:cNvPr>
          <p:cNvSpPr/>
          <p:nvPr/>
        </p:nvSpPr>
        <p:spPr>
          <a:xfrm>
            <a:off x="955937" y="4083979"/>
            <a:ext cx="5886995" cy="2322956"/>
          </a:xfrm>
          <a:prstGeom prst="roundRect">
            <a:avLst/>
          </a:prstGeom>
          <a:noFill/>
          <a:ln w="635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57C1EC8-CF66-456E-AC14-999C9D2513D6}"/>
              </a:ext>
            </a:extLst>
          </p:cNvPr>
          <p:cNvGrpSpPr/>
          <p:nvPr/>
        </p:nvGrpSpPr>
        <p:grpSpPr>
          <a:xfrm>
            <a:off x="1128657" y="4360428"/>
            <a:ext cx="261257" cy="261257"/>
            <a:chOff x="818606" y="4415246"/>
            <a:chExt cx="261257" cy="261257"/>
          </a:xfrm>
        </p:grpSpPr>
        <p:sp>
          <p:nvSpPr>
            <p:cNvPr id="3" name="Овал 2">
              <a:extLst>
                <a:ext uri="{FF2B5EF4-FFF2-40B4-BE49-F238E27FC236}">
                  <a16:creationId xmlns:a16="http://schemas.microsoft.com/office/drawing/2014/main" id="{E12EC391-F2E6-415E-99DF-75C74EC9BFCC}"/>
                </a:ext>
              </a:extLst>
            </p:cNvPr>
            <p:cNvSpPr/>
            <p:nvPr/>
          </p:nvSpPr>
          <p:spPr>
            <a:xfrm>
              <a:off x="818606" y="4415246"/>
              <a:ext cx="261257" cy="26125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BY"/>
            </a:p>
          </p:txBody>
        </p:sp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2D596C69-39AA-49DD-91D4-FA0A00533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2556" y="4467351"/>
              <a:ext cx="173355" cy="157046"/>
            </a:xfrm>
            <a:prstGeom prst="rect">
              <a:avLst/>
            </a:prstGeom>
          </p:spPr>
        </p:pic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C640A5F2-B96A-4083-96EF-7F72223F9906}"/>
              </a:ext>
            </a:extLst>
          </p:cNvPr>
          <p:cNvGrpSpPr/>
          <p:nvPr/>
        </p:nvGrpSpPr>
        <p:grpSpPr>
          <a:xfrm>
            <a:off x="1139859" y="4972247"/>
            <a:ext cx="261257" cy="261257"/>
            <a:chOff x="818606" y="4415246"/>
            <a:chExt cx="261257" cy="261257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08EFED6B-9FD6-4A27-8C5E-8FCD320ECD12}"/>
                </a:ext>
              </a:extLst>
            </p:cNvPr>
            <p:cNvSpPr/>
            <p:nvPr/>
          </p:nvSpPr>
          <p:spPr>
            <a:xfrm>
              <a:off x="818606" y="4415246"/>
              <a:ext cx="261257" cy="26125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BY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E334E77E-9FD8-4661-A4F6-18C6CB1365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2556" y="4467351"/>
              <a:ext cx="173355" cy="157046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06F3EA2C-08B1-44E7-B975-A975C1063FCB}"/>
              </a:ext>
            </a:extLst>
          </p:cNvPr>
          <p:cNvGrpSpPr/>
          <p:nvPr/>
        </p:nvGrpSpPr>
        <p:grpSpPr>
          <a:xfrm>
            <a:off x="1128655" y="5869239"/>
            <a:ext cx="261257" cy="261257"/>
            <a:chOff x="818606" y="4415246"/>
            <a:chExt cx="261257" cy="261257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98B6F02-E97D-45E0-A7EB-34B0DC2E8289}"/>
                </a:ext>
              </a:extLst>
            </p:cNvPr>
            <p:cNvSpPr/>
            <p:nvPr/>
          </p:nvSpPr>
          <p:spPr>
            <a:xfrm>
              <a:off x="818606" y="4415246"/>
              <a:ext cx="261257" cy="261257"/>
            </a:xfrm>
            <a:prstGeom prst="ellipse">
              <a:avLst/>
            </a:prstGeom>
            <a:solidFill>
              <a:srgbClr val="70AD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BY"/>
            </a:p>
          </p:txBody>
        </p:sp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2830F20-7E7E-4D94-BE38-84730383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2556" y="4467351"/>
              <a:ext cx="173355" cy="157046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EF853D2-5720-43F3-BD9E-DCFD16E331D7}"/>
              </a:ext>
            </a:extLst>
          </p:cNvPr>
          <p:cNvSpPr txBox="1"/>
          <p:nvPr/>
        </p:nvSpPr>
        <p:spPr>
          <a:xfrm>
            <a:off x="3927787" y="1459674"/>
            <a:ext cx="19276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Общий объем </a:t>
            </a:r>
          </a:p>
          <a:p>
            <a:r>
              <a:rPr lang="ru-RU" sz="1600" dirty="0">
                <a:solidFill>
                  <a:schemeClr val="bg1"/>
                </a:solidFill>
                <a:latin typeface="Montserrat" pitchFamily="2" charset="-52"/>
              </a:rPr>
              <a:t>инвестиций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652FB3-4618-4E48-9D16-E0E80DABCF6A}"/>
              </a:ext>
            </a:extLst>
          </p:cNvPr>
          <p:cNvSpPr txBox="1"/>
          <p:nvPr/>
        </p:nvSpPr>
        <p:spPr>
          <a:xfrm>
            <a:off x="2322535" y="1357925"/>
            <a:ext cx="13815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Montserrat" pitchFamily="2" charset="-52"/>
              </a:rPr>
              <a:t>$</a:t>
            </a:r>
            <a:r>
              <a:rPr lang="ru-RU" sz="2400" b="1" dirty="0">
                <a:solidFill>
                  <a:schemeClr val="bg1"/>
                </a:solidFill>
                <a:latin typeface="Montserrat" pitchFamily="2" charset="-52"/>
              </a:rPr>
              <a:t>214,5</a:t>
            </a:r>
            <a:r>
              <a:rPr lang="ru-RU" dirty="0">
                <a:solidFill>
                  <a:schemeClr val="bg1"/>
                </a:solidFill>
                <a:latin typeface="Montserrat" pitchFamily="2" charset="-52"/>
              </a:rPr>
              <a:t> </a:t>
            </a:r>
          </a:p>
          <a:p>
            <a:r>
              <a:rPr lang="ru-RU" b="1" dirty="0">
                <a:solidFill>
                  <a:schemeClr val="bg1"/>
                </a:solidFill>
                <a:latin typeface="Montserrat" pitchFamily="2" charset="-52"/>
              </a:rPr>
              <a:t>млн </a:t>
            </a:r>
            <a:endParaRPr lang="en-US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955B37B2-294D-4A01-BDA1-D30ECC56A1E1}"/>
              </a:ext>
            </a:extLst>
          </p:cNvPr>
          <p:cNvCxnSpPr/>
          <p:nvPr/>
        </p:nvCxnSpPr>
        <p:spPr>
          <a:xfrm>
            <a:off x="3704061" y="1459674"/>
            <a:ext cx="0" cy="58477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7062FB3-EF42-4848-A38F-5EBD3225D591}"/>
              </a:ext>
            </a:extLst>
          </p:cNvPr>
          <p:cNvGrpSpPr/>
          <p:nvPr/>
        </p:nvGrpSpPr>
        <p:grpSpPr>
          <a:xfrm>
            <a:off x="1630105" y="1439603"/>
            <a:ext cx="594542" cy="594542"/>
            <a:chOff x="842588" y="1664502"/>
            <a:chExt cx="594542" cy="594542"/>
          </a:xfrm>
        </p:grpSpPr>
        <p:sp>
          <p:nvSpPr>
            <p:cNvPr id="36" name="Овал 35">
              <a:extLst>
                <a:ext uri="{FF2B5EF4-FFF2-40B4-BE49-F238E27FC236}">
                  <a16:creationId xmlns:a16="http://schemas.microsoft.com/office/drawing/2014/main" id="{7F00E209-D5AB-40F5-965E-F923199D2ED4}"/>
                </a:ext>
              </a:extLst>
            </p:cNvPr>
            <p:cNvSpPr/>
            <p:nvPr/>
          </p:nvSpPr>
          <p:spPr>
            <a:xfrm>
              <a:off x="842588" y="1664502"/>
              <a:ext cx="594542" cy="594542"/>
            </a:xfrm>
            <a:prstGeom prst="ellipse">
              <a:avLst/>
            </a:prstGeom>
            <a:solidFill>
              <a:schemeClr val="accent6">
                <a:lumMod val="20000"/>
                <a:lumOff val="80000"/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BY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D06414C-191C-4D9E-85B6-EEE501CF49E5}"/>
                </a:ext>
              </a:extLst>
            </p:cNvPr>
            <p:cNvSpPr txBox="1"/>
            <p:nvPr/>
          </p:nvSpPr>
          <p:spPr>
            <a:xfrm>
              <a:off x="960749" y="1687192"/>
              <a:ext cx="37585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</a:rPr>
                <a:t>$</a:t>
              </a:r>
              <a:endParaRPr lang="ru-BY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F153597A-D8AB-4A9D-A9C4-F0F1813DA055}"/>
              </a:ext>
            </a:extLst>
          </p:cNvPr>
          <p:cNvSpPr txBox="1"/>
          <p:nvPr/>
        </p:nvSpPr>
        <p:spPr>
          <a:xfrm>
            <a:off x="1968911" y="2282610"/>
            <a:ext cx="15484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$</a:t>
            </a:r>
            <a:r>
              <a:rPr lang="ru-RU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62,9 млн</a:t>
            </a: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latin typeface="Montserrat Medium" pitchFamily="2" charset="-52"/>
              <a:cs typeface="Gotham Pro" panose="02000503040000020004" pitchFamily="2" charset="0"/>
            </a:endParaRPr>
          </a:p>
          <a:p>
            <a:pPr algn="ctr" fontAlgn="b">
              <a:defRPr/>
            </a:pPr>
            <a:r>
              <a:rPr lang="en-US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$</a:t>
            </a:r>
            <a:r>
              <a:rPr lang="ru-RU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59,6 млн</a:t>
            </a:r>
            <a:endParaRPr lang="en-US" sz="1800" b="0" kern="1200" spc="0" baseline="0" dirty="0">
              <a:solidFill>
                <a:schemeClr val="tx1"/>
              </a:solidFill>
              <a:latin typeface="Montserrat Medium" pitchFamily="2" charset="-52"/>
              <a:ea typeface="+mn-ea"/>
              <a:cs typeface="Gotham Pro" panose="02000503040000020004" pitchFamily="2" charset="0"/>
            </a:endParaRPr>
          </a:p>
          <a:p>
            <a:pPr algn="ctr" fontAlgn="b">
              <a:defRPr/>
            </a:pPr>
            <a:endParaRPr lang="ru-RU" sz="1800" b="0" kern="1200" spc="0" baseline="0" dirty="0">
              <a:solidFill>
                <a:schemeClr val="tx1"/>
              </a:solidFill>
              <a:latin typeface="Montserrat Medium" pitchFamily="2" charset="-52"/>
              <a:ea typeface="+mn-ea"/>
              <a:cs typeface="Gotham Pro" panose="02000503040000020004" pitchFamily="2" charset="0"/>
            </a:endParaRPr>
          </a:p>
          <a:p>
            <a:pPr algn="ctr" fontAlgn="b">
              <a:defRPr/>
            </a:pPr>
            <a:r>
              <a:rPr lang="en-US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$</a:t>
            </a:r>
            <a:r>
              <a:rPr lang="ru-RU" sz="1800" b="0" kern="1200" spc="0" baseline="0" dirty="0">
                <a:solidFill>
                  <a:schemeClr val="tx1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91,9 млн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FDD7560-3FF7-487E-BF7C-6CFC369DAA2D}"/>
              </a:ext>
            </a:extLst>
          </p:cNvPr>
          <p:cNvSpPr txBox="1"/>
          <p:nvPr/>
        </p:nvSpPr>
        <p:spPr>
          <a:xfrm>
            <a:off x="3861664" y="2282610"/>
            <a:ext cx="154842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2027 </a:t>
            </a:r>
            <a:r>
              <a:rPr lang="ru-RU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г.</a:t>
            </a: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solidFill>
                <a:schemeClr val="accent6"/>
              </a:solidFill>
              <a:latin typeface="Montserrat Medium" pitchFamily="2" charset="-52"/>
              <a:cs typeface="Gotham Pro" panose="02000503040000020004" pitchFamily="2" charset="0"/>
            </a:endParaRP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202</a:t>
            </a:r>
            <a:r>
              <a:rPr lang="ru-RU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8</a:t>
            </a:r>
            <a:r>
              <a:rPr lang="en-US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 </a:t>
            </a:r>
            <a:r>
              <a:rPr lang="ru-RU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г.</a:t>
            </a:r>
          </a:p>
          <a:p>
            <a:pPr algn="ctr" fontAlgn="b">
              <a:defRPr/>
            </a:pPr>
            <a:endParaRPr lang="ru-RU" sz="1800" b="0" kern="1200" spc="0" baseline="0" dirty="0">
              <a:solidFill>
                <a:schemeClr val="accent6"/>
              </a:solidFill>
              <a:latin typeface="Montserrat Medium" pitchFamily="2" charset="-52"/>
              <a:ea typeface="+mn-ea"/>
              <a:cs typeface="Gotham Pro" panose="02000503040000020004" pitchFamily="2" charset="0"/>
            </a:endParaRPr>
          </a:p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202</a:t>
            </a:r>
            <a:r>
              <a:rPr lang="ru-RU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9</a:t>
            </a:r>
            <a:r>
              <a:rPr lang="en-US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 </a:t>
            </a:r>
            <a:r>
              <a:rPr lang="ru-RU" sz="1800" b="0" kern="1200" spc="0" baseline="0" dirty="0">
                <a:solidFill>
                  <a:schemeClr val="accent6"/>
                </a:solidFill>
                <a:latin typeface="Montserrat Medium" pitchFamily="2" charset="-52"/>
                <a:ea typeface="+mn-ea"/>
                <a:cs typeface="Gotham Pro" panose="02000503040000020004" pitchFamily="2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3561083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170CC2D-BBE0-4F76-A1DE-748AEAB8323A}"/>
              </a:ext>
            </a:extLst>
          </p:cNvPr>
          <p:cNvGraphicFramePr>
            <a:graphicFrameLocks noGrp="1"/>
          </p:cNvGraphicFramePr>
          <p:nvPr/>
        </p:nvGraphicFramePr>
        <p:xfrm>
          <a:off x="684011" y="1682999"/>
          <a:ext cx="5702015" cy="1071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5347">
                  <a:extLst>
                    <a:ext uri="{9D8B030D-6E8A-4147-A177-3AD203B41FA5}">
                      <a16:colId xmlns:a16="http://schemas.microsoft.com/office/drawing/2014/main" val="2493344767"/>
                    </a:ext>
                  </a:extLst>
                </a:gridCol>
                <a:gridCol w="734636">
                  <a:extLst>
                    <a:ext uri="{9D8B030D-6E8A-4147-A177-3AD203B41FA5}">
                      <a16:colId xmlns:a16="http://schemas.microsoft.com/office/drawing/2014/main" val="2288096061"/>
                    </a:ext>
                  </a:extLst>
                </a:gridCol>
                <a:gridCol w="742482">
                  <a:extLst>
                    <a:ext uri="{9D8B030D-6E8A-4147-A177-3AD203B41FA5}">
                      <a16:colId xmlns:a16="http://schemas.microsoft.com/office/drawing/2014/main" val="1508232036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1443075721"/>
                    </a:ext>
                  </a:extLst>
                </a:gridCol>
                <a:gridCol w="809052">
                  <a:extLst>
                    <a:ext uri="{9D8B030D-6E8A-4147-A177-3AD203B41FA5}">
                      <a16:colId xmlns:a16="http://schemas.microsoft.com/office/drawing/2014/main" val="1293913312"/>
                    </a:ext>
                  </a:extLst>
                </a:gridCol>
              </a:tblGrid>
              <a:tr h="305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Gotham Pro" panose="02000503040000020004" pitchFamily="2" charset="0"/>
                          <a:ea typeface="+mn-ea"/>
                          <a:cs typeface="Gotham Pro" panose="02000503040000020004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23290"/>
                  </a:ext>
                </a:extLst>
              </a:tr>
              <a:tr h="3516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Заполняемость, 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70%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80%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1425648"/>
                  </a:ext>
                </a:extLst>
              </a:tr>
              <a:tr h="4143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Количество гостей в год, тыс.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 </a:t>
                      </a:r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19,7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 </a:t>
                      </a:r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21,1</a:t>
                      </a:r>
                      <a:r>
                        <a:rPr lang="ru-RU" sz="16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  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22,5</a:t>
                      </a:r>
                      <a:r>
                        <a:rPr lang="ru-RU" sz="16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  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25,4</a:t>
                      </a:r>
                      <a:r>
                        <a:rPr lang="ru-RU" sz="16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  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720"/>
                  </a:ext>
                </a:extLst>
              </a:tr>
            </a:tbl>
          </a:graphicData>
        </a:graphic>
      </p:graphicFrame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4871D694-2726-4D8B-8932-51D661351386}"/>
              </a:ext>
            </a:extLst>
          </p:cNvPr>
          <p:cNvCxnSpPr/>
          <p:nvPr/>
        </p:nvCxnSpPr>
        <p:spPr>
          <a:xfrm>
            <a:off x="682672" y="2746055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D724A23-3E73-424A-BB1B-79CDF36D22DB}"/>
              </a:ext>
            </a:extLst>
          </p:cNvPr>
          <p:cNvCxnSpPr/>
          <p:nvPr/>
        </p:nvCxnSpPr>
        <p:spPr>
          <a:xfrm>
            <a:off x="681139" y="1992693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325682AA-477A-467E-9A50-D1D2C760D9F2}"/>
              </a:ext>
            </a:extLst>
          </p:cNvPr>
          <p:cNvGraphicFramePr>
            <a:graphicFrameLocks noGrp="1"/>
          </p:cNvGraphicFramePr>
          <p:nvPr/>
        </p:nvGraphicFramePr>
        <p:xfrm>
          <a:off x="681139" y="3234396"/>
          <a:ext cx="5702015" cy="1071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5347">
                  <a:extLst>
                    <a:ext uri="{9D8B030D-6E8A-4147-A177-3AD203B41FA5}">
                      <a16:colId xmlns:a16="http://schemas.microsoft.com/office/drawing/2014/main" val="2493344767"/>
                    </a:ext>
                  </a:extLst>
                </a:gridCol>
                <a:gridCol w="734636">
                  <a:extLst>
                    <a:ext uri="{9D8B030D-6E8A-4147-A177-3AD203B41FA5}">
                      <a16:colId xmlns:a16="http://schemas.microsoft.com/office/drawing/2014/main" val="2288096061"/>
                    </a:ext>
                  </a:extLst>
                </a:gridCol>
                <a:gridCol w="742482">
                  <a:extLst>
                    <a:ext uri="{9D8B030D-6E8A-4147-A177-3AD203B41FA5}">
                      <a16:colId xmlns:a16="http://schemas.microsoft.com/office/drawing/2014/main" val="1508232036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1443075721"/>
                    </a:ext>
                  </a:extLst>
                </a:gridCol>
                <a:gridCol w="809052">
                  <a:extLst>
                    <a:ext uri="{9D8B030D-6E8A-4147-A177-3AD203B41FA5}">
                      <a16:colId xmlns:a16="http://schemas.microsoft.com/office/drawing/2014/main" val="1293913312"/>
                    </a:ext>
                  </a:extLst>
                </a:gridCol>
              </a:tblGrid>
              <a:tr h="305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Gotham Pro" panose="02000503040000020004" pitchFamily="2" charset="0"/>
                          <a:ea typeface="+mn-ea"/>
                          <a:cs typeface="Gotham Pro" panose="02000503040000020004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23290"/>
                  </a:ext>
                </a:extLst>
              </a:tr>
              <a:tr h="3516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Средний чек в день, USD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210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270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425648"/>
                  </a:ext>
                </a:extLst>
              </a:tr>
              <a:tr h="4143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Рентабельность продаж, 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17,0%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18,5%  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19,0%  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720"/>
                  </a:ext>
                </a:extLst>
              </a:tr>
            </a:tbl>
          </a:graphicData>
        </a:graphic>
      </p:graphicFrame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F69340D-367B-48C6-B88F-AA140792C879}"/>
              </a:ext>
            </a:extLst>
          </p:cNvPr>
          <p:cNvCxnSpPr/>
          <p:nvPr/>
        </p:nvCxnSpPr>
        <p:spPr>
          <a:xfrm>
            <a:off x="682672" y="4297452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7E1B13CA-1BD7-4743-9F71-D24AAA022678}"/>
              </a:ext>
            </a:extLst>
          </p:cNvPr>
          <p:cNvCxnSpPr/>
          <p:nvPr/>
        </p:nvCxnSpPr>
        <p:spPr>
          <a:xfrm>
            <a:off x="682672" y="3544090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0F57FBE-AAC4-4C37-B858-65A0DF3D3367}"/>
              </a:ext>
            </a:extLst>
          </p:cNvPr>
          <p:cNvGraphicFramePr>
            <a:graphicFrameLocks noGrp="1"/>
          </p:cNvGraphicFramePr>
          <p:nvPr/>
        </p:nvGraphicFramePr>
        <p:xfrm>
          <a:off x="682672" y="4934438"/>
          <a:ext cx="5702015" cy="10716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5347">
                  <a:extLst>
                    <a:ext uri="{9D8B030D-6E8A-4147-A177-3AD203B41FA5}">
                      <a16:colId xmlns:a16="http://schemas.microsoft.com/office/drawing/2014/main" val="2493344767"/>
                    </a:ext>
                  </a:extLst>
                </a:gridCol>
                <a:gridCol w="734636">
                  <a:extLst>
                    <a:ext uri="{9D8B030D-6E8A-4147-A177-3AD203B41FA5}">
                      <a16:colId xmlns:a16="http://schemas.microsoft.com/office/drawing/2014/main" val="2288096061"/>
                    </a:ext>
                  </a:extLst>
                </a:gridCol>
                <a:gridCol w="742482">
                  <a:extLst>
                    <a:ext uri="{9D8B030D-6E8A-4147-A177-3AD203B41FA5}">
                      <a16:colId xmlns:a16="http://schemas.microsoft.com/office/drawing/2014/main" val="1508232036"/>
                    </a:ext>
                  </a:extLst>
                </a:gridCol>
                <a:gridCol w="750498">
                  <a:extLst>
                    <a:ext uri="{9D8B030D-6E8A-4147-A177-3AD203B41FA5}">
                      <a16:colId xmlns:a16="http://schemas.microsoft.com/office/drawing/2014/main" val="1443075721"/>
                    </a:ext>
                  </a:extLst>
                </a:gridCol>
                <a:gridCol w="809052">
                  <a:extLst>
                    <a:ext uri="{9D8B030D-6E8A-4147-A177-3AD203B41FA5}">
                      <a16:colId xmlns:a16="http://schemas.microsoft.com/office/drawing/2014/main" val="1293913312"/>
                    </a:ext>
                  </a:extLst>
                </a:gridCol>
              </a:tblGrid>
              <a:tr h="30574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Gotham Pro" panose="02000503040000020004" pitchFamily="2" charset="0"/>
                          <a:ea typeface="+mn-ea"/>
                          <a:cs typeface="Gotham Pro" panose="02000503040000020004" pitchFamily="2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kern="1200" spc="-30" dirty="0">
                          <a:solidFill>
                            <a:schemeClr val="accent6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2033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23290"/>
                  </a:ext>
                </a:extLst>
              </a:tr>
              <a:tr h="35161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Выручка, млн USD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61,7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72,4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85,6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101,9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425648"/>
                  </a:ext>
                </a:extLst>
              </a:tr>
              <a:tr h="41432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Чистая прибыль, млн </a:t>
                      </a:r>
                      <a:r>
                        <a:rPr lang="en-US" sz="12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USD</a:t>
                      </a:r>
                      <a:endParaRPr lang="ru-RU" sz="1200" kern="1200" spc="-30" dirty="0">
                        <a:solidFill>
                          <a:schemeClr val="tx1"/>
                        </a:solidFill>
                        <a:latin typeface="Montserrat" pitchFamily="2" charset="-52"/>
                        <a:ea typeface="+mn-ea"/>
                        <a:cs typeface="Gotham Pro" panose="02000503040000020004" pitchFamily="2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15,8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500" kern="1200" spc="-30" dirty="0">
                          <a:solidFill>
                            <a:schemeClr val="tx1"/>
                          </a:solidFill>
                          <a:latin typeface="Montserrat" pitchFamily="2" charset="-52"/>
                          <a:ea typeface="+mn-ea"/>
                          <a:cs typeface="Gotham Pro" panose="02000503040000020004" pitchFamily="2" charset="0"/>
                        </a:rPr>
                        <a:t>19,4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720"/>
                  </a:ext>
                </a:extLst>
              </a:tr>
            </a:tbl>
          </a:graphicData>
        </a:graphic>
      </p:graphicFrame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FD131605-DA9C-4453-AB56-0E060C7ABD80}"/>
              </a:ext>
            </a:extLst>
          </p:cNvPr>
          <p:cNvCxnSpPr/>
          <p:nvPr/>
        </p:nvCxnSpPr>
        <p:spPr>
          <a:xfrm>
            <a:off x="682672" y="5997494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44E77CB-6A6E-44A2-8B66-DD61AA056E9F}"/>
              </a:ext>
            </a:extLst>
          </p:cNvPr>
          <p:cNvCxnSpPr/>
          <p:nvPr/>
        </p:nvCxnSpPr>
        <p:spPr>
          <a:xfrm>
            <a:off x="682672" y="5244132"/>
            <a:ext cx="5702015" cy="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4B21753-4D2F-4A34-AC27-049B4C3783D4}"/>
              </a:ext>
            </a:extLst>
          </p:cNvPr>
          <p:cNvSpPr/>
          <p:nvPr/>
        </p:nvSpPr>
        <p:spPr>
          <a:xfrm>
            <a:off x="6958150" y="1666231"/>
            <a:ext cx="4700140" cy="940525"/>
          </a:xfrm>
          <a:prstGeom prst="roundRect">
            <a:avLst/>
          </a:prstGeom>
          <a:noFill/>
          <a:ln w="635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512370E-E313-4E0E-B370-53D37052A01B}"/>
              </a:ext>
            </a:extLst>
          </p:cNvPr>
          <p:cNvSpPr txBox="1"/>
          <p:nvPr/>
        </p:nvSpPr>
        <p:spPr>
          <a:xfrm>
            <a:off x="653195" y="629672"/>
            <a:ext cx="8515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Montserrat" pitchFamily="2" charset="-52"/>
                <a:ea typeface="Verdana" panose="020B0604030504040204" pitchFamily="34" charset="0"/>
                <a:cs typeface="Gotham Pro" panose="02000503040000020004" pitchFamily="2" charset="0"/>
              </a:rPr>
              <a:t>Экономические показатели инвестпроекта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ED4401-DA96-4AD1-A451-3AA371827799}"/>
              </a:ext>
            </a:extLst>
          </p:cNvPr>
          <p:cNvSpPr txBox="1"/>
          <p:nvPr/>
        </p:nvSpPr>
        <p:spPr>
          <a:xfrm>
            <a:off x="9200926" y="1868279"/>
            <a:ext cx="2477266" cy="53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lnSpc>
                <a:spcPct val="105000"/>
              </a:lnSpc>
            </a:pPr>
            <a:r>
              <a:rPr lang="ru-RU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Простой срок </a:t>
            </a:r>
          </a:p>
          <a:p>
            <a:pPr algn="l" fontAlgn="b">
              <a:lnSpc>
                <a:spcPct val="105000"/>
              </a:lnSpc>
            </a:pPr>
            <a:r>
              <a:rPr lang="ru-RU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окупаемости проекта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1B6E12-829B-46AD-8A45-EA1303171B64}"/>
              </a:ext>
            </a:extLst>
          </p:cNvPr>
          <p:cNvSpPr txBox="1"/>
          <p:nvPr/>
        </p:nvSpPr>
        <p:spPr>
          <a:xfrm>
            <a:off x="7496746" y="1911829"/>
            <a:ext cx="158941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300" b="1" dirty="0">
                <a:solidFill>
                  <a:schemeClr val="accent6"/>
                </a:solidFill>
                <a:latin typeface="Montserrat" pitchFamily="2" charset="-52"/>
              </a:rPr>
              <a:t>8,2 лет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C8428AF4-A373-4170-A3AD-2473AAC7761E}"/>
              </a:ext>
            </a:extLst>
          </p:cNvPr>
          <p:cNvCxnSpPr>
            <a:cxnSpLocks/>
          </p:cNvCxnSpPr>
          <p:nvPr/>
        </p:nvCxnSpPr>
        <p:spPr>
          <a:xfrm>
            <a:off x="9179569" y="1764919"/>
            <a:ext cx="0" cy="688371"/>
          </a:xfrm>
          <a:prstGeom prst="line">
            <a:avLst/>
          </a:prstGeom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>
            <a:extLst>
              <a:ext uri="{FF2B5EF4-FFF2-40B4-BE49-F238E27FC236}">
                <a16:creationId xmlns:a16="http://schemas.microsoft.com/office/drawing/2014/main" id="{A77674B1-274F-4756-B4C0-517565C90AB1}"/>
              </a:ext>
            </a:extLst>
          </p:cNvPr>
          <p:cNvSpPr/>
          <p:nvPr/>
        </p:nvSpPr>
        <p:spPr>
          <a:xfrm>
            <a:off x="7122658" y="1858748"/>
            <a:ext cx="594542" cy="5945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98B3B83-8143-4449-A1AA-C6FE5F3CD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0224" y="1991066"/>
            <a:ext cx="319410" cy="320300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C05BA5A-46DF-490B-9EDD-5324239FF689}"/>
              </a:ext>
            </a:extLst>
          </p:cNvPr>
          <p:cNvSpPr/>
          <p:nvPr/>
        </p:nvSpPr>
        <p:spPr>
          <a:xfrm>
            <a:off x="6927992" y="2799273"/>
            <a:ext cx="4700140" cy="940525"/>
          </a:xfrm>
          <a:prstGeom prst="roundRect">
            <a:avLst/>
          </a:prstGeom>
          <a:noFill/>
          <a:ln w="635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62EDD025-023C-4E0E-8871-73C6569B17AB}"/>
              </a:ext>
            </a:extLst>
          </p:cNvPr>
          <p:cNvCxnSpPr>
            <a:cxnSpLocks/>
          </p:cNvCxnSpPr>
          <p:nvPr/>
        </p:nvCxnSpPr>
        <p:spPr>
          <a:xfrm>
            <a:off x="9149411" y="2897961"/>
            <a:ext cx="0" cy="688371"/>
          </a:xfrm>
          <a:prstGeom prst="line">
            <a:avLst/>
          </a:prstGeom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>
            <a:extLst>
              <a:ext uri="{FF2B5EF4-FFF2-40B4-BE49-F238E27FC236}">
                <a16:creationId xmlns:a16="http://schemas.microsoft.com/office/drawing/2014/main" id="{C4AAF1FB-4572-4BDF-98BF-F3CAEE3E1AA2}"/>
              </a:ext>
            </a:extLst>
          </p:cNvPr>
          <p:cNvSpPr/>
          <p:nvPr/>
        </p:nvSpPr>
        <p:spPr>
          <a:xfrm>
            <a:off x="7092500" y="2991790"/>
            <a:ext cx="594542" cy="5945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00AF1667-3BE2-41E9-A1CB-ADBCA64603B9}"/>
              </a:ext>
            </a:extLst>
          </p:cNvPr>
          <p:cNvSpPr/>
          <p:nvPr/>
        </p:nvSpPr>
        <p:spPr>
          <a:xfrm>
            <a:off x="6927992" y="3927902"/>
            <a:ext cx="4700140" cy="940525"/>
          </a:xfrm>
          <a:prstGeom prst="roundRect">
            <a:avLst/>
          </a:prstGeom>
          <a:noFill/>
          <a:ln w="635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21F8F989-5532-4363-B1A5-AB8CD47BBC6F}"/>
              </a:ext>
            </a:extLst>
          </p:cNvPr>
          <p:cNvCxnSpPr>
            <a:cxnSpLocks/>
          </p:cNvCxnSpPr>
          <p:nvPr/>
        </p:nvCxnSpPr>
        <p:spPr>
          <a:xfrm>
            <a:off x="9149411" y="4026590"/>
            <a:ext cx="0" cy="688371"/>
          </a:xfrm>
          <a:prstGeom prst="line">
            <a:avLst/>
          </a:prstGeom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:a16="http://schemas.microsoft.com/office/drawing/2014/main" id="{33511304-5A67-44D8-9D3A-6AD03305DFE7}"/>
              </a:ext>
            </a:extLst>
          </p:cNvPr>
          <p:cNvSpPr/>
          <p:nvPr/>
        </p:nvSpPr>
        <p:spPr>
          <a:xfrm>
            <a:off x="7092500" y="4120419"/>
            <a:ext cx="594542" cy="5945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28684A50-D5DE-4072-9918-F2C8EC5FC3B9}"/>
              </a:ext>
            </a:extLst>
          </p:cNvPr>
          <p:cNvSpPr/>
          <p:nvPr/>
        </p:nvSpPr>
        <p:spPr>
          <a:xfrm>
            <a:off x="6939817" y="5056531"/>
            <a:ext cx="4688315" cy="940525"/>
          </a:xfrm>
          <a:prstGeom prst="roundRect">
            <a:avLst/>
          </a:prstGeom>
          <a:noFill/>
          <a:ln w="6350">
            <a:solidFill>
              <a:srgbClr val="70AD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787DB59B-C9CD-46F5-AD79-332014A4955F}"/>
              </a:ext>
            </a:extLst>
          </p:cNvPr>
          <p:cNvCxnSpPr>
            <a:cxnSpLocks/>
          </p:cNvCxnSpPr>
          <p:nvPr/>
        </p:nvCxnSpPr>
        <p:spPr>
          <a:xfrm>
            <a:off x="9161236" y="5155219"/>
            <a:ext cx="0" cy="688371"/>
          </a:xfrm>
          <a:prstGeom prst="line">
            <a:avLst/>
          </a:prstGeom>
          <a:ln>
            <a:solidFill>
              <a:srgbClr val="70AD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>
            <a:extLst>
              <a:ext uri="{FF2B5EF4-FFF2-40B4-BE49-F238E27FC236}">
                <a16:creationId xmlns:a16="http://schemas.microsoft.com/office/drawing/2014/main" id="{BB10823E-FFB2-4798-93CA-A3EA1E59E845}"/>
              </a:ext>
            </a:extLst>
          </p:cNvPr>
          <p:cNvSpPr/>
          <p:nvPr/>
        </p:nvSpPr>
        <p:spPr>
          <a:xfrm>
            <a:off x="7104325" y="5249048"/>
            <a:ext cx="594542" cy="59454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BY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BD12FD-2F89-4446-92CE-D341A25E7C37}"/>
              </a:ext>
            </a:extLst>
          </p:cNvPr>
          <p:cNvSpPr txBox="1"/>
          <p:nvPr/>
        </p:nvSpPr>
        <p:spPr>
          <a:xfrm>
            <a:off x="7496746" y="3035786"/>
            <a:ext cx="1589410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300" b="1" dirty="0">
                <a:solidFill>
                  <a:schemeClr val="accent6"/>
                </a:solidFill>
                <a:latin typeface="Montserrat" pitchFamily="2" charset="-52"/>
              </a:rPr>
              <a:t>11,8 лет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B456055-FEF4-4E6C-AF2D-2F026C3CFDF0}"/>
              </a:ext>
            </a:extLst>
          </p:cNvPr>
          <p:cNvSpPr txBox="1"/>
          <p:nvPr/>
        </p:nvSpPr>
        <p:spPr>
          <a:xfrm>
            <a:off x="9169042" y="2974823"/>
            <a:ext cx="2646695" cy="53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lnSpc>
                <a:spcPct val="105000"/>
              </a:lnSpc>
            </a:pPr>
            <a:r>
              <a:rPr lang="ru-RU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Динамический срок </a:t>
            </a:r>
          </a:p>
          <a:p>
            <a:pPr algn="l" fontAlgn="b">
              <a:lnSpc>
                <a:spcPct val="105000"/>
              </a:lnSpc>
            </a:pPr>
            <a:r>
              <a:rPr lang="ru-RU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окупаемости проекта</a:t>
            </a: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823799E4-4752-453D-AB90-CFA39F421C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41586" y="3137445"/>
            <a:ext cx="291189" cy="291555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9988C9F-638D-4482-A479-16680083B296}"/>
              </a:ext>
            </a:extLst>
          </p:cNvPr>
          <p:cNvSpPr txBox="1"/>
          <p:nvPr/>
        </p:nvSpPr>
        <p:spPr>
          <a:xfrm>
            <a:off x="7631029" y="4191983"/>
            <a:ext cx="15101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accent6"/>
                </a:solidFill>
                <a:latin typeface="Montserrat" pitchFamily="2" charset="-52"/>
              </a:rPr>
              <a:t>$</a:t>
            </a:r>
            <a:r>
              <a:rPr lang="ru-RU" sz="2000" b="1" dirty="0">
                <a:solidFill>
                  <a:schemeClr val="accent6"/>
                </a:solidFill>
                <a:latin typeface="Montserrat" pitchFamily="2" charset="-52"/>
              </a:rPr>
              <a:t>12,6 млн</a:t>
            </a:r>
            <a:endParaRPr lang="en-US" sz="2000" b="1" dirty="0">
              <a:solidFill>
                <a:schemeClr val="accent6"/>
              </a:solidFill>
              <a:latin typeface="Montserrat" pitchFamily="2" charset="-52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F68467E-5E06-4FE2-BB4D-48D5C0B3D2E8}"/>
              </a:ext>
            </a:extLst>
          </p:cNvPr>
          <p:cNvSpPr txBox="1"/>
          <p:nvPr/>
        </p:nvSpPr>
        <p:spPr>
          <a:xfrm>
            <a:off x="9200926" y="4272827"/>
            <a:ext cx="2646695" cy="29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lnSpc>
                <a:spcPct val="105000"/>
              </a:lnSpc>
            </a:pPr>
            <a:r>
              <a:rPr lang="en-US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NVP (13 </a:t>
            </a:r>
            <a:r>
              <a:rPr lang="ru-RU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лет)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67FF739-CF5D-4BED-AE2A-F29FFD963B8D}"/>
              </a:ext>
            </a:extLst>
          </p:cNvPr>
          <p:cNvSpPr txBox="1"/>
          <p:nvPr/>
        </p:nvSpPr>
        <p:spPr>
          <a:xfrm>
            <a:off x="7977685" y="5303655"/>
            <a:ext cx="1082344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300" b="1" dirty="0">
                <a:solidFill>
                  <a:schemeClr val="accent6"/>
                </a:solidFill>
                <a:latin typeface="Montserrat" pitchFamily="2" charset="-52"/>
              </a:rPr>
              <a:t>7%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AA63CD7-2655-42CB-A3C3-B1C15E6AC5BC}"/>
              </a:ext>
            </a:extLst>
          </p:cNvPr>
          <p:cNvSpPr txBox="1"/>
          <p:nvPr/>
        </p:nvSpPr>
        <p:spPr>
          <a:xfrm>
            <a:off x="9234201" y="5349434"/>
            <a:ext cx="1278430" cy="295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">
              <a:lnSpc>
                <a:spcPct val="105000"/>
              </a:lnSpc>
            </a:pPr>
            <a:r>
              <a:rPr lang="en-US" sz="1500" kern="1200" spc="0" baseline="0" dirty="0">
                <a:latin typeface="Gotham Pro" panose="02000503040000020004" pitchFamily="2" charset="0"/>
                <a:ea typeface="+mn-ea"/>
                <a:cs typeface="Gotham Pro" panose="02000503040000020004" pitchFamily="2" charset="0"/>
              </a:rPr>
              <a:t>IRR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1AFD7D-75A3-4309-A58F-E662F82C7D61}"/>
              </a:ext>
            </a:extLst>
          </p:cNvPr>
          <p:cNvSpPr txBox="1"/>
          <p:nvPr/>
        </p:nvSpPr>
        <p:spPr>
          <a:xfrm>
            <a:off x="7210661" y="4143109"/>
            <a:ext cx="375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AD47"/>
                </a:solidFill>
              </a:rPr>
              <a:t>$</a:t>
            </a:r>
            <a:endParaRPr lang="ru-BY" sz="2800" dirty="0">
              <a:solidFill>
                <a:srgbClr val="70AD47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934EDC3-0714-400C-83D5-2269FC460242}"/>
              </a:ext>
            </a:extLst>
          </p:cNvPr>
          <p:cNvSpPr txBox="1"/>
          <p:nvPr/>
        </p:nvSpPr>
        <p:spPr>
          <a:xfrm>
            <a:off x="7166407" y="5286373"/>
            <a:ext cx="464365" cy="54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AD47"/>
                </a:solidFill>
                <a:latin typeface="Montserrat" pitchFamily="2" charset="-52"/>
              </a:rPr>
              <a:t>%</a:t>
            </a:r>
            <a:endParaRPr lang="ru-BY" sz="2800" b="1" dirty="0">
              <a:solidFill>
                <a:srgbClr val="70AD47"/>
              </a:solidFill>
              <a:latin typeface="Montserrat" pitchFamily="2" charset="-52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22B669F-A16F-415C-A8BE-F5B63F4333E9}"/>
              </a:ext>
            </a:extLst>
          </p:cNvPr>
          <p:cNvSpPr txBox="1"/>
          <p:nvPr/>
        </p:nvSpPr>
        <p:spPr>
          <a:xfrm>
            <a:off x="587726" y="1625800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70AD47"/>
                </a:solidFill>
                <a:latin typeface="Montserrat" pitchFamily="2" charset="-52"/>
              </a:rPr>
              <a:t>Рынок и спрос</a:t>
            </a:r>
            <a:endParaRPr lang="ru-BY" sz="1600" b="1" dirty="0">
              <a:solidFill>
                <a:srgbClr val="70AD47"/>
              </a:solidFill>
              <a:latin typeface="Montserrat" pitchFamily="2" charset="-52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104D9D-4EB2-4506-B818-655B5082FC0F}"/>
              </a:ext>
            </a:extLst>
          </p:cNvPr>
          <p:cNvSpPr txBox="1"/>
          <p:nvPr/>
        </p:nvSpPr>
        <p:spPr>
          <a:xfrm>
            <a:off x="617884" y="3192746"/>
            <a:ext cx="2011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70AD47"/>
                </a:solidFill>
                <a:latin typeface="Montserrat" pitchFamily="2" charset="-52"/>
              </a:rPr>
              <a:t>Эффективность</a:t>
            </a:r>
            <a:endParaRPr lang="ru-BY" sz="1600" b="1" dirty="0">
              <a:solidFill>
                <a:srgbClr val="70AD47"/>
              </a:solidFill>
              <a:latin typeface="Montserrat" pitchFamily="2" charset="-52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9882F98-BB81-419A-A870-08E683DE1C5E}"/>
              </a:ext>
            </a:extLst>
          </p:cNvPr>
          <p:cNvSpPr txBox="1"/>
          <p:nvPr/>
        </p:nvSpPr>
        <p:spPr>
          <a:xfrm>
            <a:off x="640085" y="4626628"/>
            <a:ext cx="2582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70AD47"/>
                </a:solidFill>
                <a:latin typeface="Montserrat" pitchFamily="2" charset="-52"/>
              </a:rPr>
              <a:t>Финансовые результаты</a:t>
            </a:r>
            <a:endParaRPr lang="ru-BY" sz="1600" b="1" dirty="0">
              <a:solidFill>
                <a:srgbClr val="70AD47"/>
              </a:solidFill>
              <a:latin typeface="Montserra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7162399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Microsoft Office PowerPoint</Application>
  <PresentationFormat>Широкоэкранный</PresentationFormat>
  <Paragraphs>147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AGOpus</vt:lpstr>
      <vt:lpstr>Arial</vt:lpstr>
      <vt:lpstr>Calibri</vt:lpstr>
      <vt:lpstr>Calibri Light</vt:lpstr>
      <vt:lpstr>Gotham Pro</vt:lpstr>
      <vt:lpstr>Montserrat</vt:lpstr>
      <vt:lpstr>Montserrat Medium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Дендрарий</vt:lpstr>
      <vt:lpstr>Аквапарк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Соболевская</dc:creator>
  <cp:lastModifiedBy>Александра Соболевская</cp:lastModifiedBy>
  <cp:revision>1</cp:revision>
  <dcterms:created xsi:type="dcterms:W3CDTF">2026-11-02T13:06:06Z</dcterms:created>
  <dcterms:modified xsi:type="dcterms:W3CDTF">2026-11-02T13:07:03Z</dcterms:modified>
</cp:coreProperties>
</file>