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1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0948"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5308" y="3681348"/>
            <a:ext cx="4763770" cy="3176905"/>
          </a:xfrm>
          <a:custGeom>
            <a:avLst/>
            <a:gdLst/>
            <a:ahLst/>
            <a:cxnLst/>
            <a:rect l="l" t="t" r="r" b="b"/>
            <a:pathLst>
              <a:path w="4763770" h="3176904">
                <a:moveTo>
                  <a:pt x="4763516" y="0"/>
                </a:moveTo>
                <a:lnTo>
                  <a:pt x="0" y="3176650"/>
                </a:lnTo>
              </a:path>
            </a:pathLst>
          </a:custGeom>
          <a:ln w="9525">
            <a:solidFill>
              <a:srgbClr val="D9D9D9"/>
            </a:solidFill>
          </a:ln>
        </p:spPr>
        <p:txBody>
          <a:bodyPr wrap="square" lIns="0" tIns="0" rIns="0" bIns="0" rtlCol="0"/>
          <a:lstStyle/>
          <a:p>
            <a:endParaRPr/>
          </a:p>
        </p:txBody>
      </p:sp>
      <p:sp>
        <p:nvSpPr>
          <p:cNvPr id="18" name="bg object 18"/>
          <p:cNvSpPr/>
          <p:nvPr/>
        </p:nvSpPr>
        <p:spPr>
          <a:xfrm>
            <a:off x="9181464" y="0"/>
            <a:ext cx="3007360" cy="6858000"/>
          </a:xfrm>
          <a:custGeom>
            <a:avLst/>
            <a:gdLst/>
            <a:ahLst/>
            <a:cxnLst/>
            <a:rect l="l" t="t" r="r" b="b"/>
            <a:pathLst>
              <a:path w="3007359" h="6858000">
                <a:moveTo>
                  <a:pt x="3007359" y="0"/>
                </a:moveTo>
                <a:lnTo>
                  <a:pt x="2043054" y="0"/>
                </a:lnTo>
                <a:lnTo>
                  <a:pt x="0" y="6858000"/>
                </a:lnTo>
                <a:lnTo>
                  <a:pt x="3007359" y="6858000"/>
                </a:lnTo>
                <a:lnTo>
                  <a:pt x="3007359"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984" y="0"/>
            <a:ext cx="2587625" cy="6858000"/>
          </a:xfrm>
          <a:custGeom>
            <a:avLst/>
            <a:gdLst/>
            <a:ahLst/>
            <a:cxnLst/>
            <a:rect l="l" t="t" r="r" b="b"/>
            <a:pathLst>
              <a:path w="2587625" h="6858000">
                <a:moveTo>
                  <a:pt x="2587015" y="0"/>
                </a:moveTo>
                <a:lnTo>
                  <a:pt x="0" y="0"/>
                </a:lnTo>
                <a:lnTo>
                  <a:pt x="1207922" y="6858000"/>
                </a:lnTo>
                <a:lnTo>
                  <a:pt x="2587015" y="6858000"/>
                </a:lnTo>
                <a:lnTo>
                  <a:pt x="2587015"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290" y="3048000"/>
            <a:ext cx="3260090" cy="3810000"/>
          </a:xfrm>
          <a:custGeom>
            <a:avLst/>
            <a:gdLst/>
            <a:ahLst/>
            <a:cxnLst/>
            <a:rect l="l" t="t" r="r" b="b"/>
            <a:pathLst>
              <a:path w="3260090" h="3810000">
                <a:moveTo>
                  <a:pt x="3259708" y="0"/>
                </a:moveTo>
                <a:lnTo>
                  <a:pt x="0" y="3809999"/>
                </a:lnTo>
                <a:lnTo>
                  <a:pt x="3259708" y="3809999"/>
                </a:lnTo>
                <a:lnTo>
                  <a:pt x="3259708"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561" y="0"/>
            <a:ext cx="2851785" cy="6858000"/>
          </a:xfrm>
          <a:custGeom>
            <a:avLst/>
            <a:gdLst/>
            <a:ahLst/>
            <a:cxnLst/>
            <a:rect l="l" t="t" r="r" b="b"/>
            <a:pathLst>
              <a:path w="2851784" h="6858000">
                <a:moveTo>
                  <a:pt x="2851263" y="0"/>
                </a:moveTo>
                <a:lnTo>
                  <a:pt x="0" y="0"/>
                </a:lnTo>
                <a:lnTo>
                  <a:pt x="2467723" y="6858000"/>
                </a:lnTo>
                <a:lnTo>
                  <a:pt x="2851263" y="6858000"/>
                </a:lnTo>
                <a:lnTo>
                  <a:pt x="2851263"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758" y="0"/>
            <a:ext cx="1290320" cy="6858000"/>
          </a:xfrm>
          <a:custGeom>
            <a:avLst/>
            <a:gdLst/>
            <a:ahLst/>
            <a:cxnLst/>
            <a:rect l="l" t="t" r="r" b="b"/>
            <a:pathLst>
              <a:path w="1290320" h="6858000">
                <a:moveTo>
                  <a:pt x="1290066" y="0"/>
                </a:moveTo>
                <a:lnTo>
                  <a:pt x="1018419" y="0"/>
                </a:lnTo>
                <a:lnTo>
                  <a:pt x="0" y="6858000"/>
                </a:lnTo>
                <a:lnTo>
                  <a:pt x="1290066" y="6858000"/>
                </a:lnTo>
                <a:lnTo>
                  <a:pt x="1290066"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392" y="0"/>
            <a:ext cx="1249045" cy="6858000"/>
          </a:xfrm>
          <a:custGeom>
            <a:avLst/>
            <a:gdLst/>
            <a:ahLst/>
            <a:cxnLst/>
            <a:rect l="l" t="t" r="r" b="b"/>
            <a:pathLst>
              <a:path w="1249045" h="6858000">
                <a:moveTo>
                  <a:pt x="1248432" y="0"/>
                </a:moveTo>
                <a:lnTo>
                  <a:pt x="0" y="0"/>
                </a:lnTo>
                <a:lnTo>
                  <a:pt x="1107970" y="6858000"/>
                </a:lnTo>
                <a:lnTo>
                  <a:pt x="1248432" y="6858000"/>
                </a:lnTo>
                <a:lnTo>
                  <a:pt x="1248432"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1708" y="3589909"/>
            <a:ext cx="1817370" cy="3268345"/>
          </a:xfrm>
          <a:custGeom>
            <a:avLst/>
            <a:gdLst/>
            <a:ahLst/>
            <a:cxnLst/>
            <a:rect l="l" t="t" r="r" b="b"/>
            <a:pathLst>
              <a:path w="1817370" h="3268345">
                <a:moveTo>
                  <a:pt x="1817116" y="0"/>
                </a:moveTo>
                <a:lnTo>
                  <a:pt x="0" y="3268090"/>
                </a:lnTo>
                <a:lnTo>
                  <a:pt x="1817116" y="3268090"/>
                </a:lnTo>
                <a:lnTo>
                  <a:pt x="1817116"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0"/>
            <a:ext cx="842644" cy="5666740"/>
          </a:xfrm>
          <a:custGeom>
            <a:avLst/>
            <a:gdLst/>
            <a:ahLst/>
            <a:cxnLst/>
            <a:rect l="l" t="t" r="r" b="b"/>
            <a:pathLst>
              <a:path w="842644" h="5666740">
                <a:moveTo>
                  <a:pt x="842594" y="0"/>
                </a:moveTo>
                <a:lnTo>
                  <a:pt x="0" y="0"/>
                </a:lnTo>
                <a:lnTo>
                  <a:pt x="0" y="5666155"/>
                </a:lnTo>
                <a:lnTo>
                  <a:pt x="842594"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ctrTitle"/>
          </p:nvPr>
        </p:nvSpPr>
        <p:spPr>
          <a:xfrm>
            <a:off x="1869439" y="2760040"/>
            <a:ext cx="7328534" cy="1244600"/>
          </a:xfrm>
          <a:prstGeom prst="rect">
            <a:avLst/>
          </a:prstGeom>
        </p:spPr>
        <p:txBody>
          <a:bodyPr wrap="square" lIns="0" tIns="0" rIns="0" bIns="0">
            <a:spAutoFit/>
          </a:bodyPr>
          <a:lstStyle>
            <a:lvl1pPr>
              <a:defRPr sz="3200" b="0" i="0">
                <a:solidFill>
                  <a:srgbClr val="90C22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7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0948"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5308" y="3681348"/>
            <a:ext cx="4763770" cy="3176905"/>
          </a:xfrm>
          <a:custGeom>
            <a:avLst/>
            <a:gdLst/>
            <a:ahLst/>
            <a:cxnLst/>
            <a:rect l="l" t="t" r="r" b="b"/>
            <a:pathLst>
              <a:path w="4763770" h="3176904">
                <a:moveTo>
                  <a:pt x="4763516" y="0"/>
                </a:moveTo>
                <a:lnTo>
                  <a:pt x="0" y="3176650"/>
                </a:lnTo>
              </a:path>
            </a:pathLst>
          </a:custGeom>
          <a:ln w="9525">
            <a:solidFill>
              <a:srgbClr val="D9D9D9"/>
            </a:solidFill>
          </a:ln>
        </p:spPr>
        <p:txBody>
          <a:bodyPr wrap="square" lIns="0" tIns="0" rIns="0" bIns="0" rtlCol="0"/>
          <a:lstStyle/>
          <a:p>
            <a:endParaRPr/>
          </a:p>
        </p:txBody>
      </p:sp>
      <p:sp>
        <p:nvSpPr>
          <p:cNvPr id="18" name="bg object 18"/>
          <p:cNvSpPr/>
          <p:nvPr/>
        </p:nvSpPr>
        <p:spPr>
          <a:xfrm>
            <a:off x="9181464" y="0"/>
            <a:ext cx="3007360" cy="6858000"/>
          </a:xfrm>
          <a:custGeom>
            <a:avLst/>
            <a:gdLst/>
            <a:ahLst/>
            <a:cxnLst/>
            <a:rect l="l" t="t" r="r" b="b"/>
            <a:pathLst>
              <a:path w="3007359" h="6858000">
                <a:moveTo>
                  <a:pt x="3007359" y="0"/>
                </a:moveTo>
                <a:lnTo>
                  <a:pt x="2043054" y="0"/>
                </a:lnTo>
                <a:lnTo>
                  <a:pt x="0" y="6858000"/>
                </a:lnTo>
                <a:lnTo>
                  <a:pt x="3007359" y="6858000"/>
                </a:lnTo>
                <a:lnTo>
                  <a:pt x="3007359"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984" y="0"/>
            <a:ext cx="2587625" cy="6858000"/>
          </a:xfrm>
          <a:custGeom>
            <a:avLst/>
            <a:gdLst/>
            <a:ahLst/>
            <a:cxnLst/>
            <a:rect l="l" t="t" r="r" b="b"/>
            <a:pathLst>
              <a:path w="2587625" h="6858000">
                <a:moveTo>
                  <a:pt x="2587015" y="0"/>
                </a:moveTo>
                <a:lnTo>
                  <a:pt x="0" y="0"/>
                </a:lnTo>
                <a:lnTo>
                  <a:pt x="1207922" y="6858000"/>
                </a:lnTo>
                <a:lnTo>
                  <a:pt x="2587015" y="6858000"/>
                </a:lnTo>
                <a:lnTo>
                  <a:pt x="2587015"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290" y="3048000"/>
            <a:ext cx="3260090" cy="3810000"/>
          </a:xfrm>
          <a:custGeom>
            <a:avLst/>
            <a:gdLst/>
            <a:ahLst/>
            <a:cxnLst/>
            <a:rect l="l" t="t" r="r" b="b"/>
            <a:pathLst>
              <a:path w="3260090" h="3810000">
                <a:moveTo>
                  <a:pt x="3259708" y="0"/>
                </a:moveTo>
                <a:lnTo>
                  <a:pt x="0" y="3809999"/>
                </a:lnTo>
                <a:lnTo>
                  <a:pt x="3259708" y="3809999"/>
                </a:lnTo>
                <a:lnTo>
                  <a:pt x="3259708"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561" y="0"/>
            <a:ext cx="2851785" cy="6858000"/>
          </a:xfrm>
          <a:custGeom>
            <a:avLst/>
            <a:gdLst/>
            <a:ahLst/>
            <a:cxnLst/>
            <a:rect l="l" t="t" r="r" b="b"/>
            <a:pathLst>
              <a:path w="2851784" h="6858000">
                <a:moveTo>
                  <a:pt x="2851263" y="0"/>
                </a:moveTo>
                <a:lnTo>
                  <a:pt x="0" y="0"/>
                </a:lnTo>
                <a:lnTo>
                  <a:pt x="2467723" y="6858000"/>
                </a:lnTo>
                <a:lnTo>
                  <a:pt x="2851263" y="6858000"/>
                </a:lnTo>
                <a:lnTo>
                  <a:pt x="2851263"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758" y="0"/>
            <a:ext cx="1290320" cy="6858000"/>
          </a:xfrm>
          <a:custGeom>
            <a:avLst/>
            <a:gdLst/>
            <a:ahLst/>
            <a:cxnLst/>
            <a:rect l="l" t="t" r="r" b="b"/>
            <a:pathLst>
              <a:path w="1290320" h="6858000">
                <a:moveTo>
                  <a:pt x="1290066" y="0"/>
                </a:moveTo>
                <a:lnTo>
                  <a:pt x="1018419" y="0"/>
                </a:lnTo>
                <a:lnTo>
                  <a:pt x="0" y="6858000"/>
                </a:lnTo>
                <a:lnTo>
                  <a:pt x="1290066" y="6858000"/>
                </a:lnTo>
                <a:lnTo>
                  <a:pt x="1290066"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392" y="0"/>
            <a:ext cx="1249045" cy="6858000"/>
          </a:xfrm>
          <a:custGeom>
            <a:avLst/>
            <a:gdLst/>
            <a:ahLst/>
            <a:cxnLst/>
            <a:rect l="l" t="t" r="r" b="b"/>
            <a:pathLst>
              <a:path w="1249045" h="6858000">
                <a:moveTo>
                  <a:pt x="1248432" y="0"/>
                </a:moveTo>
                <a:lnTo>
                  <a:pt x="0" y="0"/>
                </a:lnTo>
                <a:lnTo>
                  <a:pt x="1107970" y="6858000"/>
                </a:lnTo>
                <a:lnTo>
                  <a:pt x="1248432" y="6858000"/>
                </a:lnTo>
                <a:lnTo>
                  <a:pt x="1248432"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1708" y="3589909"/>
            <a:ext cx="1817370" cy="3268345"/>
          </a:xfrm>
          <a:custGeom>
            <a:avLst/>
            <a:gdLst/>
            <a:ahLst/>
            <a:cxnLst/>
            <a:rect l="l" t="t" r="r" b="b"/>
            <a:pathLst>
              <a:path w="1817370" h="3268345">
                <a:moveTo>
                  <a:pt x="1817116" y="0"/>
                </a:moveTo>
                <a:lnTo>
                  <a:pt x="0" y="3268090"/>
                </a:lnTo>
                <a:lnTo>
                  <a:pt x="1817116" y="3268090"/>
                </a:lnTo>
                <a:lnTo>
                  <a:pt x="1817116"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4013200"/>
            <a:ext cx="448945" cy="2844800"/>
          </a:xfrm>
          <a:custGeom>
            <a:avLst/>
            <a:gdLst/>
            <a:ahLst/>
            <a:cxnLst/>
            <a:rect l="l" t="t" r="r" b="b"/>
            <a:pathLst>
              <a:path w="448945" h="2844800">
                <a:moveTo>
                  <a:pt x="0" y="0"/>
                </a:moveTo>
                <a:lnTo>
                  <a:pt x="0" y="2844799"/>
                </a:lnTo>
                <a:lnTo>
                  <a:pt x="448729" y="2844799"/>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90C22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7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90C22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90C22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0948"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5308" y="3681348"/>
            <a:ext cx="4763770" cy="3176905"/>
          </a:xfrm>
          <a:custGeom>
            <a:avLst/>
            <a:gdLst/>
            <a:ahLst/>
            <a:cxnLst/>
            <a:rect l="l" t="t" r="r" b="b"/>
            <a:pathLst>
              <a:path w="4763770" h="3176904">
                <a:moveTo>
                  <a:pt x="4763516" y="0"/>
                </a:moveTo>
                <a:lnTo>
                  <a:pt x="0" y="3176650"/>
                </a:lnTo>
              </a:path>
            </a:pathLst>
          </a:custGeom>
          <a:ln w="9525">
            <a:solidFill>
              <a:srgbClr val="D9D9D9"/>
            </a:solidFill>
          </a:ln>
        </p:spPr>
        <p:txBody>
          <a:bodyPr wrap="square" lIns="0" tIns="0" rIns="0" bIns="0" rtlCol="0"/>
          <a:lstStyle/>
          <a:p>
            <a:endParaRPr/>
          </a:p>
        </p:txBody>
      </p:sp>
      <p:sp>
        <p:nvSpPr>
          <p:cNvPr id="18" name="bg object 18"/>
          <p:cNvSpPr/>
          <p:nvPr/>
        </p:nvSpPr>
        <p:spPr>
          <a:xfrm>
            <a:off x="9181464" y="0"/>
            <a:ext cx="3007360" cy="6858000"/>
          </a:xfrm>
          <a:custGeom>
            <a:avLst/>
            <a:gdLst/>
            <a:ahLst/>
            <a:cxnLst/>
            <a:rect l="l" t="t" r="r" b="b"/>
            <a:pathLst>
              <a:path w="3007359" h="6858000">
                <a:moveTo>
                  <a:pt x="3007359" y="0"/>
                </a:moveTo>
                <a:lnTo>
                  <a:pt x="2043054" y="0"/>
                </a:lnTo>
                <a:lnTo>
                  <a:pt x="0" y="6858000"/>
                </a:lnTo>
                <a:lnTo>
                  <a:pt x="3007359" y="6858000"/>
                </a:lnTo>
                <a:lnTo>
                  <a:pt x="3007359"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984" y="0"/>
            <a:ext cx="2587625" cy="6858000"/>
          </a:xfrm>
          <a:custGeom>
            <a:avLst/>
            <a:gdLst/>
            <a:ahLst/>
            <a:cxnLst/>
            <a:rect l="l" t="t" r="r" b="b"/>
            <a:pathLst>
              <a:path w="2587625" h="6858000">
                <a:moveTo>
                  <a:pt x="2587015" y="0"/>
                </a:moveTo>
                <a:lnTo>
                  <a:pt x="0" y="0"/>
                </a:lnTo>
                <a:lnTo>
                  <a:pt x="1207922" y="6858000"/>
                </a:lnTo>
                <a:lnTo>
                  <a:pt x="2587015" y="6858000"/>
                </a:lnTo>
                <a:lnTo>
                  <a:pt x="2587015"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290" y="3048000"/>
            <a:ext cx="3260090" cy="3810000"/>
          </a:xfrm>
          <a:custGeom>
            <a:avLst/>
            <a:gdLst/>
            <a:ahLst/>
            <a:cxnLst/>
            <a:rect l="l" t="t" r="r" b="b"/>
            <a:pathLst>
              <a:path w="3260090" h="3810000">
                <a:moveTo>
                  <a:pt x="3259708" y="0"/>
                </a:moveTo>
                <a:lnTo>
                  <a:pt x="0" y="3809999"/>
                </a:lnTo>
                <a:lnTo>
                  <a:pt x="3259708" y="3809999"/>
                </a:lnTo>
                <a:lnTo>
                  <a:pt x="3259708"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561" y="0"/>
            <a:ext cx="2851785" cy="6858000"/>
          </a:xfrm>
          <a:custGeom>
            <a:avLst/>
            <a:gdLst/>
            <a:ahLst/>
            <a:cxnLst/>
            <a:rect l="l" t="t" r="r" b="b"/>
            <a:pathLst>
              <a:path w="2851784" h="6858000">
                <a:moveTo>
                  <a:pt x="2851263" y="0"/>
                </a:moveTo>
                <a:lnTo>
                  <a:pt x="0" y="0"/>
                </a:lnTo>
                <a:lnTo>
                  <a:pt x="2467723" y="6858000"/>
                </a:lnTo>
                <a:lnTo>
                  <a:pt x="2851263" y="6858000"/>
                </a:lnTo>
                <a:lnTo>
                  <a:pt x="2851263"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758" y="0"/>
            <a:ext cx="1290320" cy="6858000"/>
          </a:xfrm>
          <a:custGeom>
            <a:avLst/>
            <a:gdLst/>
            <a:ahLst/>
            <a:cxnLst/>
            <a:rect l="l" t="t" r="r" b="b"/>
            <a:pathLst>
              <a:path w="1290320" h="6858000">
                <a:moveTo>
                  <a:pt x="1290066" y="0"/>
                </a:moveTo>
                <a:lnTo>
                  <a:pt x="1018419" y="0"/>
                </a:lnTo>
                <a:lnTo>
                  <a:pt x="0" y="6858000"/>
                </a:lnTo>
                <a:lnTo>
                  <a:pt x="1290066" y="6858000"/>
                </a:lnTo>
                <a:lnTo>
                  <a:pt x="1290066"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392" y="0"/>
            <a:ext cx="1249045" cy="6858000"/>
          </a:xfrm>
          <a:custGeom>
            <a:avLst/>
            <a:gdLst/>
            <a:ahLst/>
            <a:cxnLst/>
            <a:rect l="l" t="t" r="r" b="b"/>
            <a:pathLst>
              <a:path w="1249045" h="6858000">
                <a:moveTo>
                  <a:pt x="1248432" y="0"/>
                </a:moveTo>
                <a:lnTo>
                  <a:pt x="0" y="0"/>
                </a:lnTo>
                <a:lnTo>
                  <a:pt x="1107970" y="6858000"/>
                </a:lnTo>
                <a:lnTo>
                  <a:pt x="1248432" y="6858000"/>
                </a:lnTo>
                <a:lnTo>
                  <a:pt x="1248432"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1708" y="3589909"/>
            <a:ext cx="1817370" cy="3268345"/>
          </a:xfrm>
          <a:custGeom>
            <a:avLst/>
            <a:gdLst/>
            <a:ahLst/>
            <a:cxnLst/>
            <a:rect l="l" t="t" r="r" b="b"/>
            <a:pathLst>
              <a:path w="1817370" h="3268345">
                <a:moveTo>
                  <a:pt x="1817116" y="0"/>
                </a:moveTo>
                <a:lnTo>
                  <a:pt x="0" y="3268090"/>
                </a:lnTo>
                <a:lnTo>
                  <a:pt x="1817116" y="3268090"/>
                </a:lnTo>
                <a:lnTo>
                  <a:pt x="1817116" y="0"/>
                </a:lnTo>
                <a:close/>
              </a:path>
            </a:pathLst>
          </a:custGeom>
          <a:solidFill>
            <a:srgbClr val="90C225">
              <a:alpha val="79998"/>
            </a:srgbClr>
          </a:solidFill>
        </p:spPr>
        <p:txBody>
          <a:bodyPr wrap="square" lIns="0" tIns="0" rIns="0" bIns="0" rtlCol="0"/>
          <a:lstStyle/>
          <a:p>
            <a:endParaRPr/>
          </a:p>
        </p:txBody>
      </p:sp>
      <p:sp>
        <p:nvSpPr>
          <p:cNvPr id="25" name="bg object 25"/>
          <p:cNvSpPr/>
          <p:nvPr/>
        </p:nvSpPr>
        <p:spPr>
          <a:xfrm>
            <a:off x="0" y="4013200"/>
            <a:ext cx="448945" cy="2844800"/>
          </a:xfrm>
          <a:custGeom>
            <a:avLst/>
            <a:gdLst/>
            <a:ahLst/>
            <a:cxnLst/>
            <a:rect l="l" t="t" r="r" b="b"/>
            <a:pathLst>
              <a:path w="448945" h="2844800">
                <a:moveTo>
                  <a:pt x="0" y="0"/>
                </a:moveTo>
                <a:lnTo>
                  <a:pt x="0" y="2844799"/>
                </a:lnTo>
                <a:lnTo>
                  <a:pt x="448729" y="2844799"/>
                </a:lnTo>
                <a:lnTo>
                  <a:pt x="0" y="0"/>
                </a:lnTo>
                <a:close/>
              </a:path>
            </a:pathLst>
          </a:custGeom>
          <a:solidFill>
            <a:srgbClr val="90C225">
              <a:alpha val="85096"/>
            </a:srgbClr>
          </a:solidFill>
        </p:spPr>
        <p:txBody>
          <a:bodyPr wrap="square" lIns="0" tIns="0" rIns="0" bIns="0" rtlCol="0"/>
          <a:lstStyle/>
          <a:p>
            <a:endParaRPr/>
          </a:p>
        </p:txBody>
      </p:sp>
      <p:pic>
        <p:nvPicPr>
          <p:cNvPr id="26" name="bg object 26"/>
          <p:cNvPicPr/>
          <p:nvPr/>
        </p:nvPicPr>
        <p:blipFill>
          <a:blip r:embed="rId2" cstate="print"/>
          <a:stretch>
            <a:fillRect/>
          </a:stretch>
        </p:blipFill>
        <p:spPr>
          <a:xfrm>
            <a:off x="743953" y="1359776"/>
            <a:ext cx="3723513" cy="4660773"/>
          </a:xfrm>
          <a:prstGeom prst="rect">
            <a:avLst/>
          </a:prstGeom>
        </p:spPr>
      </p:pic>
      <p:pic>
        <p:nvPicPr>
          <p:cNvPr id="27" name="bg object 27"/>
          <p:cNvPicPr/>
          <p:nvPr/>
        </p:nvPicPr>
        <p:blipFill>
          <a:blip r:embed="rId3" cstate="print"/>
          <a:stretch>
            <a:fillRect/>
          </a:stretch>
        </p:blipFill>
        <p:spPr>
          <a:xfrm>
            <a:off x="5498846" y="1374165"/>
            <a:ext cx="3700653" cy="463207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0948" y="0"/>
            <a:ext cx="1219200" cy="6858000"/>
          </a:xfrm>
          <a:custGeom>
            <a:avLst/>
            <a:gdLst/>
            <a:ahLst/>
            <a:cxnLst/>
            <a:rect l="l" t="t" r="r" b="b"/>
            <a:pathLst>
              <a:path w="1219200" h="6858000">
                <a:moveTo>
                  <a:pt x="0" y="0"/>
                </a:moveTo>
                <a:lnTo>
                  <a:pt x="1219200" y="6857999"/>
                </a:lnTo>
              </a:path>
            </a:pathLst>
          </a:custGeom>
          <a:ln w="9525">
            <a:solidFill>
              <a:srgbClr val="BEBEBE"/>
            </a:solidFill>
          </a:ln>
        </p:spPr>
        <p:txBody>
          <a:bodyPr wrap="square" lIns="0" tIns="0" rIns="0" bIns="0" rtlCol="0"/>
          <a:lstStyle/>
          <a:p>
            <a:endParaRPr/>
          </a:p>
        </p:txBody>
      </p:sp>
      <p:sp>
        <p:nvSpPr>
          <p:cNvPr id="17" name="bg object 17"/>
          <p:cNvSpPr/>
          <p:nvPr/>
        </p:nvSpPr>
        <p:spPr>
          <a:xfrm>
            <a:off x="7425308" y="3681348"/>
            <a:ext cx="4763770" cy="3176905"/>
          </a:xfrm>
          <a:custGeom>
            <a:avLst/>
            <a:gdLst/>
            <a:ahLst/>
            <a:cxnLst/>
            <a:rect l="l" t="t" r="r" b="b"/>
            <a:pathLst>
              <a:path w="4763770" h="3176904">
                <a:moveTo>
                  <a:pt x="4763516" y="0"/>
                </a:moveTo>
                <a:lnTo>
                  <a:pt x="0" y="3176650"/>
                </a:lnTo>
              </a:path>
            </a:pathLst>
          </a:custGeom>
          <a:ln w="9525">
            <a:solidFill>
              <a:srgbClr val="D9D9D9"/>
            </a:solidFill>
          </a:ln>
        </p:spPr>
        <p:txBody>
          <a:bodyPr wrap="square" lIns="0" tIns="0" rIns="0" bIns="0" rtlCol="0"/>
          <a:lstStyle/>
          <a:p>
            <a:endParaRPr/>
          </a:p>
        </p:txBody>
      </p:sp>
      <p:sp>
        <p:nvSpPr>
          <p:cNvPr id="18" name="bg object 18"/>
          <p:cNvSpPr/>
          <p:nvPr/>
        </p:nvSpPr>
        <p:spPr>
          <a:xfrm>
            <a:off x="9181464" y="0"/>
            <a:ext cx="3007360" cy="6858000"/>
          </a:xfrm>
          <a:custGeom>
            <a:avLst/>
            <a:gdLst/>
            <a:ahLst/>
            <a:cxnLst/>
            <a:rect l="l" t="t" r="r" b="b"/>
            <a:pathLst>
              <a:path w="3007359" h="6858000">
                <a:moveTo>
                  <a:pt x="3007359" y="0"/>
                </a:moveTo>
                <a:lnTo>
                  <a:pt x="2043054" y="0"/>
                </a:lnTo>
                <a:lnTo>
                  <a:pt x="0" y="6858000"/>
                </a:lnTo>
                <a:lnTo>
                  <a:pt x="3007359" y="6858000"/>
                </a:lnTo>
                <a:lnTo>
                  <a:pt x="3007359" y="0"/>
                </a:lnTo>
                <a:close/>
              </a:path>
            </a:pathLst>
          </a:custGeom>
          <a:solidFill>
            <a:srgbClr val="90C225">
              <a:alpha val="30195"/>
            </a:srgbClr>
          </a:solidFill>
        </p:spPr>
        <p:txBody>
          <a:bodyPr wrap="square" lIns="0" tIns="0" rIns="0" bIns="0" rtlCol="0"/>
          <a:lstStyle/>
          <a:p>
            <a:endParaRPr/>
          </a:p>
        </p:txBody>
      </p:sp>
      <p:sp>
        <p:nvSpPr>
          <p:cNvPr id="19" name="bg object 19"/>
          <p:cNvSpPr/>
          <p:nvPr/>
        </p:nvSpPr>
        <p:spPr>
          <a:xfrm>
            <a:off x="9604984" y="0"/>
            <a:ext cx="2587625" cy="6858000"/>
          </a:xfrm>
          <a:custGeom>
            <a:avLst/>
            <a:gdLst/>
            <a:ahLst/>
            <a:cxnLst/>
            <a:rect l="l" t="t" r="r" b="b"/>
            <a:pathLst>
              <a:path w="2587625" h="6858000">
                <a:moveTo>
                  <a:pt x="2587015" y="0"/>
                </a:moveTo>
                <a:lnTo>
                  <a:pt x="0" y="0"/>
                </a:lnTo>
                <a:lnTo>
                  <a:pt x="1207922" y="6858000"/>
                </a:lnTo>
                <a:lnTo>
                  <a:pt x="2587015" y="6858000"/>
                </a:lnTo>
                <a:lnTo>
                  <a:pt x="2587015" y="0"/>
                </a:lnTo>
                <a:close/>
              </a:path>
            </a:pathLst>
          </a:custGeom>
          <a:solidFill>
            <a:srgbClr val="90C225">
              <a:alpha val="19999"/>
            </a:srgbClr>
          </a:solidFill>
        </p:spPr>
        <p:txBody>
          <a:bodyPr wrap="square" lIns="0" tIns="0" rIns="0" bIns="0" rtlCol="0"/>
          <a:lstStyle/>
          <a:p>
            <a:endParaRPr/>
          </a:p>
        </p:txBody>
      </p:sp>
      <p:sp>
        <p:nvSpPr>
          <p:cNvPr id="20" name="bg object 20"/>
          <p:cNvSpPr/>
          <p:nvPr/>
        </p:nvSpPr>
        <p:spPr>
          <a:xfrm>
            <a:off x="8932290" y="3048000"/>
            <a:ext cx="3260090" cy="3810000"/>
          </a:xfrm>
          <a:custGeom>
            <a:avLst/>
            <a:gdLst/>
            <a:ahLst/>
            <a:cxnLst/>
            <a:rect l="l" t="t" r="r" b="b"/>
            <a:pathLst>
              <a:path w="3260090" h="3810000">
                <a:moveTo>
                  <a:pt x="3259708" y="0"/>
                </a:moveTo>
                <a:lnTo>
                  <a:pt x="0" y="3809999"/>
                </a:lnTo>
                <a:lnTo>
                  <a:pt x="3259708" y="3809999"/>
                </a:lnTo>
                <a:lnTo>
                  <a:pt x="3259708" y="0"/>
                </a:lnTo>
                <a:close/>
              </a:path>
            </a:pathLst>
          </a:custGeom>
          <a:solidFill>
            <a:srgbClr val="539F20">
              <a:alpha val="72155"/>
            </a:srgbClr>
          </a:solidFill>
        </p:spPr>
        <p:txBody>
          <a:bodyPr wrap="square" lIns="0" tIns="0" rIns="0" bIns="0" rtlCol="0"/>
          <a:lstStyle/>
          <a:p>
            <a:endParaRPr/>
          </a:p>
        </p:txBody>
      </p:sp>
      <p:sp>
        <p:nvSpPr>
          <p:cNvPr id="21" name="bg object 21"/>
          <p:cNvSpPr/>
          <p:nvPr/>
        </p:nvSpPr>
        <p:spPr>
          <a:xfrm>
            <a:off x="9337561" y="0"/>
            <a:ext cx="2851785" cy="6858000"/>
          </a:xfrm>
          <a:custGeom>
            <a:avLst/>
            <a:gdLst/>
            <a:ahLst/>
            <a:cxnLst/>
            <a:rect l="l" t="t" r="r" b="b"/>
            <a:pathLst>
              <a:path w="2851784" h="6858000">
                <a:moveTo>
                  <a:pt x="2851263" y="0"/>
                </a:moveTo>
                <a:lnTo>
                  <a:pt x="0" y="0"/>
                </a:lnTo>
                <a:lnTo>
                  <a:pt x="2467723" y="6858000"/>
                </a:lnTo>
                <a:lnTo>
                  <a:pt x="2851263" y="6858000"/>
                </a:lnTo>
                <a:lnTo>
                  <a:pt x="2851263" y="0"/>
                </a:lnTo>
                <a:close/>
              </a:path>
            </a:pathLst>
          </a:custGeom>
          <a:solidFill>
            <a:srgbClr val="3E7818">
              <a:alpha val="70195"/>
            </a:srgbClr>
          </a:solidFill>
        </p:spPr>
        <p:txBody>
          <a:bodyPr wrap="square" lIns="0" tIns="0" rIns="0" bIns="0" rtlCol="0"/>
          <a:lstStyle/>
          <a:p>
            <a:endParaRPr/>
          </a:p>
        </p:txBody>
      </p:sp>
      <p:sp>
        <p:nvSpPr>
          <p:cNvPr id="22" name="bg object 22"/>
          <p:cNvSpPr/>
          <p:nvPr/>
        </p:nvSpPr>
        <p:spPr>
          <a:xfrm>
            <a:off x="10898758" y="0"/>
            <a:ext cx="1290320" cy="6858000"/>
          </a:xfrm>
          <a:custGeom>
            <a:avLst/>
            <a:gdLst/>
            <a:ahLst/>
            <a:cxnLst/>
            <a:rect l="l" t="t" r="r" b="b"/>
            <a:pathLst>
              <a:path w="1290320" h="6858000">
                <a:moveTo>
                  <a:pt x="1290066" y="0"/>
                </a:moveTo>
                <a:lnTo>
                  <a:pt x="1018419" y="0"/>
                </a:lnTo>
                <a:lnTo>
                  <a:pt x="0" y="6858000"/>
                </a:lnTo>
                <a:lnTo>
                  <a:pt x="1290066" y="6858000"/>
                </a:lnTo>
                <a:lnTo>
                  <a:pt x="1290066" y="0"/>
                </a:lnTo>
                <a:close/>
              </a:path>
            </a:pathLst>
          </a:custGeom>
          <a:solidFill>
            <a:srgbClr val="C0E374">
              <a:alpha val="70195"/>
            </a:srgbClr>
          </a:solidFill>
        </p:spPr>
        <p:txBody>
          <a:bodyPr wrap="square" lIns="0" tIns="0" rIns="0" bIns="0" rtlCol="0"/>
          <a:lstStyle/>
          <a:p>
            <a:endParaRPr/>
          </a:p>
        </p:txBody>
      </p:sp>
      <p:sp>
        <p:nvSpPr>
          <p:cNvPr id="23" name="bg object 23"/>
          <p:cNvSpPr/>
          <p:nvPr/>
        </p:nvSpPr>
        <p:spPr>
          <a:xfrm>
            <a:off x="10940392" y="0"/>
            <a:ext cx="1249045" cy="6858000"/>
          </a:xfrm>
          <a:custGeom>
            <a:avLst/>
            <a:gdLst/>
            <a:ahLst/>
            <a:cxnLst/>
            <a:rect l="l" t="t" r="r" b="b"/>
            <a:pathLst>
              <a:path w="1249045" h="6858000">
                <a:moveTo>
                  <a:pt x="1248432" y="0"/>
                </a:moveTo>
                <a:lnTo>
                  <a:pt x="0" y="0"/>
                </a:lnTo>
                <a:lnTo>
                  <a:pt x="1107970" y="6858000"/>
                </a:lnTo>
                <a:lnTo>
                  <a:pt x="1248432" y="6858000"/>
                </a:lnTo>
                <a:lnTo>
                  <a:pt x="1248432" y="0"/>
                </a:lnTo>
                <a:close/>
              </a:path>
            </a:pathLst>
          </a:custGeom>
          <a:solidFill>
            <a:srgbClr val="90C225">
              <a:alpha val="65097"/>
            </a:srgbClr>
          </a:solidFill>
        </p:spPr>
        <p:txBody>
          <a:bodyPr wrap="square" lIns="0" tIns="0" rIns="0" bIns="0" rtlCol="0"/>
          <a:lstStyle/>
          <a:p>
            <a:endParaRPr/>
          </a:p>
        </p:txBody>
      </p:sp>
      <p:sp>
        <p:nvSpPr>
          <p:cNvPr id="24" name="bg object 24"/>
          <p:cNvSpPr/>
          <p:nvPr/>
        </p:nvSpPr>
        <p:spPr>
          <a:xfrm>
            <a:off x="10371708" y="3589909"/>
            <a:ext cx="1817370" cy="3268345"/>
          </a:xfrm>
          <a:custGeom>
            <a:avLst/>
            <a:gdLst/>
            <a:ahLst/>
            <a:cxnLst/>
            <a:rect l="l" t="t" r="r" b="b"/>
            <a:pathLst>
              <a:path w="1817370" h="3268345">
                <a:moveTo>
                  <a:pt x="1817116" y="0"/>
                </a:moveTo>
                <a:lnTo>
                  <a:pt x="0" y="3268090"/>
                </a:lnTo>
                <a:lnTo>
                  <a:pt x="1817116" y="3268090"/>
                </a:lnTo>
                <a:lnTo>
                  <a:pt x="1817116" y="0"/>
                </a:lnTo>
                <a:close/>
              </a:path>
            </a:pathLst>
          </a:custGeom>
          <a:solidFill>
            <a:srgbClr val="90C225">
              <a:alpha val="79998"/>
            </a:srgbClr>
          </a:solidFill>
        </p:spPr>
        <p:txBody>
          <a:bodyPr wrap="square" lIns="0" tIns="0" rIns="0" bIns="0" rtlCol="0"/>
          <a:lstStyle/>
          <a:p>
            <a:endParaRPr/>
          </a:p>
        </p:txBody>
      </p:sp>
      <p:sp>
        <p:nvSpPr>
          <p:cNvPr id="2" name="Holder 2"/>
          <p:cNvSpPr>
            <a:spLocks noGrp="1"/>
          </p:cNvSpPr>
          <p:nvPr>
            <p:ph type="title"/>
          </p:nvPr>
        </p:nvSpPr>
        <p:spPr>
          <a:xfrm>
            <a:off x="756310" y="395477"/>
            <a:ext cx="6493509" cy="748919"/>
          </a:xfrm>
          <a:prstGeom prst="rect">
            <a:avLst/>
          </a:prstGeom>
        </p:spPr>
        <p:txBody>
          <a:bodyPr wrap="square" lIns="0" tIns="0" rIns="0" bIns="0">
            <a:spAutoFit/>
          </a:bodyPr>
          <a:lstStyle>
            <a:lvl1pPr>
              <a:defRPr sz="3200" b="0" i="0">
                <a:solidFill>
                  <a:srgbClr val="90C225"/>
                </a:solidFill>
                <a:latin typeface="Trebuchet MS"/>
                <a:cs typeface="Trebuchet MS"/>
              </a:defRPr>
            </a:lvl1pPr>
          </a:lstStyle>
          <a:p>
            <a:endParaRPr/>
          </a:p>
        </p:txBody>
      </p:sp>
      <p:sp>
        <p:nvSpPr>
          <p:cNvPr id="3" name="Holder 3"/>
          <p:cNvSpPr>
            <a:spLocks noGrp="1"/>
          </p:cNvSpPr>
          <p:nvPr>
            <p:ph type="body" idx="1"/>
          </p:nvPr>
        </p:nvSpPr>
        <p:spPr>
          <a:xfrm>
            <a:off x="744423" y="1421130"/>
            <a:ext cx="8428355" cy="3729354"/>
          </a:xfrm>
          <a:prstGeom prst="rect">
            <a:avLst/>
          </a:prstGeom>
        </p:spPr>
        <p:txBody>
          <a:bodyPr wrap="square" lIns="0" tIns="0" rIns="0" bIns="0">
            <a:spAutoFit/>
          </a:bodyPr>
          <a:lstStyle>
            <a:lvl1pPr>
              <a:defRPr sz="170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tagram.com/hotel_mesto/" TargetMode="External"/><Relationship Id="rId2" Type="http://schemas.openxmlformats.org/officeDocument/2006/relationships/hyperlink" Target="https://hotelmesto.by/?ysclid=mlt3zsk9bv21345170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90600" y="1447800"/>
            <a:ext cx="8686800" cy="1858842"/>
          </a:xfrm>
          <a:prstGeom prst="rect">
            <a:avLst/>
          </a:prstGeom>
        </p:spPr>
        <p:txBody>
          <a:bodyPr vert="horz" wrap="square" lIns="0" tIns="12065" rIns="0" bIns="0" rtlCol="0">
            <a:spAutoFit/>
          </a:bodyPr>
          <a:lstStyle/>
          <a:p>
            <a:pPr marR="5080" algn="ctr">
              <a:lnSpc>
                <a:spcPct val="100000"/>
              </a:lnSpc>
              <a:spcBef>
                <a:spcPts val="95"/>
              </a:spcBef>
            </a:pPr>
            <a:br>
              <a:rPr lang="en-US" sz="4000" dirty="0"/>
            </a:br>
            <a:r>
              <a:rPr lang="en-US" sz="4000" dirty="0"/>
              <a:t>“Krasny Rog” is a tourist complex in Belarus</a:t>
            </a:r>
            <a:endParaRPr sz="4000" dirty="0"/>
          </a:p>
        </p:txBody>
      </p:sp>
      <p:sp>
        <p:nvSpPr>
          <p:cNvPr id="3" name="object 3"/>
          <p:cNvSpPr txBox="1"/>
          <p:nvPr/>
        </p:nvSpPr>
        <p:spPr>
          <a:xfrm>
            <a:off x="3124200" y="3962400"/>
            <a:ext cx="5154422"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7E7E7E"/>
                </a:solidFill>
                <a:latin typeface="Trebuchet MS"/>
                <a:cs typeface="Trebuchet MS"/>
              </a:rPr>
              <a:t>A brief overview of the investment opportunity</a:t>
            </a:r>
            <a:endParaRPr sz="1800" dirty="0">
              <a:latin typeface="Trebuchet MS"/>
              <a:cs typeface="Trebuchet MS"/>
            </a:endParaRPr>
          </a:p>
        </p:txBody>
      </p:sp>
      <p:sp>
        <p:nvSpPr>
          <p:cNvPr id="4" name="object 4"/>
          <p:cNvSpPr txBox="1"/>
          <p:nvPr/>
        </p:nvSpPr>
        <p:spPr>
          <a:xfrm>
            <a:off x="5025897" y="6128410"/>
            <a:ext cx="1184910" cy="197490"/>
          </a:xfrm>
          <a:prstGeom prst="rect">
            <a:avLst/>
          </a:prstGeom>
        </p:spPr>
        <p:txBody>
          <a:bodyPr vert="horz" wrap="square" lIns="0" tIns="12700" rIns="0" bIns="0" rtlCol="0">
            <a:spAutoFit/>
          </a:bodyPr>
          <a:lstStyle/>
          <a:p>
            <a:pPr marL="12700">
              <a:lnSpc>
                <a:spcPct val="100000"/>
              </a:lnSpc>
              <a:spcBef>
                <a:spcPts val="100"/>
              </a:spcBef>
            </a:pPr>
            <a:r>
              <a:rPr lang="en-US" sz="1200" spc="-85" dirty="0">
                <a:solidFill>
                  <a:srgbClr val="888888"/>
                </a:solidFill>
                <a:latin typeface="Arial"/>
                <a:cs typeface="Arial"/>
              </a:rPr>
              <a:t>February,</a:t>
            </a:r>
            <a:r>
              <a:rPr sz="1200" spc="-85" dirty="0">
                <a:solidFill>
                  <a:srgbClr val="888888"/>
                </a:solidFill>
                <a:latin typeface="Arial"/>
                <a:cs typeface="Arial"/>
              </a:rPr>
              <a:t> </a:t>
            </a:r>
            <a:r>
              <a:rPr sz="1200" dirty="0">
                <a:solidFill>
                  <a:srgbClr val="888888"/>
                </a:solidFill>
                <a:latin typeface="Arial Rounded MT Bold"/>
                <a:cs typeface="Arial Rounded MT Bold"/>
              </a:rPr>
              <a:t>2026</a:t>
            </a:r>
            <a:r>
              <a:rPr sz="1200" spc="-10" dirty="0">
                <a:solidFill>
                  <a:srgbClr val="888888"/>
                </a:solidFill>
                <a:latin typeface="Arial Rounded MT Bold"/>
                <a:cs typeface="Arial Rounded MT Bold"/>
              </a:rPr>
              <a:t> </a:t>
            </a:r>
            <a:endParaRPr sz="1200" dirty="0">
              <a:latin typeface="Arial Rounded MT Bold"/>
              <a:cs typeface="Arial Rounded M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539" rIns="0" bIns="0" rtlCol="0">
            <a:spAutoFit/>
          </a:bodyPr>
          <a:lstStyle/>
          <a:p>
            <a:pPr marL="12700">
              <a:lnSpc>
                <a:spcPct val="100000"/>
              </a:lnSpc>
              <a:spcBef>
                <a:spcPts val="105"/>
              </a:spcBef>
            </a:pPr>
            <a:r>
              <a:rPr lang="en-US" dirty="0"/>
              <a:t>Overview of the complex</a:t>
            </a:r>
            <a:endParaRPr spc="-10" dirty="0"/>
          </a:p>
        </p:txBody>
      </p:sp>
      <p:sp>
        <p:nvSpPr>
          <p:cNvPr id="3" name="object 3"/>
          <p:cNvSpPr txBox="1"/>
          <p:nvPr/>
        </p:nvSpPr>
        <p:spPr>
          <a:xfrm>
            <a:off x="756310" y="1600200"/>
            <a:ext cx="8310880" cy="3903633"/>
          </a:xfrm>
          <a:prstGeom prst="rect">
            <a:avLst/>
          </a:prstGeom>
        </p:spPr>
        <p:txBody>
          <a:bodyPr vert="horz" wrap="square" lIns="0" tIns="12700" rIns="0" bIns="0" rtlCol="0">
            <a:spAutoFit/>
          </a:bodyPr>
          <a:lstStyle/>
          <a:p>
            <a:pPr marL="12700" marR="5080">
              <a:lnSpc>
                <a:spcPct val="100000"/>
              </a:lnSpc>
              <a:spcBef>
                <a:spcPts val="100"/>
              </a:spcBef>
            </a:pPr>
            <a:r>
              <a:rPr lang="en-US" sz="1800" dirty="0">
                <a:latin typeface="Trebuchet MS"/>
                <a:cs typeface="Trebuchet MS"/>
              </a:rPr>
              <a:t>Brief description: the complex is designed as a family hotel with appropriate infrastructure (restaurant, playgrounds, and a SPA area). For off-season use, a conference hall is planned for various MICE events. The complex is located 3 km from the Minsk-</a:t>
            </a:r>
            <a:r>
              <a:rPr lang="en-US" sz="1800" dirty="0" err="1">
                <a:latin typeface="Trebuchet MS"/>
                <a:cs typeface="Trebuchet MS"/>
              </a:rPr>
              <a:t>Polotsk</a:t>
            </a:r>
            <a:r>
              <a:rPr lang="en-US" sz="1800" dirty="0">
                <a:latin typeface="Trebuchet MS"/>
                <a:cs typeface="Trebuchet MS"/>
              </a:rPr>
              <a:t> highway (R46), 20 km from </a:t>
            </a:r>
            <a:r>
              <a:rPr lang="en-US" sz="1800" dirty="0" err="1">
                <a:latin typeface="Trebuchet MS"/>
                <a:cs typeface="Trebuchet MS"/>
              </a:rPr>
              <a:t>Polotsk</a:t>
            </a:r>
            <a:r>
              <a:rPr lang="en-US" sz="1800" dirty="0">
                <a:latin typeface="Trebuchet MS"/>
                <a:cs typeface="Trebuchet MS"/>
              </a:rPr>
              <a:t>, and 200 km from Minsk.</a:t>
            </a:r>
          </a:p>
          <a:p>
            <a:pPr marL="12700" marR="5080">
              <a:lnSpc>
                <a:spcPct val="100000"/>
              </a:lnSpc>
              <a:spcBef>
                <a:spcPts val="100"/>
              </a:spcBef>
            </a:pPr>
            <a:endParaRPr sz="1800" dirty="0">
              <a:latin typeface="Trebuchet MS"/>
              <a:cs typeface="Trebuchet MS"/>
            </a:endParaRPr>
          </a:p>
          <a:p>
            <a:pPr marL="354965" indent="-342265">
              <a:lnSpc>
                <a:spcPct val="100000"/>
              </a:lnSpc>
              <a:buClr>
                <a:srgbClr val="90C225"/>
              </a:buClr>
              <a:buSzPct val="80555"/>
              <a:buFont typeface="Wingdings"/>
              <a:buChar char=""/>
              <a:tabLst>
                <a:tab pos="354965" algn="l"/>
              </a:tabLst>
            </a:pPr>
            <a:r>
              <a:rPr lang="en-US" sz="1800" dirty="0">
                <a:latin typeface="Trebuchet MS"/>
                <a:cs typeface="Trebuchet MS"/>
              </a:rPr>
              <a:t>Plot area: 5 ha</a:t>
            </a:r>
          </a:p>
          <a:p>
            <a:pPr marL="354965" indent="-342265">
              <a:lnSpc>
                <a:spcPct val="100000"/>
              </a:lnSpc>
              <a:buClr>
                <a:srgbClr val="90C225"/>
              </a:buClr>
              <a:buSzPct val="80555"/>
              <a:buFont typeface="Wingdings"/>
              <a:buChar char=""/>
              <a:tabLst>
                <a:tab pos="354965" algn="l"/>
              </a:tabLst>
            </a:pPr>
            <a:r>
              <a:rPr lang="en-US" sz="1800" dirty="0">
                <a:latin typeface="Trebuchet MS"/>
                <a:cs typeface="Trebuchet MS"/>
              </a:rPr>
              <a:t>House types: studios – 5pcs, 1+1 – 10pcs, double houses – 2pcs (the calculation of the number of houses is based on the attached financial model. The territory allows for an increase of up to 25 pcs)</a:t>
            </a:r>
          </a:p>
          <a:p>
            <a:pPr marL="354965" indent="-342265">
              <a:lnSpc>
                <a:spcPct val="100000"/>
              </a:lnSpc>
              <a:buClr>
                <a:srgbClr val="90C225"/>
              </a:buClr>
              <a:buSzPct val="80555"/>
              <a:buFont typeface="Wingdings"/>
              <a:buChar char=""/>
              <a:tabLst>
                <a:tab pos="354965" algn="l"/>
              </a:tabLst>
            </a:pPr>
            <a:r>
              <a:rPr lang="en-US" sz="1800" dirty="0">
                <a:latin typeface="Trebuchet MS"/>
                <a:cs typeface="Trebuchet MS"/>
              </a:rPr>
              <a:t>Restaurant: 80 seats</a:t>
            </a:r>
          </a:p>
          <a:p>
            <a:pPr marL="354965" indent="-342265">
              <a:lnSpc>
                <a:spcPct val="100000"/>
              </a:lnSpc>
              <a:buClr>
                <a:srgbClr val="90C225"/>
              </a:buClr>
              <a:buSzPct val="80555"/>
              <a:buFont typeface="Wingdings"/>
              <a:buChar char=""/>
              <a:tabLst>
                <a:tab pos="354965" algn="l"/>
              </a:tabLst>
            </a:pPr>
            <a:r>
              <a:rPr lang="en-US" sz="1800" dirty="0">
                <a:latin typeface="Trebuchet MS"/>
                <a:cs typeface="Trebuchet MS"/>
              </a:rPr>
              <a:t>Conference hall: up to 100 people</a:t>
            </a:r>
          </a:p>
          <a:p>
            <a:pPr marL="354965" indent="-342265">
              <a:lnSpc>
                <a:spcPct val="100000"/>
              </a:lnSpc>
              <a:buClr>
                <a:srgbClr val="90C225"/>
              </a:buClr>
              <a:buSzPct val="80555"/>
              <a:buFont typeface="Wingdings"/>
              <a:buChar char=""/>
              <a:tabLst>
                <a:tab pos="354965" algn="l"/>
              </a:tabLst>
            </a:pPr>
            <a:r>
              <a:rPr lang="en-US" sz="1800" dirty="0">
                <a:latin typeface="Trebuchet MS"/>
                <a:cs typeface="Trebuchet MS"/>
              </a:rPr>
              <a:t>SPA area: steam room, recreation room, massage room, year-round swimming pool (a gas pipeline is located 50m from the complex)</a:t>
            </a:r>
            <a:endParaRPr sz="180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912" y="536575"/>
            <a:ext cx="7041515" cy="574040"/>
          </a:xfrm>
          <a:prstGeom prst="rect">
            <a:avLst/>
          </a:prstGeom>
        </p:spPr>
        <p:txBody>
          <a:bodyPr vert="horz" wrap="square" lIns="0" tIns="12700" rIns="0" bIns="0" rtlCol="0">
            <a:spAutoFit/>
          </a:bodyPr>
          <a:lstStyle/>
          <a:p>
            <a:pPr marL="12700" marR="5080">
              <a:lnSpc>
                <a:spcPct val="100000"/>
              </a:lnSpc>
              <a:spcBef>
                <a:spcPts val="100"/>
              </a:spcBef>
            </a:pPr>
            <a:r>
              <a:rPr lang="en-US" sz="1800" dirty="0">
                <a:latin typeface="Trebuchet MS"/>
                <a:cs typeface="Trebuchet MS"/>
              </a:rPr>
              <a:t>All houses, regardless of their type, will be designed in a unified architectural style.</a:t>
            </a:r>
            <a:endParaRPr sz="18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539" rIns="0" bIns="0" rtlCol="0">
            <a:spAutoFit/>
          </a:bodyPr>
          <a:lstStyle/>
          <a:p>
            <a:pPr marL="12700">
              <a:lnSpc>
                <a:spcPct val="100000"/>
              </a:lnSpc>
              <a:spcBef>
                <a:spcPts val="105"/>
              </a:spcBef>
            </a:pPr>
            <a:r>
              <a:rPr lang="en-US" dirty="0"/>
              <a:t>Key project indicators</a:t>
            </a:r>
            <a:endParaRPr spc="-10" dirty="0"/>
          </a:p>
        </p:txBody>
      </p:sp>
      <p:sp>
        <p:nvSpPr>
          <p:cNvPr id="3" name="object 3"/>
          <p:cNvSpPr txBox="1"/>
          <p:nvPr/>
        </p:nvSpPr>
        <p:spPr>
          <a:xfrm>
            <a:off x="744423" y="1472946"/>
            <a:ext cx="7998459" cy="3136756"/>
          </a:xfrm>
          <a:prstGeom prst="rect">
            <a:avLst/>
          </a:prstGeom>
        </p:spPr>
        <p:txBody>
          <a:bodyPr vert="horz" wrap="square" lIns="0" tIns="12700" rIns="0" bIns="0" rtlCol="0">
            <a:spAutoFit/>
          </a:bodyPr>
          <a:lstStyle/>
          <a:p>
            <a:pPr marL="354965" indent="-342265">
              <a:lnSpc>
                <a:spcPct val="100000"/>
              </a:lnSpc>
              <a:spcBef>
                <a:spcPts val="100"/>
              </a:spcBef>
              <a:buClr>
                <a:srgbClr val="90C225"/>
              </a:buClr>
              <a:buSzPct val="80555"/>
              <a:buFont typeface="Wingdings"/>
              <a:buChar char=""/>
              <a:tabLst>
                <a:tab pos="354965" algn="l"/>
              </a:tabLst>
            </a:pPr>
            <a:r>
              <a:rPr lang="en-US" sz="1800" dirty="0">
                <a:solidFill>
                  <a:srgbClr val="404040"/>
                </a:solidFill>
                <a:latin typeface="Trebuchet MS"/>
                <a:cs typeface="Trebuchet MS"/>
              </a:rPr>
              <a:t>The project is included in the state program "Tourist</a:t>
            </a:r>
          </a:p>
          <a:p>
            <a:pPr marL="354965" indent="-342265">
              <a:lnSpc>
                <a:spcPct val="100000"/>
              </a:lnSpc>
              <a:spcBef>
                <a:spcPts val="100"/>
              </a:spcBef>
              <a:buClr>
                <a:srgbClr val="90C225"/>
              </a:buClr>
              <a:buSzPct val="80555"/>
              <a:buFont typeface="Wingdings"/>
              <a:buChar char=""/>
              <a:tabLst>
                <a:tab pos="354965" algn="l"/>
              </a:tabLst>
            </a:pPr>
            <a:r>
              <a:rPr lang="en-US" sz="1800" dirty="0">
                <a:solidFill>
                  <a:srgbClr val="404040"/>
                </a:solidFill>
                <a:latin typeface="Trebuchet MS"/>
                <a:cs typeface="Trebuchet MS"/>
              </a:rPr>
              <a:t>potential", which provides for preferential financing at 6% per annum for up to 15 years.</a:t>
            </a:r>
          </a:p>
          <a:p>
            <a:pPr marL="354965" indent="-342265">
              <a:lnSpc>
                <a:spcPct val="100000"/>
              </a:lnSpc>
              <a:spcBef>
                <a:spcPts val="100"/>
              </a:spcBef>
              <a:buClr>
                <a:srgbClr val="90C225"/>
              </a:buClr>
              <a:buSzPct val="80555"/>
              <a:buFont typeface="Wingdings"/>
              <a:buChar char=""/>
              <a:tabLst>
                <a:tab pos="354965" algn="l"/>
              </a:tabLst>
            </a:pPr>
            <a:r>
              <a:rPr lang="en-US" sz="1800" dirty="0">
                <a:solidFill>
                  <a:srgbClr val="404040"/>
                </a:solidFill>
                <a:latin typeface="Trebuchet MS"/>
                <a:cs typeface="Trebuchet MS"/>
              </a:rPr>
              <a:t> The investment volume is 4.41 million Belarusian rubles.</a:t>
            </a:r>
          </a:p>
          <a:p>
            <a:pPr marL="354965" indent="-342265">
              <a:lnSpc>
                <a:spcPct val="100000"/>
              </a:lnSpc>
              <a:spcBef>
                <a:spcPts val="100"/>
              </a:spcBef>
              <a:buClr>
                <a:srgbClr val="90C225"/>
              </a:buClr>
              <a:buSzPct val="80555"/>
              <a:buFont typeface="Wingdings"/>
              <a:buChar char=""/>
              <a:tabLst>
                <a:tab pos="354965" algn="l"/>
              </a:tabLst>
            </a:pPr>
            <a:r>
              <a:rPr lang="en-US" sz="1800" dirty="0">
                <a:solidFill>
                  <a:srgbClr val="404040"/>
                </a:solidFill>
                <a:latin typeface="Trebuchet MS"/>
                <a:cs typeface="Trebuchet MS"/>
              </a:rPr>
              <a:t>The project implementation period is June 2029.</a:t>
            </a:r>
          </a:p>
          <a:p>
            <a:pPr marL="354965" indent="-342265">
              <a:lnSpc>
                <a:spcPct val="100000"/>
              </a:lnSpc>
              <a:spcBef>
                <a:spcPts val="100"/>
              </a:spcBef>
              <a:buClr>
                <a:srgbClr val="90C225"/>
              </a:buClr>
              <a:buSzPct val="80555"/>
              <a:buFont typeface="Wingdings"/>
              <a:buChar char=""/>
              <a:tabLst>
                <a:tab pos="354965" algn="l"/>
              </a:tabLst>
            </a:pPr>
            <a:r>
              <a:rPr lang="en-US" sz="1800" dirty="0">
                <a:solidFill>
                  <a:srgbClr val="404040"/>
                </a:solidFill>
                <a:latin typeface="Trebuchet MS"/>
                <a:cs typeface="Trebuchet MS"/>
              </a:rPr>
              <a:t> The project payback period is 6.5 years.</a:t>
            </a:r>
          </a:p>
          <a:p>
            <a:pPr marL="354965" indent="-342265">
              <a:lnSpc>
                <a:spcPct val="100000"/>
              </a:lnSpc>
              <a:spcBef>
                <a:spcPts val="100"/>
              </a:spcBef>
              <a:buClr>
                <a:srgbClr val="90C225"/>
              </a:buClr>
              <a:buSzPct val="80555"/>
              <a:buFont typeface="Wingdings"/>
              <a:buChar char=""/>
              <a:tabLst>
                <a:tab pos="354965" algn="l"/>
              </a:tabLst>
            </a:pPr>
            <a:r>
              <a:rPr lang="en-US" sz="1800" dirty="0">
                <a:solidFill>
                  <a:srgbClr val="404040"/>
                </a:solidFill>
                <a:latin typeface="Trebuchet MS"/>
                <a:cs typeface="Trebuchet MS"/>
              </a:rPr>
              <a:t> The net profit after the launch of the entire complex is from 600,000 rubles per year.</a:t>
            </a:r>
          </a:p>
          <a:p>
            <a:pPr marL="354965" indent="-342265">
              <a:lnSpc>
                <a:spcPct val="100000"/>
              </a:lnSpc>
              <a:spcBef>
                <a:spcPts val="100"/>
              </a:spcBef>
              <a:buClr>
                <a:srgbClr val="90C225"/>
              </a:buClr>
              <a:buSzPct val="80555"/>
              <a:buFont typeface="Wingdings"/>
              <a:buChar char=""/>
              <a:tabLst>
                <a:tab pos="354965" algn="l"/>
              </a:tabLst>
            </a:pPr>
            <a:endParaRPr sz="1800" dirty="0">
              <a:latin typeface="Trebuchet MS"/>
              <a:cs typeface="Trebuchet MS"/>
            </a:endParaRPr>
          </a:p>
          <a:p>
            <a:pPr marL="12700" marR="5080">
              <a:lnSpc>
                <a:spcPct val="100000"/>
              </a:lnSpc>
            </a:pPr>
            <a:r>
              <a:rPr sz="1800" dirty="0">
                <a:solidFill>
                  <a:srgbClr val="404040"/>
                </a:solidFill>
                <a:latin typeface="Trebuchet MS"/>
                <a:cs typeface="Trebuchet MS"/>
              </a:rPr>
              <a:t>*</a:t>
            </a:r>
            <a:r>
              <a:rPr sz="1800" spc="-45" dirty="0">
                <a:solidFill>
                  <a:srgbClr val="404040"/>
                </a:solidFill>
                <a:latin typeface="Trebuchet MS"/>
                <a:cs typeface="Trebuchet MS"/>
              </a:rPr>
              <a:t> </a:t>
            </a:r>
            <a:r>
              <a:rPr sz="1800" dirty="0">
                <a:solidFill>
                  <a:srgbClr val="404040"/>
                </a:solidFill>
                <a:latin typeface="Trebuchet MS"/>
                <a:cs typeface="Trebuchet MS"/>
              </a:rPr>
              <a:t>-</a:t>
            </a:r>
            <a:r>
              <a:rPr lang="ru-RU" sz="1800" spc="-40" dirty="0">
                <a:solidFill>
                  <a:srgbClr val="404040"/>
                </a:solidFill>
                <a:latin typeface="Trebuchet MS"/>
                <a:cs typeface="Trebuchet MS"/>
              </a:rPr>
              <a:t> </a:t>
            </a:r>
            <a:r>
              <a:rPr lang="en-US" sz="1800" dirty="0">
                <a:solidFill>
                  <a:srgbClr val="404040"/>
                </a:solidFill>
                <a:latin typeface="Trebuchet MS"/>
                <a:cs typeface="Trebuchet MS"/>
              </a:rPr>
              <a:t>The calculations of payback periods and net profit indicators are based on 100% bank financing.</a:t>
            </a:r>
            <a:endParaRPr sz="1800"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395477"/>
            <a:ext cx="8616290" cy="743409"/>
          </a:xfrm>
          <a:prstGeom prst="rect">
            <a:avLst/>
          </a:prstGeom>
        </p:spPr>
        <p:txBody>
          <a:bodyPr vert="horz" wrap="square" lIns="0" tIns="248539" rIns="0" bIns="0" rtlCol="0">
            <a:spAutoFit/>
          </a:bodyPr>
          <a:lstStyle/>
          <a:p>
            <a:pPr marL="12700">
              <a:lnSpc>
                <a:spcPct val="100000"/>
              </a:lnSpc>
              <a:spcBef>
                <a:spcPts val="105"/>
              </a:spcBef>
            </a:pPr>
            <a:r>
              <a:rPr lang="en-US" dirty="0"/>
              <a:t>About the company implementing the project</a:t>
            </a:r>
            <a:endParaRPr spc="-10" dirty="0"/>
          </a:p>
        </p:txBody>
      </p:sp>
      <p:sp>
        <p:nvSpPr>
          <p:cNvPr id="3" name="object 3"/>
          <p:cNvSpPr txBox="1">
            <a:spLocks noGrp="1"/>
          </p:cNvSpPr>
          <p:nvPr>
            <p:ph type="body" idx="1"/>
          </p:nvPr>
        </p:nvSpPr>
        <p:spPr>
          <a:xfrm>
            <a:off x="756310" y="1447800"/>
            <a:ext cx="9161577" cy="3332963"/>
          </a:xfrm>
          <a:prstGeom prst="rect">
            <a:avLst/>
          </a:prstGeom>
        </p:spPr>
        <p:txBody>
          <a:bodyPr vert="horz" wrap="square" lIns="0" tIns="64769" rIns="0" bIns="0" rtlCol="0">
            <a:spAutoFit/>
          </a:bodyPr>
          <a:lstStyle/>
          <a:p>
            <a:pPr marL="12700" marR="72390">
              <a:lnSpc>
                <a:spcPct val="80000"/>
              </a:lnSpc>
              <a:spcBef>
                <a:spcPts val="509"/>
              </a:spcBef>
            </a:pPr>
            <a:r>
              <a:rPr lang="en-US" dirty="0"/>
              <a:t>The Krasny Rog complex is our second project. We have designed, built, and launched the Mesto Hotel (</a:t>
            </a:r>
            <a:r>
              <a:rPr lang="en-US" dirty="0">
                <a:hlinkClick r:id="rId2"/>
              </a:rPr>
              <a:t>https://hotelmesto.by/?ysclid=mlt3zsk9bv213451702</a:t>
            </a:r>
            <a:r>
              <a:rPr lang="en-US" dirty="0"/>
              <a:t> ), which is also located in the </a:t>
            </a:r>
            <a:r>
              <a:rPr lang="en-US" dirty="0" err="1"/>
              <a:t>Polotsk</a:t>
            </a:r>
            <a:r>
              <a:rPr lang="en-US" dirty="0"/>
              <a:t> district of the Vitebsk region. The hotel has been operating for 3 years. Currently, there are 10 houses, a mini-spa, and a space for events of up to 25 people. The main target audience of the current hotel is couples, so there is no significant flow of guests from one hotel to another. A significant audience in the Instagram of the hotel "Mesto“ (</a:t>
            </a:r>
            <a:r>
              <a:rPr lang="en-US" dirty="0">
                <a:hlinkClick r:id="rId3"/>
              </a:rPr>
              <a:t>https://www.instagram.com/hotel_mesto/</a:t>
            </a:r>
            <a:r>
              <a:rPr lang="en-US" dirty="0"/>
              <a:t>) - more than 27 thousand subscribers for February 2026 - will allow you to quickly and absolutely free to advertise the new complex. The data for the financial model of the new complex is taken on the basis of the performance indicators of the hotel "Mesto" and correlated to new input data. The new complex is located 5km from the hotel "Mesto", which will allow you to organize the guests' meals for the time until your own restaurant is built.</a:t>
            </a:r>
          </a:p>
          <a:p>
            <a:pPr marL="12700" marR="72390">
              <a:lnSpc>
                <a:spcPct val="80000"/>
              </a:lnSpc>
              <a:spcBef>
                <a:spcPts val="509"/>
              </a:spcBef>
            </a:pPr>
            <a:endParaRPr lang="en-US" dirty="0"/>
          </a:p>
          <a:p>
            <a:pPr marL="12700" marR="72390">
              <a:lnSpc>
                <a:spcPct val="80000"/>
              </a:lnSpc>
              <a:spcBef>
                <a:spcPts val="509"/>
              </a:spcBef>
            </a:pPr>
            <a:r>
              <a:rPr lang="en-US" dirty="0"/>
              <a:t>An important aspect of the new project is the full support of the local administration, as well as the management of the local branch of the largest bank in Belarus, </a:t>
            </a:r>
            <a:r>
              <a:rPr lang="en-US" dirty="0" err="1"/>
              <a:t>Belarusbank</a:t>
            </a:r>
            <a:r>
              <a:rPr lang="en-US" dirty="0"/>
              <a:t>.</a:t>
            </a:r>
            <a:endParaRPr spc="-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6904" y="3795433"/>
            <a:ext cx="3097149" cy="2323591"/>
          </a:xfrm>
          <a:prstGeom prst="rect">
            <a:avLst/>
          </a:prstGeom>
        </p:spPr>
      </p:pic>
      <p:pic>
        <p:nvPicPr>
          <p:cNvPr id="3" name="object 3"/>
          <p:cNvPicPr/>
          <p:nvPr/>
        </p:nvPicPr>
        <p:blipFill>
          <a:blip r:embed="rId3" cstate="print"/>
          <a:stretch>
            <a:fillRect/>
          </a:stretch>
        </p:blipFill>
        <p:spPr>
          <a:xfrm>
            <a:off x="1036904" y="1066800"/>
            <a:ext cx="3097149" cy="2322829"/>
          </a:xfrm>
          <a:prstGeom prst="rect">
            <a:avLst/>
          </a:prstGeom>
        </p:spPr>
      </p:pic>
      <p:pic>
        <p:nvPicPr>
          <p:cNvPr id="4" name="object 4"/>
          <p:cNvPicPr/>
          <p:nvPr/>
        </p:nvPicPr>
        <p:blipFill>
          <a:blip r:embed="rId4" cstate="print"/>
          <a:stretch>
            <a:fillRect/>
          </a:stretch>
        </p:blipFill>
        <p:spPr>
          <a:xfrm>
            <a:off x="4849876" y="1066800"/>
            <a:ext cx="3097149" cy="2322829"/>
          </a:xfrm>
          <a:prstGeom prst="rect">
            <a:avLst/>
          </a:prstGeom>
        </p:spPr>
      </p:pic>
      <p:pic>
        <p:nvPicPr>
          <p:cNvPr id="5" name="object 5"/>
          <p:cNvPicPr/>
          <p:nvPr/>
        </p:nvPicPr>
        <p:blipFill>
          <a:blip r:embed="rId5" cstate="print"/>
          <a:stretch>
            <a:fillRect/>
          </a:stretch>
        </p:blipFill>
        <p:spPr>
          <a:xfrm>
            <a:off x="4849876" y="3795433"/>
            <a:ext cx="3097149" cy="2323591"/>
          </a:xfrm>
          <a:prstGeom prst="rect">
            <a:avLst/>
          </a:prstGeom>
        </p:spPr>
      </p:pic>
      <p:sp>
        <p:nvSpPr>
          <p:cNvPr id="6" name="object 6"/>
          <p:cNvSpPr txBox="1"/>
          <p:nvPr/>
        </p:nvSpPr>
        <p:spPr>
          <a:xfrm>
            <a:off x="1054709" y="3484245"/>
            <a:ext cx="1155065" cy="197490"/>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Trebuchet MS"/>
                <a:cs typeface="Trebuchet MS"/>
              </a:rPr>
              <a:t>Room stock</a:t>
            </a:r>
            <a:endParaRPr sz="1200" dirty="0">
              <a:latin typeface="Trebuchet MS"/>
              <a:cs typeface="Trebuchet MS"/>
            </a:endParaRPr>
          </a:p>
        </p:txBody>
      </p:sp>
      <p:sp>
        <p:nvSpPr>
          <p:cNvPr id="7" name="object 7"/>
          <p:cNvSpPr txBox="1"/>
          <p:nvPr/>
        </p:nvSpPr>
        <p:spPr>
          <a:xfrm>
            <a:off x="4874133" y="3484245"/>
            <a:ext cx="1155065" cy="197490"/>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Trebuchet MS"/>
                <a:cs typeface="Trebuchet MS"/>
              </a:rPr>
              <a:t>Room stock</a:t>
            </a:r>
            <a:endParaRPr sz="1200" dirty="0">
              <a:latin typeface="Trebuchet MS"/>
              <a:cs typeface="Trebuchet MS"/>
            </a:endParaRPr>
          </a:p>
        </p:txBody>
      </p:sp>
      <p:sp>
        <p:nvSpPr>
          <p:cNvPr id="8" name="object 8"/>
          <p:cNvSpPr txBox="1"/>
          <p:nvPr/>
        </p:nvSpPr>
        <p:spPr>
          <a:xfrm>
            <a:off x="1115669" y="6238443"/>
            <a:ext cx="721360" cy="197490"/>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Trebuchet MS"/>
                <a:cs typeface="Trebuchet MS"/>
              </a:rPr>
              <a:t>Mini SPA</a:t>
            </a:r>
            <a:endParaRPr sz="1200" dirty="0">
              <a:latin typeface="Trebuchet MS"/>
              <a:cs typeface="Trebuchet MS"/>
            </a:endParaRPr>
          </a:p>
        </p:txBody>
      </p:sp>
      <p:sp>
        <p:nvSpPr>
          <p:cNvPr id="9" name="object 9"/>
          <p:cNvSpPr txBox="1"/>
          <p:nvPr/>
        </p:nvSpPr>
        <p:spPr>
          <a:xfrm>
            <a:off x="4929378" y="6238443"/>
            <a:ext cx="2267585" cy="197490"/>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Trebuchet MS"/>
                <a:cs typeface="Trebuchet MS"/>
              </a:rPr>
              <a:t>Event space</a:t>
            </a:r>
            <a:endParaRPr sz="1200" dirty="0">
              <a:latin typeface="Trebuchet MS"/>
              <a:cs typeface="Trebuchet MS"/>
            </a:endParaRPr>
          </a:p>
        </p:txBody>
      </p:sp>
      <p:sp>
        <p:nvSpPr>
          <p:cNvPr id="10" name="object 10"/>
          <p:cNvSpPr txBox="1">
            <a:spLocks noGrp="1"/>
          </p:cNvSpPr>
          <p:nvPr>
            <p:ph type="title"/>
          </p:nvPr>
        </p:nvSpPr>
        <p:spPr>
          <a:xfrm>
            <a:off x="756310" y="395477"/>
            <a:ext cx="6493509" cy="505908"/>
          </a:xfrm>
          <a:prstGeom prst="rect">
            <a:avLst/>
          </a:prstGeom>
        </p:spPr>
        <p:txBody>
          <a:bodyPr vert="horz" wrap="square" lIns="0" tIns="13335" rIns="0" bIns="0" rtlCol="0">
            <a:spAutoFit/>
          </a:bodyPr>
          <a:lstStyle/>
          <a:p>
            <a:pPr marL="304165">
              <a:lnSpc>
                <a:spcPct val="100000"/>
              </a:lnSpc>
              <a:spcBef>
                <a:spcPts val="105"/>
              </a:spcBef>
            </a:pPr>
            <a:r>
              <a:rPr lang="en-US" dirty="0"/>
              <a:t>Hotel “Mesto”</a:t>
            </a:r>
            <a:endParaRPr spc="-1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539" rIns="0" bIns="0" rtlCol="0">
            <a:spAutoFit/>
          </a:bodyPr>
          <a:lstStyle/>
          <a:p>
            <a:pPr marL="12700">
              <a:lnSpc>
                <a:spcPct val="100000"/>
              </a:lnSpc>
              <a:spcBef>
                <a:spcPts val="105"/>
              </a:spcBef>
            </a:pPr>
            <a:r>
              <a:rPr lang="en-US" spc="-10" dirty="0"/>
              <a:t>Contacts</a:t>
            </a:r>
            <a:endParaRPr spc="-10" dirty="0"/>
          </a:p>
        </p:txBody>
      </p:sp>
      <p:sp>
        <p:nvSpPr>
          <p:cNvPr id="3" name="object 3"/>
          <p:cNvSpPr txBox="1"/>
          <p:nvPr/>
        </p:nvSpPr>
        <p:spPr>
          <a:xfrm>
            <a:off x="744422" y="1346454"/>
            <a:ext cx="4741977" cy="2089675"/>
          </a:xfrm>
          <a:prstGeom prst="rect">
            <a:avLst/>
          </a:prstGeom>
        </p:spPr>
        <p:txBody>
          <a:bodyPr vert="horz" wrap="square" lIns="0" tIns="139065" rIns="0" bIns="0" rtlCol="0">
            <a:spAutoFit/>
          </a:bodyPr>
          <a:lstStyle/>
          <a:p>
            <a:pPr marL="12700">
              <a:lnSpc>
                <a:spcPct val="100000"/>
              </a:lnSpc>
              <a:spcBef>
                <a:spcPts val="1095"/>
              </a:spcBef>
            </a:pPr>
            <a:r>
              <a:rPr lang="en-US" sz="1800" dirty="0">
                <a:solidFill>
                  <a:srgbClr val="404040"/>
                </a:solidFill>
                <a:latin typeface="Trebuchet MS"/>
                <a:cs typeface="Trebuchet MS"/>
              </a:rPr>
              <a:t>Sergey </a:t>
            </a:r>
            <a:r>
              <a:rPr lang="en-US" sz="1800" dirty="0" err="1">
                <a:solidFill>
                  <a:srgbClr val="404040"/>
                </a:solidFill>
                <a:latin typeface="Trebuchet MS"/>
                <a:cs typeface="Trebuchet MS"/>
              </a:rPr>
              <a:t>Supranovich</a:t>
            </a:r>
            <a:endParaRPr lang="en-US" sz="1800" dirty="0">
              <a:solidFill>
                <a:srgbClr val="404040"/>
              </a:solidFill>
              <a:latin typeface="Trebuchet MS"/>
              <a:cs typeface="Trebuchet MS"/>
            </a:endParaRPr>
          </a:p>
          <a:p>
            <a:pPr marL="12700">
              <a:lnSpc>
                <a:spcPct val="100000"/>
              </a:lnSpc>
              <a:spcBef>
                <a:spcPts val="1095"/>
              </a:spcBef>
            </a:pPr>
            <a:r>
              <a:rPr lang="en-US" sz="1800" dirty="0">
                <a:solidFill>
                  <a:srgbClr val="404040"/>
                </a:solidFill>
                <a:latin typeface="Trebuchet MS"/>
                <a:cs typeface="Trebuchet MS"/>
              </a:rPr>
              <a:t>Managing Partner of the Mesto Hotel</a:t>
            </a:r>
          </a:p>
          <a:p>
            <a:pPr marL="12700">
              <a:lnSpc>
                <a:spcPct val="100000"/>
              </a:lnSpc>
              <a:spcBef>
                <a:spcPts val="1095"/>
              </a:spcBef>
            </a:pPr>
            <a:r>
              <a:rPr lang="en-US" sz="1800" dirty="0">
                <a:solidFill>
                  <a:srgbClr val="404040"/>
                </a:solidFill>
                <a:latin typeface="Trebuchet MS"/>
                <a:cs typeface="Trebuchet MS"/>
              </a:rPr>
              <a:t>Director and founder of </a:t>
            </a:r>
            <a:r>
              <a:rPr lang="en-US" sz="1800" dirty="0" err="1">
                <a:solidFill>
                  <a:srgbClr val="404040"/>
                </a:solidFill>
                <a:latin typeface="Trebuchet MS"/>
                <a:cs typeface="Trebuchet MS"/>
              </a:rPr>
              <a:t>Bilit</a:t>
            </a:r>
            <a:r>
              <a:rPr lang="en-US" sz="1800" dirty="0">
                <a:solidFill>
                  <a:srgbClr val="404040"/>
                </a:solidFill>
                <a:latin typeface="Trebuchet MS"/>
                <a:cs typeface="Trebuchet MS"/>
              </a:rPr>
              <a:t> LLC,</a:t>
            </a:r>
          </a:p>
          <a:p>
            <a:pPr marL="12700">
              <a:lnSpc>
                <a:spcPct val="100000"/>
              </a:lnSpc>
              <a:spcBef>
                <a:spcPts val="1095"/>
              </a:spcBef>
            </a:pPr>
            <a:r>
              <a:rPr lang="en-US" sz="1800" dirty="0">
                <a:solidFill>
                  <a:srgbClr val="404040"/>
                </a:solidFill>
                <a:latin typeface="Trebuchet MS"/>
                <a:cs typeface="Trebuchet MS"/>
              </a:rPr>
              <a:t>which implements the Krasny Rog project</a:t>
            </a:r>
          </a:p>
          <a:p>
            <a:pPr marL="12700">
              <a:lnSpc>
                <a:spcPct val="100000"/>
              </a:lnSpc>
              <a:spcBef>
                <a:spcPts val="1095"/>
              </a:spcBef>
            </a:pPr>
            <a:r>
              <a:rPr lang="en-US" sz="1800" dirty="0">
                <a:solidFill>
                  <a:srgbClr val="404040"/>
                </a:solidFill>
                <a:latin typeface="Trebuchet MS"/>
                <a:cs typeface="Trebuchet MS"/>
              </a:rPr>
              <a:t>Phone: +375 29 765 00 62</a:t>
            </a:r>
            <a:endParaRPr sz="1800" dirty="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C9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578</Words>
  <Application>Microsoft Office PowerPoint</Application>
  <PresentationFormat>Широкоэкранный</PresentationFormat>
  <Paragraphs>36</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Arial Rounded MT Bold</vt:lpstr>
      <vt:lpstr>Trebuchet MS</vt:lpstr>
      <vt:lpstr>Wingdings</vt:lpstr>
      <vt:lpstr>Office Theme</vt:lpstr>
      <vt:lpstr> “Krasny Rog” is a tourist complex in Belarus</vt:lpstr>
      <vt:lpstr>Overview of the complex</vt:lpstr>
      <vt:lpstr>Презентация PowerPoint</vt:lpstr>
      <vt:lpstr>Key project indicators</vt:lpstr>
      <vt:lpstr>About the company implementing the project</vt:lpstr>
      <vt:lpstr>Hotel “Mesto”</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dc:creator>
  <cp:lastModifiedBy>Александра Соболевская</cp:lastModifiedBy>
  <cp:revision>4</cp:revision>
  <dcterms:created xsi:type="dcterms:W3CDTF">2026-02-19T06:37:28Z</dcterms:created>
  <dcterms:modified xsi:type="dcterms:W3CDTF">2026-02-19T07:01:15Z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2026-02-17T00:00:00Z</vt:filetime>
  </property>
  <property fmtid="{D5CDD505-2E9C-101B-9397-08002B2CF9AE}" pid="3" name="Creator">
    <vt:lpwstr>Microsoft® PowerPoint® 2010</vt:lpwstr>
  </property>
  <property fmtid="{D5CDD505-2E9C-101B-9397-08002B2CF9AE}" pid="4" name="LastSaved">
    <vt:filetime>2026-02-19T00:00:00Z</vt:filetime>
  </property>
  <property fmtid="{D5CDD505-2E9C-101B-9397-08002B2CF9AE}" pid="5" name="Producer">
    <vt:lpwstr>3-Heights(TM) PDF Security Shell 4.8.25.2 (http://www.pdf-tools.com)</vt:lpwstr>
  </property>
</Properties>
</file>