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5"/>
  </p:notesMasterIdLst>
  <p:sldIdLst>
    <p:sldId id="297" r:id="rId2"/>
    <p:sldId id="301" r:id="rId3"/>
    <p:sldId id="289" r:id="rId4"/>
    <p:sldId id="288" r:id="rId5"/>
    <p:sldId id="304" r:id="rId6"/>
    <p:sldId id="303" r:id="rId7"/>
    <p:sldId id="265" r:id="rId8"/>
    <p:sldId id="283" r:id="rId9"/>
    <p:sldId id="305" r:id="rId10"/>
    <p:sldId id="299" r:id="rId11"/>
    <p:sldId id="280" r:id="rId12"/>
    <p:sldId id="258" r:id="rId13"/>
    <p:sldId id="302" r:id="rId14"/>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Николай Михайлович" initials="НМ" lastIdx="3" clrIdx="0">
    <p:extLst>
      <p:ext uri="{19B8F6BF-5375-455C-9EA6-DF929625EA0E}">
        <p15:presenceInfo xmlns:p15="http://schemas.microsoft.com/office/powerpoint/2012/main" userId="7c5ad232fcbffe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68D4"/>
    <a:srgbClr val="717CCB"/>
    <a:srgbClr val="8564D8"/>
    <a:srgbClr val="00A13A"/>
    <a:srgbClr val="006C27"/>
    <a:srgbClr val="FFFFCC"/>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03447BB-5D67-496B-8E87-E561075AD55C}" styleName="Темный стиль 1 — акцент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96" autoAdjust="0"/>
    <p:restoredTop sz="94660"/>
  </p:normalViewPr>
  <p:slideViewPr>
    <p:cSldViewPr>
      <p:cViewPr varScale="1">
        <p:scale>
          <a:sx n="114" d="100"/>
          <a:sy n="114" d="100"/>
        </p:scale>
        <p:origin x="1188" y="10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8-22T12:59:57.110" idx="1">
    <p:pos x="1043" y="1145"/>
    <p:text>Лусевич Николай 
+375 25 7879937</p:text>
    <p:extLst>
      <p:ext uri="{C676402C-5697-4E1C-873F-D02D1690AC5C}">
        <p15:threadingInfo xmlns:p15="http://schemas.microsoft.com/office/powerpoint/2012/main" timeZoneBias="-180"/>
      </p:ext>
    </p:extLst>
  </p:cm>
  <p:cm authorId="1" dt="2023-08-22T13:03:20.615" idx="2">
    <p:pos x="3684" y="1377"/>
    <p:text>Лусевич Николай 
+375 25 7879937</p:text>
    <p:extLst>
      <p:ext uri="{C676402C-5697-4E1C-873F-D02D1690AC5C}">
        <p15:threadingInfo xmlns:p15="http://schemas.microsoft.com/office/powerpoint/2012/main" timeZoneBias="-180"/>
      </p:ext>
    </p:extLst>
  </p:cm>
  <p:cm authorId="1" dt="2023-08-22T13:08:55.600" idx="3">
    <p:pos x="10" y="10"/>
    <p:text>Лусевич Николай 
+375 25 787 9937</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BBA7CD64-474D-4FFE-BB1C-4F5C6155B0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ru-RU"/>
          </a:p>
        </p:txBody>
      </p:sp>
      <p:sp>
        <p:nvSpPr>
          <p:cNvPr id="3" name="Дата 2">
            <a:extLst>
              <a:ext uri="{FF2B5EF4-FFF2-40B4-BE49-F238E27FC236}">
                <a16:creationId xmlns:a16="http://schemas.microsoft.com/office/drawing/2014/main" id="{BCA3F2E5-FB16-4766-A672-B8FC4DA5E9B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defRPr>
            </a:lvl1pPr>
          </a:lstStyle>
          <a:p>
            <a:pPr>
              <a:defRPr/>
            </a:pPr>
            <a:fld id="{76837C08-FEE9-4C19-ACD6-81B718B87127}" type="datetimeFigureOut">
              <a:rPr lang="ru-RU"/>
              <a:pPr>
                <a:defRPr/>
              </a:pPr>
              <a:t>05.03.2024</a:t>
            </a:fld>
            <a:endParaRPr lang="ru-RU"/>
          </a:p>
        </p:txBody>
      </p:sp>
      <p:sp>
        <p:nvSpPr>
          <p:cNvPr id="4" name="Образ слайда 3">
            <a:extLst>
              <a:ext uri="{FF2B5EF4-FFF2-40B4-BE49-F238E27FC236}">
                <a16:creationId xmlns:a16="http://schemas.microsoft.com/office/drawing/2014/main" id="{58129926-FD58-4F04-B1D4-B072E05A818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884128B2-5953-4447-AA34-13930C48F1B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539562E1-AFC1-454A-A170-C33A43F620F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ru-RU"/>
          </a:p>
        </p:txBody>
      </p:sp>
      <p:sp>
        <p:nvSpPr>
          <p:cNvPr id="7" name="Номер слайда 6">
            <a:extLst>
              <a:ext uri="{FF2B5EF4-FFF2-40B4-BE49-F238E27FC236}">
                <a16:creationId xmlns:a16="http://schemas.microsoft.com/office/drawing/2014/main" id="{C38A9D08-6FD3-40CF-9CFA-92A38234A3D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B228959-760B-4C60-8331-21D7BA5E17B6}" type="slidenum">
              <a:rPr lang="ru-RU" altLang="en-US"/>
              <a:pPr/>
              <a:t>‹#›</a:t>
            </a:fld>
            <a:endParaRPr lang="ru-R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4">
            <a:extLst>
              <a:ext uri="{FF2B5EF4-FFF2-40B4-BE49-F238E27FC236}">
                <a16:creationId xmlns:a16="http://schemas.microsoft.com/office/drawing/2014/main" id="{D934FAF0-A07D-D6D9-714D-2789A39DDFC0}"/>
              </a:ext>
            </a:extLst>
          </p:cNvPr>
          <p:cNvGrpSpPr>
            <a:grpSpLocks/>
          </p:cNvGrpSpPr>
          <p:nvPr/>
        </p:nvGrpSpPr>
        <p:grpSpPr bwMode="auto">
          <a:xfrm>
            <a:off x="203200" y="0"/>
            <a:ext cx="3778250" cy="6858000"/>
            <a:chOff x="203200" y="0"/>
            <a:chExt cx="3778250" cy="6858001"/>
          </a:xfrm>
        </p:grpSpPr>
        <p:sp>
          <p:nvSpPr>
            <p:cNvPr id="5" name="Freeform 6">
              <a:extLst>
                <a:ext uri="{FF2B5EF4-FFF2-40B4-BE49-F238E27FC236}">
                  <a16:creationId xmlns:a16="http://schemas.microsoft.com/office/drawing/2014/main" id="{09E3D00C-34BE-832C-E610-EE208EA9D01E}"/>
                </a:ext>
              </a:extLst>
            </p:cNvPr>
            <p:cNvSpPr>
              <a:spLocks/>
            </p:cNvSpPr>
            <p:nvPr/>
          </p:nvSpPr>
          <p:spPr bwMode="auto">
            <a:xfrm>
              <a:off x="641350" y="0"/>
              <a:ext cx="1365250" cy="3971925"/>
            </a:xfrm>
            <a:custGeom>
              <a:avLst/>
              <a:gdLst>
                <a:gd name="T0" fmla="*/ 0 w 860"/>
                <a:gd name="T1" fmla="*/ 2147483646 h 2502"/>
                <a:gd name="T2" fmla="*/ 2147483646 w 860"/>
                <a:gd name="T3" fmla="*/ 2147483646 h 2502"/>
                <a:gd name="T4" fmla="*/ 2147483646 w 860"/>
                <a:gd name="T5" fmla="*/ 0 h 2502"/>
                <a:gd name="T6" fmla="*/ 2147483646 w 860"/>
                <a:gd name="T7" fmla="*/ 0 h 2502"/>
                <a:gd name="T8" fmla="*/ 0 w 860"/>
                <a:gd name="T9" fmla="*/ 2147483646 h 25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0" h="2502">
                  <a:moveTo>
                    <a:pt x="0" y="2445"/>
                  </a:moveTo>
                  <a:lnTo>
                    <a:pt x="228" y="2502"/>
                  </a:lnTo>
                  <a:lnTo>
                    <a:pt x="860" y="0"/>
                  </a:lnTo>
                  <a:lnTo>
                    <a:pt x="620" y="0"/>
                  </a:lnTo>
                  <a:lnTo>
                    <a:pt x="0" y="244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CA646891-FB93-62B1-67B7-B1FC6ABD93CA}"/>
                </a:ext>
              </a:extLst>
            </p:cNvPr>
            <p:cNvSpPr/>
            <p:nvPr/>
          </p:nvSpPr>
          <p:spPr bwMode="auto">
            <a:xfrm>
              <a:off x="203200" y="0"/>
              <a:ext cx="1336675" cy="3862389"/>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7" name="Freeform 8">
              <a:extLst>
                <a:ext uri="{FF2B5EF4-FFF2-40B4-BE49-F238E27FC236}">
                  <a16:creationId xmlns:a16="http://schemas.microsoft.com/office/drawing/2014/main" id="{38D14A79-822D-800F-2AB4-4F28DE137768}"/>
                </a:ext>
              </a:extLst>
            </p:cNvPr>
            <p:cNvSpPr/>
            <p:nvPr/>
          </p:nvSpPr>
          <p:spPr bwMode="auto">
            <a:xfrm>
              <a:off x="207963" y="3776664"/>
              <a:ext cx="1936750" cy="3081337"/>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8" name="Freeform 9">
              <a:extLst>
                <a:ext uri="{FF2B5EF4-FFF2-40B4-BE49-F238E27FC236}">
                  <a16:creationId xmlns:a16="http://schemas.microsoft.com/office/drawing/2014/main" id="{5D0A1F2B-51BE-2AAD-1120-C965144D12E3}"/>
                </a:ext>
              </a:extLst>
            </p:cNvPr>
            <p:cNvSpPr/>
            <p:nvPr/>
          </p:nvSpPr>
          <p:spPr bwMode="auto">
            <a:xfrm>
              <a:off x="646113" y="3886201"/>
              <a:ext cx="2373312"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9" name="Freeform 10">
              <a:extLst>
                <a:ext uri="{FF2B5EF4-FFF2-40B4-BE49-F238E27FC236}">
                  <a16:creationId xmlns:a16="http://schemas.microsoft.com/office/drawing/2014/main" id="{A7782355-26C2-34D4-4DAA-CC573A72902B}"/>
                </a:ext>
              </a:extLst>
            </p:cNvPr>
            <p:cNvSpPr/>
            <p:nvPr/>
          </p:nvSpPr>
          <p:spPr bwMode="auto">
            <a:xfrm>
              <a:off x="641350" y="3881439"/>
              <a:ext cx="3340100" cy="2976562"/>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10" name="Freeform 11">
              <a:extLst>
                <a:ext uri="{FF2B5EF4-FFF2-40B4-BE49-F238E27FC236}">
                  <a16:creationId xmlns:a16="http://schemas.microsoft.com/office/drawing/2014/main" id="{6429FC8A-7746-2698-A30F-86BC03914EA3}"/>
                </a:ext>
              </a:extLst>
            </p:cNvPr>
            <p:cNvSpPr/>
            <p:nvPr/>
          </p:nvSpPr>
          <p:spPr bwMode="auto">
            <a:xfrm>
              <a:off x="203200" y="3771901"/>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11" name="Freeform 12">
            <a:extLst>
              <a:ext uri="{FF2B5EF4-FFF2-40B4-BE49-F238E27FC236}">
                <a16:creationId xmlns:a16="http://schemas.microsoft.com/office/drawing/2014/main" id="{F0F087BF-6E4D-2A0B-A74D-18FB383D1454}"/>
              </a:ext>
            </a:extLst>
          </p:cNvPr>
          <p:cNvSpPr>
            <a:spLocks/>
          </p:cNvSpPr>
          <p:nvPr/>
        </p:nvSpPr>
        <p:spPr bwMode="auto">
          <a:xfrm>
            <a:off x="203200" y="3771900"/>
            <a:ext cx="361950" cy="90488"/>
          </a:xfrm>
          <a:custGeom>
            <a:avLst/>
            <a:gdLst>
              <a:gd name="T0" fmla="*/ 2147483646 w 228"/>
              <a:gd name="T1" fmla="*/ 2147483646 h 57"/>
              <a:gd name="T2" fmla="*/ 0 w 228"/>
              <a:gd name="T3" fmla="*/ 0 h 57"/>
              <a:gd name="T4" fmla="*/ 2147483646 w 228"/>
              <a:gd name="T5" fmla="*/ 2147483646 h 57"/>
              <a:gd name="T6" fmla="*/ 2147483646 w 228"/>
              <a:gd name="T7" fmla="*/ 2147483646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9299C942-F4FD-6E8B-90FD-EB46B2CBCF57}"/>
              </a:ext>
            </a:extLst>
          </p:cNvPr>
          <p:cNvSpPr>
            <a:spLocks/>
          </p:cNvSpPr>
          <p:nvPr/>
        </p:nvSpPr>
        <p:spPr bwMode="auto">
          <a:xfrm>
            <a:off x="560388" y="3867150"/>
            <a:ext cx="61912" cy="80963"/>
          </a:xfrm>
          <a:custGeom>
            <a:avLst/>
            <a:gdLst>
              <a:gd name="T0" fmla="*/ 0 w 39"/>
              <a:gd name="T1" fmla="*/ 0 h 51"/>
              <a:gd name="T2" fmla="*/ 2147483646 w 39"/>
              <a:gd name="T3" fmla="*/ 2147483646 h 51"/>
              <a:gd name="T4" fmla="*/ 2147483646 w 39"/>
              <a:gd name="T5" fmla="*/ 0 h 51"/>
              <a:gd name="T6" fmla="*/ 0 w 39"/>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13" name="Date Placeholder 3">
            <a:extLst>
              <a:ext uri="{FF2B5EF4-FFF2-40B4-BE49-F238E27FC236}">
                <a16:creationId xmlns:a16="http://schemas.microsoft.com/office/drawing/2014/main" id="{5DA7E67C-94EE-DD18-2681-999F93A1B01A}"/>
              </a:ext>
            </a:extLst>
          </p:cNvPr>
          <p:cNvSpPr>
            <a:spLocks noGrp="1"/>
          </p:cNvSpPr>
          <p:nvPr>
            <p:ph type="dt" sz="half" idx="10"/>
          </p:nvPr>
        </p:nvSpPr>
        <p:spPr>
          <a:xfrm>
            <a:off x="7326313" y="6116638"/>
            <a:ext cx="857250" cy="365125"/>
          </a:xfrm>
        </p:spPr>
        <p:txBody>
          <a:bodyPr/>
          <a:lstStyle>
            <a:lvl1pPr>
              <a:defRPr/>
            </a:lvl1pPr>
          </a:lstStyle>
          <a:p>
            <a:pPr>
              <a:defRPr/>
            </a:pPr>
            <a:fld id="{0A0751ED-1468-4B07-AE0A-3B236FD3CA6A}" type="datetimeFigureOut">
              <a:rPr lang="ru-RU"/>
              <a:pPr>
                <a:defRPr/>
              </a:pPr>
              <a:t>05.03.2024</a:t>
            </a:fld>
            <a:endParaRPr lang="ru-RU"/>
          </a:p>
        </p:txBody>
      </p:sp>
      <p:sp>
        <p:nvSpPr>
          <p:cNvPr id="14" name="Footer Placeholder 4">
            <a:extLst>
              <a:ext uri="{FF2B5EF4-FFF2-40B4-BE49-F238E27FC236}">
                <a16:creationId xmlns:a16="http://schemas.microsoft.com/office/drawing/2014/main" id="{EAA8C95D-8E14-987E-06A9-8DAE26726541}"/>
              </a:ext>
            </a:extLst>
          </p:cNvPr>
          <p:cNvSpPr>
            <a:spLocks noGrp="1"/>
          </p:cNvSpPr>
          <p:nvPr>
            <p:ph type="ftr" sz="quarter" idx="11"/>
          </p:nvPr>
        </p:nvSpPr>
        <p:spPr>
          <a:xfrm>
            <a:off x="3624263" y="6116638"/>
            <a:ext cx="3608387" cy="365125"/>
          </a:xfrm>
        </p:spPr>
        <p:txBody>
          <a:bodyPr/>
          <a:lstStyle>
            <a:lvl1pPr>
              <a:defRPr/>
            </a:lvl1pPr>
          </a:lstStyle>
          <a:p>
            <a:pPr>
              <a:defRPr/>
            </a:pPr>
            <a:endParaRPr lang="ru-RU"/>
          </a:p>
        </p:txBody>
      </p:sp>
      <p:sp>
        <p:nvSpPr>
          <p:cNvPr id="15" name="Slide Number Placeholder 5">
            <a:extLst>
              <a:ext uri="{FF2B5EF4-FFF2-40B4-BE49-F238E27FC236}">
                <a16:creationId xmlns:a16="http://schemas.microsoft.com/office/drawing/2014/main" id="{B3133F25-B080-CD84-2E2D-13CD615936A9}"/>
              </a:ext>
            </a:extLst>
          </p:cNvPr>
          <p:cNvSpPr>
            <a:spLocks noGrp="1"/>
          </p:cNvSpPr>
          <p:nvPr>
            <p:ph type="sldNum" sz="quarter" idx="12"/>
          </p:nvPr>
        </p:nvSpPr>
        <p:spPr>
          <a:xfrm>
            <a:off x="8275638" y="6116638"/>
            <a:ext cx="411162" cy="365125"/>
          </a:xfrm>
        </p:spPr>
        <p:txBody>
          <a:bodyPr/>
          <a:lstStyle>
            <a:lvl1pPr>
              <a:defRPr/>
            </a:lvl1pPr>
          </a:lstStyle>
          <a:p>
            <a:fld id="{97B076EF-BA8D-46BD-BF19-F89345049FA0}" type="slidenum">
              <a:rPr lang="ru-RU" altLang="en-US"/>
              <a:pPr/>
              <a:t>‹#›</a:t>
            </a:fld>
            <a:endParaRPr lang="ru-RU" altLang="en-US"/>
          </a:p>
        </p:txBody>
      </p:sp>
    </p:spTree>
    <p:extLst>
      <p:ext uri="{BB962C8B-B14F-4D97-AF65-F5344CB8AC3E}">
        <p14:creationId xmlns:p14="http://schemas.microsoft.com/office/powerpoint/2010/main" val="33240144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2CCC901D-97BA-577F-C371-B491C009DCD3}"/>
              </a:ext>
            </a:extLst>
          </p:cNvPr>
          <p:cNvSpPr>
            <a:spLocks noGrp="1"/>
          </p:cNvSpPr>
          <p:nvPr>
            <p:ph type="dt" sz="half" idx="10"/>
          </p:nvPr>
        </p:nvSpPr>
        <p:spPr/>
        <p:txBody>
          <a:bodyPr/>
          <a:lstStyle>
            <a:lvl1pPr>
              <a:defRPr/>
            </a:lvl1pPr>
          </a:lstStyle>
          <a:p>
            <a:pPr>
              <a:defRPr/>
            </a:pPr>
            <a:fld id="{6BF5E855-094B-4218-960D-0A5ED2B7E992}" type="datetimeFigureOut">
              <a:rPr lang="ru-RU"/>
              <a:pPr>
                <a:defRPr/>
              </a:pPr>
              <a:t>05.03.2024</a:t>
            </a:fld>
            <a:endParaRPr lang="ru-RU"/>
          </a:p>
        </p:txBody>
      </p:sp>
      <p:sp>
        <p:nvSpPr>
          <p:cNvPr id="6" name="Footer Placeholder 4">
            <a:extLst>
              <a:ext uri="{FF2B5EF4-FFF2-40B4-BE49-F238E27FC236}">
                <a16:creationId xmlns:a16="http://schemas.microsoft.com/office/drawing/2014/main" id="{C262DAB3-3EA7-86BC-7C8E-704BFF1D0557}"/>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5F521095-FE0D-88B3-3855-C649BE097FCE}"/>
              </a:ext>
            </a:extLst>
          </p:cNvPr>
          <p:cNvSpPr>
            <a:spLocks noGrp="1"/>
          </p:cNvSpPr>
          <p:nvPr>
            <p:ph type="sldNum" sz="quarter" idx="12"/>
          </p:nvPr>
        </p:nvSpPr>
        <p:spPr/>
        <p:txBody>
          <a:bodyPr/>
          <a:lstStyle>
            <a:lvl1pPr>
              <a:defRPr/>
            </a:lvl1pPr>
          </a:lstStyle>
          <a:p>
            <a:fld id="{6A268D86-582E-4CE2-839F-CBEDCBA0EB7B}" type="slidenum">
              <a:rPr lang="ru-RU" altLang="en-US"/>
              <a:pPr/>
              <a:t>‹#›</a:t>
            </a:fld>
            <a:endParaRPr lang="ru-RU" altLang="en-US"/>
          </a:p>
        </p:txBody>
      </p:sp>
    </p:spTree>
    <p:extLst>
      <p:ext uri="{BB962C8B-B14F-4D97-AF65-F5344CB8AC3E}">
        <p14:creationId xmlns:p14="http://schemas.microsoft.com/office/powerpoint/2010/main" val="231597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113524" y="4343400"/>
            <a:ext cx="7515992"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3DDA0D5E-A6B9-6E0A-A947-092C0107F277}"/>
              </a:ext>
            </a:extLst>
          </p:cNvPr>
          <p:cNvSpPr>
            <a:spLocks noGrp="1"/>
          </p:cNvSpPr>
          <p:nvPr>
            <p:ph type="dt" sz="half" idx="10"/>
          </p:nvPr>
        </p:nvSpPr>
        <p:spPr/>
        <p:txBody>
          <a:bodyPr/>
          <a:lstStyle>
            <a:lvl1pPr>
              <a:defRPr/>
            </a:lvl1pPr>
          </a:lstStyle>
          <a:p>
            <a:pPr>
              <a:defRPr/>
            </a:pPr>
            <a:fld id="{644BF3A7-0B4B-4044-BE74-857404438FF3}" type="datetimeFigureOut">
              <a:rPr lang="ru-RU"/>
              <a:pPr>
                <a:defRPr/>
              </a:pPr>
              <a:t>05.03.2024</a:t>
            </a:fld>
            <a:endParaRPr lang="ru-RU"/>
          </a:p>
        </p:txBody>
      </p:sp>
      <p:sp>
        <p:nvSpPr>
          <p:cNvPr id="5" name="Footer Placeholder 4">
            <a:extLst>
              <a:ext uri="{FF2B5EF4-FFF2-40B4-BE49-F238E27FC236}">
                <a16:creationId xmlns:a16="http://schemas.microsoft.com/office/drawing/2014/main" id="{2A63F7FF-5667-CC18-8FDB-E438EB09992A}"/>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B092AE2D-FEC7-7295-163D-7A93E4D19E07}"/>
              </a:ext>
            </a:extLst>
          </p:cNvPr>
          <p:cNvSpPr>
            <a:spLocks noGrp="1"/>
          </p:cNvSpPr>
          <p:nvPr>
            <p:ph type="sldNum" sz="quarter" idx="12"/>
          </p:nvPr>
        </p:nvSpPr>
        <p:spPr/>
        <p:txBody>
          <a:bodyPr/>
          <a:lstStyle>
            <a:lvl1pPr>
              <a:defRPr/>
            </a:lvl1pPr>
          </a:lstStyle>
          <a:p>
            <a:fld id="{58B2376A-788A-42E1-969C-CCE101B6C3C0}" type="slidenum">
              <a:rPr lang="ru-RU" altLang="en-US"/>
              <a:pPr/>
              <a:t>‹#›</a:t>
            </a:fld>
            <a:endParaRPr lang="ru-RU" altLang="en-US"/>
          </a:p>
        </p:txBody>
      </p:sp>
    </p:spTree>
    <p:extLst>
      <p:ext uri="{BB962C8B-B14F-4D97-AF65-F5344CB8AC3E}">
        <p14:creationId xmlns:p14="http://schemas.microsoft.com/office/powerpoint/2010/main" val="4011960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F8EAE4-5406-5DF5-951C-EA9BF32FEA2A}"/>
              </a:ext>
            </a:extLst>
          </p:cNvPr>
          <p:cNvSpPr txBox="1"/>
          <p:nvPr/>
        </p:nvSpPr>
        <p:spPr>
          <a:xfrm>
            <a:off x="969963" y="8636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8000" dirty="0">
                <a:effectLst/>
                <a:latin typeface="Arial" charset="0"/>
              </a:rPr>
              <a:t>“</a:t>
            </a:r>
          </a:p>
        </p:txBody>
      </p:sp>
      <p:sp>
        <p:nvSpPr>
          <p:cNvPr id="5" name="TextBox 4">
            <a:extLst>
              <a:ext uri="{FF2B5EF4-FFF2-40B4-BE49-F238E27FC236}">
                <a16:creationId xmlns:a16="http://schemas.microsoft.com/office/drawing/2014/main" id="{3BEEFA76-F3BF-3BC1-EC14-3FD2E6C9F06F}"/>
              </a:ext>
            </a:extLst>
          </p:cNvPr>
          <p:cNvSpPr txBox="1"/>
          <p:nvPr/>
        </p:nvSpPr>
        <p:spPr>
          <a:xfrm>
            <a:off x="8172450" y="2819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8000" dirty="0">
                <a:effectLst/>
                <a:latin typeface="Arial" charset="0"/>
              </a:rPr>
              <a:t>”</a:t>
            </a:r>
          </a:p>
        </p:txBody>
      </p:sp>
      <p:sp>
        <p:nvSpPr>
          <p:cNvPr id="2" name="Title 1"/>
          <p:cNvSpPr>
            <a:spLocks noGrp="1"/>
          </p:cNvSpPr>
          <p:nvPr>
            <p:ph type="title"/>
          </p:nvPr>
        </p:nvSpPr>
        <p:spPr>
          <a:xfrm>
            <a:off x="1426741" y="685801"/>
            <a:ext cx="6974115" cy="2743199"/>
          </a:xfrm>
        </p:spPr>
        <p:txBody>
          <a:bodyP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598235" y="3428999"/>
            <a:ext cx="6631128" cy="3810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113523" y="4343400"/>
            <a:ext cx="7515991"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6" name="Date Placeholder 3">
            <a:extLst>
              <a:ext uri="{FF2B5EF4-FFF2-40B4-BE49-F238E27FC236}">
                <a16:creationId xmlns:a16="http://schemas.microsoft.com/office/drawing/2014/main" id="{3794BE7B-8EEB-5913-CB1A-7F45FBA005C4}"/>
              </a:ext>
            </a:extLst>
          </p:cNvPr>
          <p:cNvSpPr>
            <a:spLocks noGrp="1"/>
          </p:cNvSpPr>
          <p:nvPr>
            <p:ph type="dt" sz="half" idx="14"/>
          </p:nvPr>
        </p:nvSpPr>
        <p:spPr/>
        <p:txBody>
          <a:bodyPr/>
          <a:lstStyle>
            <a:lvl1pPr>
              <a:defRPr/>
            </a:lvl1pPr>
          </a:lstStyle>
          <a:p>
            <a:pPr>
              <a:defRPr/>
            </a:pPr>
            <a:fld id="{BD38B3A5-18BE-41DB-8C06-E2CA1FBF5381}" type="datetimeFigureOut">
              <a:rPr lang="ru-RU"/>
              <a:pPr>
                <a:defRPr/>
              </a:pPr>
              <a:t>05.03.2024</a:t>
            </a:fld>
            <a:endParaRPr lang="ru-RU"/>
          </a:p>
        </p:txBody>
      </p:sp>
      <p:sp>
        <p:nvSpPr>
          <p:cNvPr id="7" name="Footer Placeholder 4">
            <a:extLst>
              <a:ext uri="{FF2B5EF4-FFF2-40B4-BE49-F238E27FC236}">
                <a16:creationId xmlns:a16="http://schemas.microsoft.com/office/drawing/2014/main" id="{06EADB71-AEDD-C5F3-0FA1-C1F6585E4F1B}"/>
              </a:ext>
            </a:extLst>
          </p:cNvPr>
          <p:cNvSpPr>
            <a:spLocks noGrp="1"/>
          </p:cNvSpPr>
          <p:nvPr>
            <p:ph type="ftr" sz="quarter" idx="15"/>
          </p:nvPr>
        </p:nvSpPr>
        <p:spPr/>
        <p:txBody>
          <a:bodyPr/>
          <a:lstStyle>
            <a:lvl1pPr>
              <a:defRPr/>
            </a:lvl1pPr>
          </a:lstStyle>
          <a:p>
            <a:pPr>
              <a:defRPr/>
            </a:pPr>
            <a:endParaRPr lang="ru-RU"/>
          </a:p>
        </p:txBody>
      </p:sp>
      <p:sp>
        <p:nvSpPr>
          <p:cNvPr id="8" name="Slide Number Placeholder 5">
            <a:extLst>
              <a:ext uri="{FF2B5EF4-FFF2-40B4-BE49-F238E27FC236}">
                <a16:creationId xmlns:a16="http://schemas.microsoft.com/office/drawing/2014/main" id="{6CA0A124-B8B7-4A1C-B31C-495EC6D40D25}"/>
              </a:ext>
            </a:extLst>
          </p:cNvPr>
          <p:cNvSpPr>
            <a:spLocks noGrp="1"/>
          </p:cNvSpPr>
          <p:nvPr>
            <p:ph type="sldNum" sz="quarter" idx="16"/>
          </p:nvPr>
        </p:nvSpPr>
        <p:spPr/>
        <p:txBody>
          <a:bodyPr/>
          <a:lstStyle>
            <a:lvl1pPr>
              <a:defRPr/>
            </a:lvl1pPr>
          </a:lstStyle>
          <a:p>
            <a:fld id="{C4FC06FF-C0FF-4A36-AE0F-07D29AE547A0}" type="slidenum">
              <a:rPr lang="ru-RU" altLang="en-US"/>
              <a:pPr/>
              <a:t>‹#›</a:t>
            </a:fld>
            <a:endParaRPr lang="ru-RU" altLang="en-US"/>
          </a:p>
        </p:txBody>
      </p:sp>
    </p:spTree>
    <p:extLst>
      <p:ext uri="{BB962C8B-B14F-4D97-AF65-F5344CB8AC3E}">
        <p14:creationId xmlns:p14="http://schemas.microsoft.com/office/powerpoint/2010/main" val="1392319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02FF74E5-C505-3563-1CA7-10B690F4AE31}"/>
              </a:ext>
            </a:extLst>
          </p:cNvPr>
          <p:cNvSpPr>
            <a:spLocks noGrp="1"/>
          </p:cNvSpPr>
          <p:nvPr>
            <p:ph type="dt" sz="half" idx="10"/>
          </p:nvPr>
        </p:nvSpPr>
        <p:spPr/>
        <p:txBody>
          <a:bodyPr/>
          <a:lstStyle>
            <a:lvl1pPr>
              <a:defRPr/>
            </a:lvl1pPr>
          </a:lstStyle>
          <a:p>
            <a:pPr>
              <a:defRPr/>
            </a:pPr>
            <a:fld id="{1AC12313-BF4A-4C76-85EF-B73A5207A558}" type="datetimeFigureOut">
              <a:rPr lang="ru-RU"/>
              <a:pPr>
                <a:defRPr/>
              </a:pPr>
              <a:t>05.03.2024</a:t>
            </a:fld>
            <a:endParaRPr lang="ru-RU"/>
          </a:p>
        </p:txBody>
      </p:sp>
      <p:sp>
        <p:nvSpPr>
          <p:cNvPr id="5" name="Footer Placeholder 4">
            <a:extLst>
              <a:ext uri="{FF2B5EF4-FFF2-40B4-BE49-F238E27FC236}">
                <a16:creationId xmlns:a16="http://schemas.microsoft.com/office/drawing/2014/main" id="{87867213-465A-DD6D-9416-0C4F41EB7946}"/>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E4148693-C6F3-FDA2-F503-EEDA8DFCB732}"/>
              </a:ext>
            </a:extLst>
          </p:cNvPr>
          <p:cNvSpPr>
            <a:spLocks noGrp="1"/>
          </p:cNvSpPr>
          <p:nvPr>
            <p:ph type="sldNum" sz="quarter" idx="12"/>
          </p:nvPr>
        </p:nvSpPr>
        <p:spPr/>
        <p:txBody>
          <a:bodyPr/>
          <a:lstStyle>
            <a:lvl1pPr>
              <a:defRPr/>
            </a:lvl1pPr>
          </a:lstStyle>
          <a:p>
            <a:fld id="{99A2D8E3-DE23-4D9A-A602-83105CBFD353}" type="slidenum">
              <a:rPr lang="ru-RU" altLang="en-US"/>
              <a:pPr/>
              <a:t>‹#›</a:t>
            </a:fld>
            <a:endParaRPr lang="ru-RU" altLang="en-US"/>
          </a:p>
        </p:txBody>
      </p:sp>
    </p:spTree>
    <p:extLst>
      <p:ext uri="{BB962C8B-B14F-4D97-AF65-F5344CB8AC3E}">
        <p14:creationId xmlns:p14="http://schemas.microsoft.com/office/powerpoint/2010/main" val="4288444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18AB60-5C76-2EF6-470A-B6AC99812CEA}"/>
              </a:ext>
            </a:extLst>
          </p:cNvPr>
          <p:cNvSpPr txBox="1"/>
          <p:nvPr/>
        </p:nvSpPr>
        <p:spPr>
          <a:xfrm>
            <a:off x="969963" y="8636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8000" dirty="0">
                <a:effectLst/>
                <a:latin typeface="Arial" charset="0"/>
              </a:rPr>
              <a:t>“</a:t>
            </a:r>
          </a:p>
        </p:txBody>
      </p:sp>
      <p:sp>
        <p:nvSpPr>
          <p:cNvPr id="5" name="TextBox 4">
            <a:extLst>
              <a:ext uri="{FF2B5EF4-FFF2-40B4-BE49-F238E27FC236}">
                <a16:creationId xmlns:a16="http://schemas.microsoft.com/office/drawing/2014/main" id="{B1838F50-4566-8C35-5950-FE75CB1C06DE}"/>
              </a:ext>
            </a:extLst>
          </p:cNvPr>
          <p:cNvSpPr txBox="1"/>
          <p:nvPr/>
        </p:nvSpPr>
        <p:spPr>
          <a:xfrm>
            <a:off x="8172450" y="2819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8000" dirty="0">
                <a:effectLst/>
                <a:latin typeface="Arial" charset="0"/>
              </a:rPr>
              <a:t>”</a:t>
            </a:r>
          </a:p>
        </p:txBody>
      </p:sp>
      <p:sp>
        <p:nvSpPr>
          <p:cNvPr id="2" name="Title 1"/>
          <p:cNvSpPr>
            <a:spLocks noGrp="1"/>
          </p:cNvSpPr>
          <p:nvPr>
            <p:ph type="title"/>
          </p:nvPr>
        </p:nvSpPr>
        <p:spPr>
          <a:xfrm>
            <a:off x="1426741" y="685801"/>
            <a:ext cx="6974115" cy="2743199"/>
          </a:xfrm>
        </p:spPr>
        <p:txBody>
          <a:bodyP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113525" y="3886200"/>
            <a:ext cx="7515990" cy="889000"/>
          </a:xfrm>
        </p:spPr>
        <p:txBody>
          <a:bodyPr rtlCol="0" anchor="b">
            <a:normAutofit/>
          </a:bodyPr>
          <a:lstStyle>
            <a:lvl1pPr algn="r">
              <a:buNone/>
              <a:defRPr lang="en-US" sz="2400" b="0" cap="none"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6" name="Date Placeholder 3">
            <a:extLst>
              <a:ext uri="{FF2B5EF4-FFF2-40B4-BE49-F238E27FC236}">
                <a16:creationId xmlns:a16="http://schemas.microsoft.com/office/drawing/2014/main" id="{4C38122A-B832-C1CB-CABB-9A5099C3A8CA}"/>
              </a:ext>
            </a:extLst>
          </p:cNvPr>
          <p:cNvSpPr>
            <a:spLocks noGrp="1"/>
          </p:cNvSpPr>
          <p:nvPr>
            <p:ph type="dt" sz="half" idx="14"/>
          </p:nvPr>
        </p:nvSpPr>
        <p:spPr/>
        <p:txBody>
          <a:bodyPr/>
          <a:lstStyle>
            <a:lvl1pPr>
              <a:defRPr/>
            </a:lvl1pPr>
          </a:lstStyle>
          <a:p>
            <a:pPr>
              <a:defRPr/>
            </a:pPr>
            <a:fld id="{8D7C425C-DFF5-4F87-8966-2F8BAEF1D142}" type="datetimeFigureOut">
              <a:rPr lang="ru-RU"/>
              <a:pPr>
                <a:defRPr/>
              </a:pPr>
              <a:t>05.03.2024</a:t>
            </a:fld>
            <a:endParaRPr lang="ru-RU"/>
          </a:p>
        </p:txBody>
      </p:sp>
      <p:sp>
        <p:nvSpPr>
          <p:cNvPr id="7" name="Footer Placeholder 4">
            <a:extLst>
              <a:ext uri="{FF2B5EF4-FFF2-40B4-BE49-F238E27FC236}">
                <a16:creationId xmlns:a16="http://schemas.microsoft.com/office/drawing/2014/main" id="{3914355B-8F78-8B58-1503-985FF030DBB0}"/>
              </a:ext>
            </a:extLst>
          </p:cNvPr>
          <p:cNvSpPr>
            <a:spLocks noGrp="1"/>
          </p:cNvSpPr>
          <p:nvPr>
            <p:ph type="ftr" sz="quarter" idx="15"/>
          </p:nvPr>
        </p:nvSpPr>
        <p:spPr/>
        <p:txBody>
          <a:bodyPr/>
          <a:lstStyle>
            <a:lvl1pPr>
              <a:defRPr/>
            </a:lvl1pPr>
          </a:lstStyle>
          <a:p>
            <a:pPr>
              <a:defRPr/>
            </a:pPr>
            <a:endParaRPr lang="ru-RU"/>
          </a:p>
        </p:txBody>
      </p:sp>
      <p:sp>
        <p:nvSpPr>
          <p:cNvPr id="8" name="Slide Number Placeholder 5">
            <a:extLst>
              <a:ext uri="{FF2B5EF4-FFF2-40B4-BE49-F238E27FC236}">
                <a16:creationId xmlns:a16="http://schemas.microsoft.com/office/drawing/2014/main" id="{0A58633C-8659-603A-9A79-08AA7FE220A4}"/>
              </a:ext>
            </a:extLst>
          </p:cNvPr>
          <p:cNvSpPr>
            <a:spLocks noGrp="1"/>
          </p:cNvSpPr>
          <p:nvPr>
            <p:ph type="sldNum" sz="quarter" idx="16"/>
          </p:nvPr>
        </p:nvSpPr>
        <p:spPr/>
        <p:txBody>
          <a:bodyPr/>
          <a:lstStyle>
            <a:lvl1pPr>
              <a:defRPr/>
            </a:lvl1pPr>
          </a:lstStyle>
          <a:p>
            <a:fld id="{AFF2CA62-09E9-4646-977B-E292B61D21BB}" type="slidenum">
              <a:rPr lang="ru-RU" altLang="en-US"/>
              <a:pPr/>
              <a:t>‹#›</a:t>
            </a:fld>
            <a:endParaRPr lang="ru-RU" altLang="en-US"/>
          </a:p>
        </p:txBody>
      </p:sp>
    </p:spTree>
    <p:extLst>
      <p:ext uri="{BB962C8B-B14F-4D97-AF65-F5344CB8AC3E}">
        <p14:creationId xmlns:p14="http://schemas.microsoft.com/office/powerpoint/2010/main" val="3153105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rtlCol="0">
            <a:normAutofit/>
          </a:bodyPr>
          <a:lstStyle>
            <a:lvl1pPr>
              <a:defRPr lang="en-US" b="0" dirty="0"/>
            </a:lvl1pPr>
          </a:lstStyle>
          <a:p>
            <a:pPr lvl="0"/>
            <a:r>
              <a:rPr lang="ru-RU"/>
              <a:t>Образец заголовка</a:t>
            </a:r>
            <a:endParaRPr lang="en-US" dirty="0"/>
          </a:p>
        </p:txBody>
      </p:sp>
      <p:sp>
        <p:nvSpPr>
          <p:cNvPr id="10" name="Text Placeholder 9"/>
          <p:cNvSpPr>
            <a:spLocks noGrp="1"/>
          </p:cNvSpPr>
          <p:nvPr>
            <p:ph type="body" sz="quarter" idx="13"/>
          </p:nvPr>
        </p:nvSpPr>
        <p:spPr>
          <a:xfrm>
            <a:off x="1113524" y="3505200"/>
            <a:ext cx="7515992" cy="838200"/>
          </a:xfrm>
        </p:spPr>
        <p:txBody>
          <a:bodyPr rtlCol="0" anchor="b">
            <a:normAutofit/>
          </a:bodyPr>
          <a:lstStyle>
            <a:lvl1pPr>
              <a:buNone/>
              <a:defRPr lang="en-US" sz="2800" b="0" cap="none"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5F869BB9-F422-F608-FED0-0EE78194D2ED}"/>
              </a:ext>
            </a:extLst>
          </p:cNvPr>
          <p:cNvSpPr>
            <a:spLocks noGrp="1"/>
          </p:cNvSpPr>
          <p:nvPr>
            <p:ph type="dt" sz="half" idx="14"/>
          </p:nvPr>
        </p:nvSpPr>
        <p:spPr/>
        <p:txBody>
          <a:bodyPr/>
          <a:lstStyle>
            <a:lvl1pPr>
              <a:defRPr/>
            </a:lvl1pPr>
          </a:lstStyle>
          <a:p>
            <a:pPr>
              <a:defRPr/>
            </a:pPr>
            <a:fld id="{72B04DF4-5089-4F2B-816F-6DFEBC40997F}" type="datetimeFigureOut">
              <a:rPr lang="ru-RU"/>
              <a:pPr>
                <a:defRPr/>
              </a:pPr>
              <a:t>05.03.2024</a:t>
            </a:fld>
            <a:endParaRPr lang="ru-RU"/>
          </a:p>
        </p:txBody>
      </p:sp>
      <p:sp>
        <p:nvSpPr>
          <p:cNvPr id="5" name="Footer Placeholder 4">
            <a:extLst>
              <a:ext uri="{FF2B5EF4-FFF2-40B4-BE49-F238E27FC236}">
                <a16:creationId xmlns:a16="http://schemas.microsoft.com/office/drawing/2014/main" id="{2378B9CD-2602-0368-F64E-B94801210D26}"/>
              </a:ext>
            </a:extLst>
          </p:cNvPr>
          <p:cNvSpPr>
            <a:spLocks noGrp="1"/>
          </p:cNvSpPr>
          <p:nvPr>
            <p:ph type="ftr" sz="quarter" idx="15"/>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EB919B78-D36D-44C9-2372-836174E3D06F}"/>
              </a:ext>
            </a:extLst>
          </p:cNvPr>
          <p:cNvSpPr>
            <a:spLocks noGrp="1"/>
          </p:cNvSpPr>
          <p:nvPr>
            <p:ph type="sldNum" sz="quarter" idx="16"/>
          </p:nvPr>
        </p:nvSpPr>
        <p:spPr/>
        <p:txBody>
          <a:bodyPr/>
          <a:lstStyle>
            <a:lvl1pPr>
              <a:defRPr/>
            </a:lvl1pPr>
          </a:lstStyle>
          <a:p>
            <a:fld id="{BBAD1A5B-93DB-4C84-A2DE-4984895DC8D4}" type="slidenum">
              <a:rPr lang="ru-RU" altLang="en-US"/>
              <a:pPr/>
              <a:t>‹#›</a:t>
            </a:fld>
            <a:endParaRPr lang="ru-RU" altLang="en-US"/>
          </a:p>
        </p:txBody>
      </p:sp>
    </p:spTree>
    <p:extLst>
      <p:ext uri="{BB962C8B-B14F-4D97-AF65-F5344CB8AC3E}">
        <p14:creationId xmlns:p14="http://schemas.microsoft.com/office/powerpoint/2010/main" val="151457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EFD8A6F4-C344-014C-E830-DC164F411F52}"/>
              </a:ext>
            </a:extLst>
          </p:cNvPr>
          <p:cNvSpPr>
            <a:spLocks noGrp="1"/>
          </p:cNvSpPr>
          <p:nvPr>
            <p:ph type="dt" sz="half" idx="10"/>
          </p:nvPr>
        </p:nvSpPr>
        <p:spPr/>
        <p:txBody>
          <a:bodyPr/>
          <a:lstStyle>
            <a:lvl1pPr>
              <a:defRPr/>
            </a:lvl1pPr>
          </a:lstStyle>
          <a:p>
            <a:pPr>
              <a:defRPr/>
            </a:pPr>
            <a:fld id="{4A504EB5-98D6-455C-AD8F-B123D5C1B820}" type="datetimeFigureOut">
              <a:rPr lang="ru-RU"/>
              <a:pPr>
                <a:defRPr/>
              </a:pPr>
              <a:t>05.03.2024</a:t>
            </a:fld>
            <a:endParaRPr lang="ru-RU"/>
          </a:p>
        </p:txBody>
      </p:sp>
      <p:sp>
        <p:nvSpPr>
          <p:cNvPr id="5" name="Footer Placeholder 4">
            <a:extLst>
              <a:ext uri="{FF2B5EF4-FFF2-40B4-BE49-F238E27FC236}">
                <a16:creationId xmlns:a16="http://schemas.microsoft.com/office/drawing/2014/main" id="{28289280-7720-760A-C86E-AE1DCF6A6F6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781FD437-E1BB-B7CD-4B76-77E910103A17}"/>
              </a:ext>
            </a:extLst>
          </p:cNvPr>
          <p:cNvSpPr>
            <a:spLocks noGrp="1"/>
          </p:cNvSpPr>
          <p:nvPr>
            <p:ph type="sldNum" sz="quarter" idx="12"/>
          </p:nvPr>
        </p:nvSpPr>
        <p:spPr/>
        <p:txBody>
          <a:bodyPr/>
          <a:lstStyle>
            <a:lvl1pPr>
              <a:defRPr/>
            </a:lvl1pPr>
          </a:lstStyle>
          <a:p>
            <a:fld id="{10592238-771B-44F1-8F8D-BB3F86AD93C8}" type="slidenum">
              <a:rPr lang="ru-RU" altLang="en-US"/>
              <a:pPr/>
              <a:t>‹#›</a:t>
            </a:fld>
            <a:endParaRPr lang="ru-RU" altLang="en-US"/>
          </a:p>
        </p:txBody>
      </p:sp>
    </p:spTree>
    <p:extLst>
      <p:ext uri="{BB962C8B-B14F-4D97-AF65-F5344CB8AC3E}">
        <p14:creationId xmlns:p14="http://schemas.microsoft.com/office/powerpoint/2010/main" val="170361946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9BF84133-8DFF-3DDC-E6BC-8AE7B24A5635}"/>
              </a:ext>
            </a:extLst>
          </p:cNvPr>
          <p:cNvSpPr>
            <a:spLocks noGrp="1"/>
          </p:cNvSpPr>
          <p:nvPr>
            <p:ph type="dt" sz="half" idx="10"/>
          </p:nvPr>
        </p:nvSpPr>
        <p:spPr/>
        <p:txBody>
          <a:bodyPr/>
          <a:lstStyle>
            <a:lvl1pPr>
              <a:defRPr/>
            </a:lvl1pPr>
          </a:lstStyle>
          <a:p>
            <a:pPr>
              <a:defRPr/>
            </a:pPr>
            <a:fld id="{E00426A8-0523-435F-ACC2-9F6640056A5F}" type="datetimeFigureOut">
              <a:rPr lang="ru-RU"/>
              <a:pPr>
                <a:defRPr/>
              </a:pPr>
              <a:t>05.03.2024</a:t>
            </a:fld>
            <a:endParaRPr lang="ru-RU"/>
          </a:p>
        </p:txBody>
      </p:sp>
      <p:sp>
        <p:nvSpPr>
          <p:cNvPr id="5" name="Footer Placeholder 4">
            <a:extLst>
              <a:ext uri="{FF2B5EF4-FFF2-40B4-BE49-F238E27FC236}">
                <a16:creationId xmlns:a16="http://schemas.microsoft.com/office/drawing/2014/main" id="{A5797D93-4BAC-DFB3-5B10-8D2BDD36A872}"/>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A0497CED-41A3-32B1-FBC9-DA3E8AE91A01}"/>
              </a:ext>
            </a:extLst>
          </p:cNvPr>
          <p:cNvSpPr>
            <a:spLocks noGrp="1"/>
          </p:cNvSpPr>
          <p:nvPr>
            <p:ph type="sldNum" sz="quarter" idx="12"/>
          </p:nvPr>
        </p:nvSpPr>
        <p:spPr/>
        <p:txBody>
          <a:bodyPr/>
          <a:lstStyle>
            <a:lvl1pPr>
              <a:defRPr/>
            </a:lvl1pPr>
          </a:lstStyle>
          <a:p>
            <a:fld id="{3F661CB5-EA11-4120-8ABD-B944DBF556F5}" type="slidenum">
              <a:rPr lang="ru-RU" altLang="en-US"/>
              <a:pPr/>
              <a:t>‹#›</a:t>
            </a:fld>
            <a:endParaRPr lang="ru-RU" altLang="en-US"/>
          </a:p>
        </p:txBody>
      </p:sp>
    </p:spTree>
    <p:extLst>
      <p:ext uri="{BB962C8B-B14F-4D97-AF65-F5344CB8AC3E}">
        <p14:creationId xmlns:p14="http://schemas.microsoft.com/office/powerpoint/2010/main" val="131863125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ru-RU"/>
              <a:t>Образец заголовка</a:t>
            </a:r>
            <a:endParaRPr lang="en-US" dirty="0"/>
          </a:p>
        </p:txBody>
      </p:sp>
      <p:sp>
        <p:nvSpPr>
          <p:cNvPr id="3" name="Content Placeholder 2"/>
          <p:cNvSpPr>
            <a:spLocks noGrp="1"/>
          </p:cNvSpPr>
          <p:nvPr>
            <p:ph idx="1"/>
          </p:nvPr>
        </p:nvSpPr>
        <p:spPr>
          <a:xfrm>
            <a:off x="982133" y="2667000"/>
            <a:ext cx="7704667" cy="333281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3055343F-29E6-E69B-9524-29A7ABC13EBD}"/>
              </a:ext>
            </a:extLst>
          </p:cNvPr>
          <p:cNvSpPr>
            <a:spLocks noGrp="1"/>
          </p:cNvSpPr>
          <p:nvPr>
            <p:ph type="dt" sz="half" idx="10"/>
          </p:nvPr>
        </p:nvSpPr>
        <p:spPr>
          <a:xfrm>
            <a:off x="7343775" y="6108700"/>
            <a:ext cx="857250" cy="365125"/>
          </a:xfrm>
        </p:spPr>
        <p:txBody>
          <a:bodyPr/>
          <a:lstStyle>
            <a:lvl1pPr>
              <a:defRPr/>
            </a:lvl1pPr>
          </a:lstStyle>
          <a:p>
            <a:pPr>
              <a:defRPr/>
            </a:pPr>
            <a:fld id="{334DC902-62F0-4A26-A10B-B86DA9466F28}" type="datetimeFigureOut">
              <a:rPr lang="ru-RU"/>
              <a:pPr>
                <a:defRPr/>
              </a:pPr>
              <a:t>05.03.2024</a:t>
            </a:fld>
            <a:endParaRPr lang="ru-RU"/>
          </a:p>
        </p:txBody>
      </p:sp>
      <p:sp>
        <p:nvSpPr>
          <p:cNvPr id="5" name="Footer Placeholder 4">
            <a:extLst>
              <a:ext uri="{FF2B5EF4-FFF2-40B4-BE49-F238E27FC236}">
                <a16:creationId xmlns:a16="http://schemas.microsoft.com/office/drawing/2014/main" id="{7E7C3CAC-2AF2-DC5A-D618-A5D2D4047DE8}"/>
              </a:ext>
            </a:extLst>
          </p:cNvPr>
          <p:cNvSpPr>
            <a:spLocks noGrp="1"/>
          </p:cNvSpPr>
          <p:nvPr>
            <p:ph type="ftr" sz="quarter" idx="11"/>
          </p:nvPr>
        </p:nvSpPr>
        <p:spPr>
          <a:xfrm>
            <a:off x="1973263" y="6108700"/>
            <a:ext cx="5313362" cy="365125"/>
          </a:xfrm>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45245207-2133-3D14-99CE-CAA22B6440F6}"/>
              </a:ext>
            </a:extLst>
          </p:cNvPr>
          <p:cNvSpPr>
            <a:spLocks noGrp="1"/>
          </p:cNvSpPr>
          <p:nvPr>
            <p:ph type="sldNum" sz="quarter" idx="12"/>
          </p:nvPr>
        </p:nvSpPr>
        <p:spPr>
          <a:xfrm>
            <a:off x="8258175" y="6108700"/>
            <a:ext cx="428625" cy="365125"/>
          </a:xfrm>
        </p:spPr>
        <p:txBody>
          <a:bodyPr/>
          <a:lstStyle>
            <a:lvl1pPr>
              <a:defRPr/>
            </a:lvl1pPr>
          </a:lstStyle>
          <a:p>
            <a:fld id="{FFC80B0F-13DF-4372-8870-D2AD2717A61F}" type="slidenum">
              <a:rPr lang="ru-RU" altLang="en-US"/>
              <a:pPr/>
              <a:t>‹#›</a:t>
            </a:fld>
            <a:endParaRPr lang="ru-RU" altLang="en-US"/>
          </a:p>
        </p:txBody>
      </p:sp>
    </p:spTree>
    <p:extLst>
      <p:ext uri="{BB962C8B-B14F-4D97-AF65-F5344CB8AC3E}">
        <p14:creationId xmlns:p14="http://schemas.microsoft.com/office/powerpoint/2010/main" val="346547069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C2DBDBEA-F9CD-653E-E032-3694B7660D52}"/>
              </a:ext>
            </a:extLst>
          </p:cNvPr>
          <p:cNvSpPr>
            <a:spLocks noGrp="1"/>
          </p:cNvSpPr>
          <p:nvPr>
            <p:ph type="dt" sz="half" idx="10"/>
          </p:nvPr>
        </p:nvSpPr>
        <p:spPr/>
        <p:txBody>
          <a:bodyPr/>
          <a:lstStyle>
            <a:lvl1pPr>
              <a:defRPr/>
            </a:lvl1pPr>
          </a:lstStyle>
          <a:p>
            <a:pPr>
              <a:defRPr/>
            </a:pPr>
            <a:fld id="{1A4E6A3E-46E2-4C78-9F0E-6DB7E2E1CD1E}" type="datetimeFigureOut">
              <a:rPr lang="ru-RU"/>
              <a:pPr>
                <a:defRPr/>
              </a:pPr>
              <a:t>05.03.2024</a:t>
            </a:fld>
            <a:endParaRPr lang="ru-RU"/>
          </a:p>
        </p:txBody>
      </p:sp>
      <p:sp>
        <p:nvSpPr>
          <p:cNvPr id="5" name="Footer Placeholder 4">
            <a:extLst>
              <a:ext uri="{FF2B5EF4-FFF2-40B4-BE49-F238E27FC236}">
                <a16:creationId xmlns:a16="http://schemas.microsoft.com/office/drawing/2014/main" id="{600CB3C2-CE91-00EE-F19E-EFABD6FA0A62}"/>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7C33CCA0-78A5-1150-5911-BFCF8AF46343}"/>
              </a:ext>
            </a:extLst>
          </p:cNvPr>
          <p:cNvSpPr>
            <a:spLocks noGrp="1"/>
          </p:cNvSpPr>
          <p:nvPr>
            <p:ph type="sldNum" sz="quarter" idx="12"/>
          </p:nvPr>
        </p:nvSpPr>
        <p:spPr/>
        <p:txBody>
          <a:bodyPr/>
          <a:lstStyle>
            <a:lvl1pPr>
              <a:defRPr/>
            </a:lvl1pPr>
          </a:lstStyle>
          <a:p>
            <a:fld id="{6F20AA6E-3B13-446F-BF3D-40131F523751}" type="slidenum">
              <a:rPr lang="ru-RU" altLang="en-US"/>
              <a:pPr/>
              <a:t>‹#›</a:t>
            </a:fld>
            <a:endParaRPr lang="ru-RU" altLang="en-US"/>
          </a:p>
        </p:txBody>
      </p:sp>
    </p:spTree>
    <p:extLst>
      <p:ext uri="{BB962C8B-B14F-4D97-AF65-F5344CB8AC3E}">
        <p14:creationId xmlns:p14="http://schemas.microsoft.com/office/powerpoint/2010/main" val="4673871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529D8C1E-F818-A8AB-A776-E6E2B34530B3}"/>
              </a:ext>
            </a:extLst>
          </p:cNvPr>
          <p:cNvSpPr>
            <a:spLocks noGrp="1"/>
          </p:cNvSpPr>
          <p:nvPr>
            <p:ph type="dt" sz="half" idx="10"/>
          </p:nvPr>
        </p:nvSpPr>
        <p:spPr/>
        <p:txBody>
          <a:bodyPr/>
          <a:lstStyle>
            <a:lvl1pPr>
              <a:defRPr/>
            </a:lvl1pPr>
          </a:lstStyle>
          <a:p>
            <a:pPr>
              <a:defRPr/>
            </a:pPr>
            <a:fld id="{5255A3D3-E1CE-4301-9E75-24827DDB507D}" type="datetimeFigureOut">
              <a:rPr lang="ru-RU"/>
              <a:pPr>
                <a:defRPr/>
              </a:pPr>
              <a:t>05.03.2024</a:t>
            </a:fld>
            <a:endParaRPr lang="ru-RU"/>
          </a:p>
        </p:txBody>
      </p:sp>
      <p:sp>
        <p:nvSpPr>
          <p:cNvPr id="6" name="Footer Placeholder 4">
            <a:extLst>
              <a:ext uri="{FF2B5EF4-FFF2-40B4-BE49-F238E27FC236}">
                <a16:creationId xmlns:a16="http://schemas.microsoft.com/office/drawing/2014/main" id="{2B5D558A-03FD-E438-BC3A-ADE2339E20E7}"/>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D30F223C-1DD2-DEA7-BE66-9BF2AC172867}"/>
              </a:ext>
            </a:extLst>
          </p:cNvPr>
          <p:cNvSpPr>
            <a:spLocks noGrp="1"/>
          </p:cNvSpPr>
          <p:nvPr>
            <p:ph type="sldNum" sz="quarter" idx="12"/>
          </p:nvPr>
        </p:nvSpPr>
        <p:spPr/>
        <p:txBody>
          <a:bodyPr/>
          <a:lstStyle>
            <a:lvl1pPr>
              <a:defRPr/>
            </a:lvl1pPr>
          </a:lstStyle>
          <a:p>
            <a:fld id="{10BBC380-AF49-49AC-A065-B723DC2C7488}" type="slidenum">
              <a:rPr lang="ru-RU" altLang="en-US"/>
              <a:pPr/>
              <a:t>‹#›</a:t>
            </a:fld>
            <a:endParaRPr lang="ru-RU" altLang="en-US"/>
          </a:p>
        </p:txBody>
      </p:sp>
    </p:spTree>
    <p:extLst>
      <p:ext uri="{BB962C8B-B14F-4D97-AF65-F5344CB8AC3E}">
        <p14:creationId xmlns:p14="http://schemas.microsoft.com/office/powerpoint/2010/main" val="357562299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C89CFD4B-C06D-C2B5-5109-CF6012C78522}"/>
              </a:ext>
            </a:extLst>
          </p:cNvPr>
          <p:cNvSpPr>
            <a:spLocks noGrp="1"/>
          </p:cNvSpPr>
          <p:nvPr>
            <p:ph type="dt" sz="half" idx="10"/>
          </p:nvPr>
        </p:nvSpPr>
        <p:spPr/>
        <p:txBody>
          <a:bodyPr/>
          <a:lstStyle>
            <a:lvl1pPr>
              <a:defRPr/>
            </a:lvl1pPr>
          </a:lstStyle>
          <a:p>
            <a:pPr>
              <a:defRPr/>
            </a:pPr>
            <a:fld id="{45A80EB5-890B-4841-A638-3D6683B5D34E}" type="datetimeFigureOut">
              <a:rPr lang="ru-RU"/>
              <a:pPr>
                <a:defRPr/>
              </a:pPr>
              <a:t>05.03.2024</a:t>
            </a:fld>
            <a:endParaRPr lang="ru-RU"/>
          </a:p>
        </p:txBody>
      </p:sp>
      <p:sp>
        <p:nvSpPr>
          <p:cNvPr id="8" name="Footer Placeholder 4">
            <a:extLst>
              <a:ext uri="{FF2B5EF4-FFF2-40B4-BE49-F238E27FC236}">
                <a16:creationId xmlns:a16="http://schemas.microsoft.com/office/drawing/2014/main" id="{526514A5-37F0-A524-ADE3-60C5D12AA178}"/>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BE90C71E-1752-735B-536A-65F3BF69C8F7}"/>
              </a:ext>
            </a:extLst>
          </p:cNvPr>
          <p:cNvSpPr>
            <a:spLocks noGrp="1"/>
          </p:cNvSpPr>
          <p:nvPr>
            <p:ph type="sldNum" sz="quarter" idx="12"/>
          </p:nvPr>
        </p:nvSpPr>
        <p:spPr/>
        <p:txBody>
          <a:bodyPr/>
          <a:lstStyle>
            <a:lvl1pPr>
              <a:defRPr/>
            </a:lvl1pPr>
          </a:lstStyle>
          <a:p>
            <a:fld id="{05B7EE81-C1F0-4684-BDAE-9A415C1214AC}" type="slidenum">
              <a:rPr lang="ru-RU" altLang="en-US"/>
              <a:pPr/>
              <a:t>‹#›</a:t>
            </a:fld>
            <a:endParaRPr lang="ru-RU" altLang="en-US"/>
          </a:p>
        </p:txBody>
      </p:sp>
    </p:spTree>
    <p:extLst>
      <p:ext uri="{BB962C8B-B14F-4D97-AF65-F5344CB8AC3E}">
        <p14:creationId xmlns:p14="http://schemas.microsoft.com/office/powerpoint/2010/main" val="75269526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4F2BDEF3-6E30-F62F-E2B3-9FCDDE7E5811}"/>
              </a:ext>
            </a:extLst>
          </p:cNvPr>
          <p:cNvSpPr>
            <a:spLocks noGrp="1"/>
          </p:cNvSpPr>
          <p:nvPr>
            <p:ph type="dt" sz="half" idx="10"/>
          </p:nvPr>
        </p:nvSpPr>
        <p:spPr/>
        <p:txBody>
          <a:bodyPr/>
          <a:lstStyle>
            <a:lvl1pPr>
              <a:defRPr/>
            </a:lvl1pPr>
          </a:lstStyle>
          <a:p>
            <a:pPr>
              <a:defRPr/>
            </a:pPr>
            <a:fld id="{33E8D67F-9564-4445-849C-8BC3BECD0E32}" type="datetimeFigureOut">
              <a:rPr lang="ru-RU"/>
              <a:pPr>
                <a:defRPr/>
              </a:pPr>
              <a:t>05.03.2024</a:t>
            </a:fld>
            <a:endParaRPr lang="ru-RU"/>
          </a:p>
        </p:txBody>
      </p:sp>
      <p:sp>
        <p:nvSpPr>
          <p:cNvPr id="4" name="Footer Placeholder 4">
            <a:extLst>
              <a:ext uri="{FF2B5EF4-FFF2-40B4-BE49-F238E27FC236}">
                <a16:creationId xmlns:a16="http://schemas.microsoft.com/office/drawing/2014/main" id="{7C1C9EFE-A7FB-F1BF-CE5A-CB556B633A82}"/>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01C2BBB5-E10E-EA54-7CFD-3564275C7609}"/>
              </a:ext>
            </a:extLst>
          </p:cNvPr>
          <p:cNvSpPr>
            <a:spLocks noGrp="1"/>
          </p:cNvSpPr>
          <p:nvPr>
            <p:ph type="sldNum" sz="quarter" idx="12"/>
          </p:nvPr>
        </p:nvSpPr>
        <p:spPr/>
        <p:txBody>
          <a:bodyPr/>
          <a:lstStyle>
            <a:lvl1pPr>
              <a:defRPr/>
            </a:lvl1pPr>
          </a:lstStyle>
          <a:p>
            <a:fld id="{887A065A-69F5-4763-B26F-3E21037DADFA}" type="slidenum">
              <a:rPr lang="ru-RU" altLang="en-US"/>
              <a:pPr/>
              <a:t>‹#›</a:t>
            </a:fld>
            <a:endParaRPr lang="ru-RU" altLang="en-US"/>
          </a:p>
        </p:txBody>
      </p:sp>
    </p:spTree>
    <p:extLst>
      <p:ext uri="{BB962C8B-B14F-4D97-AF65-F5344CB8AC3E}">
        <p14:creationId xmlns:p14="http://schemas.microsoft.com/office/powerpoint/2010/main" val="397873934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1BD0437-5A65-4AE0-8BE4-3BF449BA004A}"/>
              </a:ext>
            </a:extLst>
          </p:cNvPr>
          <p:cNvSpPr>
            <a:spLocks noGrp="1"/>
          </p:cNvSpPr>
          <p:nvPr>
            <p:ph type="dt" sz="half" idx="10"/>
          </p:nvPr>
        </p:nvSpPr>
        <p:spPr/>
        <p:txBody>
          <a:bodyPr/>
          <a:lstStyle>
            <a:lvl1pPr>
              <a:defRPr/>
            </a:lvl1pPr>
          </a:lstStyle>
          <a:p>
            <a:pPr>
              <a:defRPr/>
            </a:pPr>
            <a:fld id="{2ED9F56D-23A7-42A6-A970-104918A782A1}" type="datetimeFigureOut">
              <a:rPr lang="ru-RU"/>
              <a:pPr>
                <a:defRPr/>
              </a:pPr>
              <a:t>05.03.2024</a:t>
            </a:fld>
            <a:endParaRPr lang="ru-RU"/>
          </a:p>
        </p:txBody>
      </p:sp>
      <p:sp>
        <p:nvSpPr>
          <p:cNvPr id="3" name="Footer Placeholder 4">
            <a:extLst>
              <a:ext uri="{FF2B5EF4-FFF2-40B4-BE49-F238E27FC236}">
                <a16:creationId xmlns:a16="http://schemas.microsoft.com/office/drawing/2014/main" id="{0240A1CD-B55D-2724-3C7D-00621C40B97F}"/>
              </a:ext>
            </a:extLst>
          </p:cNvPr>
          <p:cNvSpPr>
            <a:spLocks noGrp="1"/>
          </p:cNvSpPr>
          <p:nvPr>
            <p:ph type="ftr" sz="quarter" idx="11"/>
          </p:nvPr>
        </p:nvSpPr>
        <p:spPr/>
        <p:txBody>
          <a:bodyPr/>
          <a:lstStyle>
            <a:lvl1pPr>
              <a:defRPr/>
            </a:lvl1pPr>
          </a:lstStyle>
          <a:p>
            <a:pPr>
              <a:defRPr/>
            </a:pPr>
            <a:endParaRPr lang="ru-RU"/>
          </a:p>
        </p:txBody>
      </p:sp>
      <p:sp>
        <p:nvSpPr>
          <p:cNvPr id="4" name="Slide Number Placeholder 5">
            <a:extLst>
              <a:ext uri="{FF2B5EF4-FFF2-40B4-BE49-F238E27FC236}">
                <a16:creationId xmlns:a16="http://schemas.microsoft.com/office/drawing/2014/main" id="{BE7FC0BA-F55B-7F8B-BC74-6D208165A350}"/>
              </a:ext>
            </a:extLst>
          </p:cNvPr>
          <p:cNvSpPr>
            <a:spLocks noGrp="1"/>
          </p:cNvSpPr>
          <p:nvPr>
            <p:ph type="sldNum" sz="quarter" idx="12"/>
          </p:nvPr>
        </p:nvSpPr>
        <p:spPr/>
        <p:txBody>
          <a:bodyPr/>
          <a:lstStyle>
            <a:lvl1pPr>
              <a:defRPr/>
            </a:lvl1pPr>
          </a:lstStyle>
          <a:p>
            <a:fld id="{94052A2A-8CA8-424C-8689-1AB946E190A2}" type="slidenum">
              <a:rPr lang="ru-RU" altLang="en-US"/>
              <a:pPr/>
              <a:t>‹#›</a:t>
            </a:fld>
            <a:endParaRPr lang="ru-RU" altLang="en-US"/>
          </a:p>
        </p:txBody>
      </p:sp>
    </p:spTree>
    <p:extLst>
      <p:ext uri="{BB962C8B-B14F-4D97-AF65-F5344CB8AC3E}">
        <p14:creationId xmlns:p14="http://schemas.microsoft.com/office/powerpoint/2010/main" val="360266660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3947553" y="685800"/>
            <a:ext cx="4681962" cy="5105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7950856C-DAE9-D49D-1FBB-0184C3E790A9}"/>
              </a:ext>
            </a:extLst>
          </p:cNvPr>
          <p:cNvSpPr>
            <a:spLocks noGrp="1"/>
          </p:cNvSpPr>
          <p:nvPr>
            <p:ph type="dt" sz="half" idx="10"/>
          </p:nvPr>
        </p:nvSpPr>
        <p:spPr/>
        <p:txBody>
          <a:bodyPr/>
          <a:lstStyle>
            <a:lvl1pPr>
              <a:defRPr/>
            </a:lvl1pPr>
          </a:lstStyle>
          <a:p>
            <a:pPr>
              <a:defRPr/>
            </a:pPr>
            <a:fld id="{24CF8A70-67BF-4FB8-B94B-E67C3C528B51}" type="datetimeFigureOut">
              <a:rPr lang="ru-RU"/>
              <a:pPr>
                <a:defRPr/>
              </a:pPr>
              <a:t>05.03.2024</a:t>
            </a:fld>
            <a:endParaRPr lang="ru-RU"/>
          </a:p>
        </p:txBody>
      </p:sp>
      <p:sp>
        <p:nvSpPr>
          <p:cNvPr id="6" name="Footer Placeholder 4">
            <a:extLst>
              <a:ext uri="{FF2B5EF4-FFF2-40B4-BE49-F238E27FC236}">
                <a16:creationId xmlns:a16="http://schemas.microsoft.com/office/drawing/2014/main" id="{D5E28CE3-7F94-1C45-9CFC-A69695E0347B}"/>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1F01ABC4-936E-6519-D717-45A5CACDF27B}"/>
              </a:ext>
            </a:extLst>
          </p:cNvPr>
          <p:cNvSpPr>
            <a:spLocks noGrp="1"/>
          </p:cNvSpPr>
          <p:nvPr>
            <p:ph type="sldNum" sz="quarter" idx="12"/>
          </p:nvPr>
        </p:nvSpPr>
        <p:spPr/>
        <p:txBody>
          <a:bodyPr/>
          <a:lstStyle>
            <a:lvl1pPr>
              <a:defRPr/>
            </a:lvl1pPr>
          </a:lstStyle>
          <a:p>
            <a:fld id="{C80C9EED-6442-426B-935E-889DAC9B97EB}" type="slidenum">
              <a:rPr lang="ru-RU" altLang="en-US"/>
              <a:pPr/>
              <a:t>‹#›</a:t>
            </a:fld>
            <a:endParaRPr lang="ru-RU" altLang="en-US"/>
          </a:p>
        </p:txBody>
      </p:sp>
    </p:spTree>
    <p:extLst>
      <p:ext uri="{BB962C8B-B14F-4D97-AF65-F5344CB8AC3E}">
        <p14:creationId xmlns:p14="http://schemas.microsoft.com/office/powerpoint/2010/main" val="202845273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3">
            <a:extLst>
              <a:ext uri="{FF2B5EF4-FFF2-40B4-BE49-F238E27FC236}">
                <a16:creationId xmlns:a16="http://schemas.microsoft.com/office/drawing/2014/main" id="{DEF7FD33-6EBF-AB51-0B39-14C7A9F210B1}"/>
              </a:ext>
            </a:extLst>
          </p:cNvPr>
          <p:cNvSpPr>
            <a:spLocks noGrp="1"/>
          </p:cNvSpPr>
          <p:nvPr>
            <p:ph type="dt" sz="half" idx="10"/>
          </p:nvPr>
        </p:nvSpPr>
        <p:spPr/>
        <p:txBody>
          <a:bodyPr/>
          <a:lstStyle>
            <a:lvl1pPr>
              <a:defRPr/>
            </a:lvl1pPr>
          </a:lstStyle>
          <a:p>
            <a:pPr>
              <a:defRPr/>
            </a:pPr>
            <a:fld id="{B4FA36EA-CCE7-49ED-A042-4CAFB6D7DFEB}" type="datetimeFigureOut">
              <a:rPr lang="ru-RU"/>
              <a:pPr>
                <a:defRPr/>
              </a:pPr>
              <a:t>05.03.2024</a:t>
            </a:fld>
            <a:endParaRPr lang="ru-RU"/>
          </a:p>
        </p:txBody>
      </p:sp>
      <p:sp>
        <p:nvSpPr>
          <p:cNvPr id="5" name="Footer Placeholder 4">
            <a:extLst>
              <a:ext uri="{FF2B5EF4-FFF2-40B4-BE49-F238E27FC236}">
                <a16:creationId xmlns:a16="http://schemas.microsoft.com/office/drawing/2014/main" id="{AB1DC444-A5F4-E6FF-F00C-EF3DC042F94C}"/>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85DC2CBB-56B4-8980-38AB-120E63DE24EE}"/>
              </a:ext>
            </a:extLst>
          </p:cNvPr>
          <p:cNvSpPr>
            <a:spLocks noGrp="1"/>
          </p:cNvSpPr>
          <p:nvPr>
            <p:ph type="sldNum" sz="quarter" idx="12"/>
          </p:nvPr>
        </p:nvSpPr>
        <p:spPr/>
        <p:txBody>
          <a:bodyPr/>
          <a:lstStyle>
            <a:lvl1pPr>
              <a:defRPr/>
            </a:lvl1pPr>
          </a:lstStyle>
          <a:p>
            <a:fld id="{088F1F80-6D34-4FC7-803B-277C616384CB}" type="slidenum">
              <a:rPr lang="ru-RU" altLang="en-US"/>
              <a:pPr/>
              <a:t>‹#›</a:t>
            </a:fld>
            <a:endParaRPr lang="ru-RU" altLang="en-US"/>
          </a:p>
        </p:txBody>
      </p:sp>
    </p:spTree>
    <p:extLst>
      <p:ext uri="{BB962C8B-B14F-4D97-AF65-F5344CB8AC3E}">
        <p14:creationId xmlns:p14="http://schemas.microsoft.com/office/powerpoint/2010/main" val="332353662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13">
            <a:extLst>
              <a:ext uri="{FF2B5EF4-FFF2-40B4-BE49-F238E27FC236}">
                <a16:creationId xmlns:a16="http://schemas.microsoft.com/office/drawing/2014/main" id="{17BEBF49-03E6-841E-C64C-57985323473E}"/>
              </a:ext>
            </a:extLst>
          </p:cNvPr>
          <p:cNvGrpSpPr>
            <a:grpSpLocks/>
          </p:cNvGrpSpPr>
          <p:nvPr/>
        </p:nvGrpSpPr>
        <p:grpSpPr bwMode="auto">
          <a:xfrm>
            <a:off x="0" y="0"/>
            <a:ext cx="2132013" cy="6858000"/>
            <a:chOff x="0" y="0"/>
            <a:chExt cx="2132013" cy="6858001"/>
          </a:xfrm>
        </p:grpSpPr>
        <p:sp>
          <p:nvSpPr>
            <p:cNvPr id="1032" name="Freeform 6">
              <a:extLst>
                <a:ext uri="{FF2B5EF4-FFF2-40B4-BE49-F238E27FC236}">
                  <a16:creationId xmlns:a16="http://schemas.microsoft.com/office/drawing/2014/main" id="{1502C860-DF6E-2E42-2E9C-A60691D0436A}"/>
                </a:ext>
              </a:extLst>
            </p:cNvPr>
            <p:cNvSpPr>
              <a:spLocks/>
            </p:cNvSpPr>
            <p:nvPr/>
          </p:nvSpPr>
          <p:spPr bwMode="auto">
            <a:xfrm>
              <a:off x="0" y="0"/>
              <a:ext cx="1073150" cy="5291138"/>
            </a:xfrm>
            <a:custGeom>
              <a:avLst/>
              <a:gdLst>
                <a:gd name="T0" fmla="*/ 0 w 676"/>
                <a:gd name="T1" fmla="*/ 2147483646 h 3333"/>
                <a:gd name="T2" fmla="*/ 0 w 676"/>
                <a:gd name="T3" fmla="*/ 2147483646 h 3333"/>
                <a:gd name="T4" fmla="*/ 2147483646 w 676"/>
                <a:gd name="T5" fmla="*/ 2147483646 h 3333"/>
                <a:gd name="T6" fmla="*/ 2147483646 w 676"/>
                <a:gd name="T7" fmla="*/ 0 h 3333"/>
                <a:gd name="T8" fmla="*/ 2147483646 w 676"/>
                <a:gd name="T9" fmla="*/ 0 h 3333"/>
                <a:gd name="T10" fmla="*/ 0 w 676"/>
                <a:gd name="T11" fmla="*/ 2147483646 h 3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FBB268C0-239F-4244-9118-ED37D19BD639}"/>
                </a:ext>
              </a:extLst>
            </p:cNvPr>
            <p:cNvSpPr/>
            <p:nvPr/>
          </p:nvSpPr>
          <p:spPr bwMode="auto">
            <a:xfrm>
              <a:off x="0" y="0"/>
              <a:ext cx="758825" cy="4624389"/>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0E8049E1-F9D4-4723-890A-EB48DA82A02C}"/>
                </a:ext>
              </a:extLst>
            </p:cNvPr>
            <p:cNvSpPr/>
            <p:nvPr/>
          </p:nvSpPr>
          <p:spPr bwMode="auto">
            <a:xfrm>
              <a:off x="0" y="5662614"/>
              <a:ext cx="906463" cy="1195387"/>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9C6138A7-F20C-465D-AED0-A270B5117F12}"/>
                </a:ext>
              </a:extLst>
            </p:cNvPr>
            <p:cNvSpPr/>
            <p:nvPr/>
          </p:nvSpPr>
          <p:spPr bwMode="auto">
            <a:xfrm>
              <a:off x="0" y="5295901"/>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A29C54AC-2F1B-4645-BF90-C689D4F860C7}"/>
                </a:ext>
              </a:extLst>
            </p:cNvPr>
            <p:cNvSpPr/>
            <p:nvPr/>
          </p:nvSpPr>
          <p:spPr bwMode="auto">
            <a:xfrm>
              <a:off x="0" y="5257801"/>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097C898F-C66A-415C-BB02-986D33662971}"/>
                </a:ext>
              </a:extLst>
            </p:cNvPr>
            <p:cNvSpPr/>
            <p:nvPr/>
          </p:nvSpPr>
          <p:spPr bwMode="auto">
            <a:xfrm>
              <a:off x="0" y="5357814"/>
              <a:ext cx="1377950" cy="1500187"/>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1027" name="Title Placeholder 1">
            <a:extLst>
              <a:ext uri="{FF2B5EF4-FFF2-40B4-BE49-F238E27FC236}">
                <a16:creationId xmlns:a16="http://schemas.microsoft.com/office/drawing/2014/main" id="{A92E8258-A819-FFBB-D1C2-D077EAEA60B8}"/>
              </a:ext>
            </a:extLst>
          </p:cNvPr>
          <p:cNvSpPr>
            <a:spLocks noGrp="1"/>
          </p:cNvSpPr>
          <p:nvPr>
            <p:ph type="title"/>
          </p:nvPr>
        </p:nvSpPr>
        <p:spPr bwMode="auto">
          <a:xfrm>
            <a:off x="982663" y="457200"/>
            <a:ext cx="77041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endParaRPr lang="en-US" altLang="en-US"/>
          </a:p>
        </p:txBody>
      </p:sp>
      <p:sp>
        <p:nvSpPr>
          <p:cNvPr id="1028" name="Text Placeholder 2">
            <a:extLst>
              <a:ext uri="{FF2B5EF4-FFF2-40B4-BE49-F238E27FC236}">
                <a16:creationId xmlns:a16="http://schemas.microsoft.com/office/drawing/2014/main" id="{A0E2C2AB-31AC-F4BF-981F-2F4B73557FE5}"/>
              </a:ext>
            </a:extLst>
          </p:cNvPr>
          <p:cNvSpPr>
            <a:spLocks noGrp="1"/>
          </p:cNvSpPr>
          <p:nvPr>
            <p:ph type="body" idx="1"/>
          </p:nvPr>
        </p:nvSpPr>
        <p:spPr bwMode="auto">
          <a:xfrm>
            <a:off x="982663" y="2667000"/>
            <a:ext cx="7704137"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endParaRPr lang="en-US" altLang="en-US"/>
          </a:p>
        </p:txBody>
      </p:sp>
      <p:sp>
        <p:nvSpPr>
          <p:cNvPr id="4" name="Date Placeholder 3">
            <a:extLst>
              <a:ext uri="{FF2B5EF4-FFF2-40B4-BE49-F238E27FC236}">
                <a16:creationId xmlns:a16="http://schemas.microsoft.com/office/drawing/2014/main" id="{1DBB7A68-7190-45C1-9A68-DD3814DCA14E}"/>
              </a:ext>
            </a:extLst>
          </p:cNvPr>
          <p:cNvSpPr>
            <a:spLocks noGrp="1"/>
          </p:cNvSpPr>
          <p:nvPr>
            <p:ph type="dt" sz="half" idx="2"/>
          </p:nvPr>
        </p:nvSpPr>
        <p:spPr>
          <a:xfrm>
            <a:off x="7358063" y="6116638"/>
            <a:ext cx="858837" cy="365125"/>
          </a:xfrm>
          <a:prstGeom prst="rect">
            <a:avLst/>
          </a:prstGeom>
        </p:spPr>
        <p:txBody>
          <a:bodyPr vert="horz" lIns="91440" tIns="45720" rIns="91440" bIns="45720" rtlCol="0" anchor="ctr"/>
          <a:lstStyle>
            <a:lvl1pPr algn="r" eaLnBrk="1" hangingPunct="1">
              <a:defRPr sz="1000" b="0" i="0">
                <a:solidFill>
                  <a:schemeClr val="tx1"/>
                </a:solidFill>
                <a:effectLst/>
                <a:latin typeface="+mn-lt"/>
              </a:defRPr>
            </a:lvl1pPr>
          </a:lstStyle>
          <a:p>
            <a:pPr>
              <a:defRPr/>
            </a:pPr>
            <a:fld id="{89BC14D4-5B07-4C6F-AEAE-156B3A6457F4}" type="datetimeFigureOut">
              <a:rPr lang="ru-RU"/>
              <a:pPr>
                <a:defRPr/>
              </a:pPr>
              <a:t>05.03.2024</a:t>
            </a:fld>
            <a:endParaRPr lang="ru-RU"/>
          </a:p>
        </p:txBody>
      </p:sp>
      <p:sp>
        <p:nvSpPr>
          <p:cNvPr id="5" name="Footer Placeholder 4">
            <a:extLst>
              <a:ext uri="{FF2B5EF4-FFF2-40B4-BE49-F238E27FC236}">
                <a16:creationId xmlns:a16="http://schemas.microsoft.com/office/drawing/2014/main" id="{63BC4573-0FF8-4CAE-9A74-E620F6D1D93E}"/>
              </a:ext>
            </a:extLst>
          </p:cNvPr>
          <p:cNvSpPr>
            <a:spLocks noGrp="1"/>
          </p:cNvSpPr>
          <p:nvPr>
            <p:ph type="ftr" sz="quarter" idx="3"/>
          </p:nvPr>
        </p:nvSpPr>
        <p:spPr>
          <a:xfrm>
            <a:off x="1987550" y="6116638"/>
            <a:ext cx="5313363" cy="365125"/>
          </a:xfrm>
          <a:prstGeom prst="rect">
            <a:avLst/>
          </a:prstGeom>
        </p:spPr>
        <p:txBody>
          <a:bodyPr vert="horz" lIns="91440" tIns="45720" rIns="91440" bIns="45720" rtlCol="0" anchor="ctr"/>
          <a:lstStyle>
            <a:lvl1pPr algn="l" eaLnBrk="1" hangingPunct="1">
              <a:defRPr sz="1000" b="0" i="0">
                <a:solidFill>
                  <a:schemeClr val="tx1"/>
                </a:solidFill>
                <a:effectLst/>
                <a:latin typeface="+mn-lt"/>
              </a:defRPr>
            </a:lvl1pPr>
          </a:lstStyle>
          <a:p>
            <a:pPr>
              <a:defRPr/>
            </a:pPr>
            <a:endParaRPr lang="ru-RU"/>
          </a:p>
        </p:txBody>
      </p:sp>
      <p:sp>
        <p:nvSpPr>
          <p:cNvPr id="6" name="Slide Number Placeholder 5">
            <a:extLst>
              <a:ext uri="{FF2B5EF4-FFF2-40B4-BE49-F238E27FC236}">
                <a16:creationId xmlns:a16="http://schemas.microsoft.com/office/drawing/2014/main" id="{2738ED2B-98EE-4D12-8762-8DAD14AAFFFF}"/>
              </a:ext>
            </a:extLst>
          </p:cNvPr>
          <p:cNvSpPr>
            <a:spLocks noGrp="1"/>
          </p:cNvSpPr>
          <p:nvPr>
            <p:ph type="sldNum" sz="quarter" idx="4"/>
          </p:nvPr>
        </p:nvSpPr>
        <p:spPr>
          <a:xfrm>
            <a:off x="8274050" y="6116638"/>
            <a:ext cx="4127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atin typeface="Corbel" panose="020B0503020204020204" pitchFamily="34" charset="0"/>
              </a:defRPr>
            </a:lvl1pPr>
          </a:lstStyle>
          <a:p>
            <a:fld id="{4DAC1B87-DF51-4090-B729-103F5F377958}" type="slidenum">
              <a:rPr lang="ru-RU" altLang="en-US"/>
              <a:pPr/>
              <a:t>‹#›</a:t>
            </a:fld>
            <a:endParaRPr lang="ru-RU" alt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901" r:id="rId12"/>
    <p:sldLayoutId id="2147483895" r:id="rId13"/>
    <p:sldLayoutId id="2147483902" r:id="rId14"/>
    <p:sldLayoutId id="2147483896" r:id="rId15"/>
    <p:sldLayoutId id="2147483897" r:id="rId16"/>
    <p:sldLayoutId id="2147483898" r:id="rId17"/>
  </p:sldLayoutIdLst>
  <p:transition spd="slow">
    <p:fade/>
  </p:transition>
  <p:txStyles>
    <p:title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rgbClr val="6D1D6B"/>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D1D6B"/>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D1D6B"/>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D1D6B"/>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D1D6B"/>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F9F2A4D7-D3F3-4C2F-BB1C-456566C14E32}"/>
              </a:ext>
            </a:extLst>
          </p:cNvPr>
          <p:cNvSpPr txBox="1">
            <a:spLocks/>
          </p:cNvSpPr>
          <p:nvPr/>
        </p:nvSpPr>
        <p:spPr>
          <a:xfrm>
            <a:off x="1979613" y="0"/>
            <a:ext cx="7094538" cy="497631"/>
          </a:xfrm>
          <a:prstGeom prst="rect">
            <a:avLst/>
          </a:prstGeom>
          <a:effectLst/>
        </p:spPr>
        <p:txBody>
          <a:bodyPr lIns="68580" tIns="34290" rIns="68580" bIns="34290" anchor="b">
            <a:normAutofit fontScale="85000" lnSpcReduction="2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defRPr/>
            </a:pPr>
            <a:r>
              <a:rPr lang="ru-RU" sz="405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ea typeface="+mn-ea"/>
                <a:cs typeface="+mn-cs"/>
              </a:rPr>
              <a:t>Инвестиционный проект</a:t>
            </a:r>
          </a:p>
        </p:txBody>
      </p:sp>
      <p:sp>
        <p:nvSpPr>
          <p:cNvPr id="7" name="Прямоугольник 6">
            <a:extLst>
              <a:ext uri="{FF2B5EF4-FFF2-40B4-BE49-F238E27FC236}">
                <a16:creationId xmlns:a16="http://schemas.microsoft.com/office/drawing/2014/main" id="{22EC5929-36D2-4E56-A4BA-1A50B18CD656}"/>
              </a:ext>
            </a:extLst>
          </p:cNvPr>
          <p:cNvSpPr/>
          <p:nvPr/>
        </p:nvSpPr>
        <p:spPr>
          <a:xfrm>
            <a:off x="1619673" y="1634987"/>
            <a:ext cx="7056783" cy="1338828"/>
          </a:xfrm>
          <a:prstGeom prst="rect">
            <a:avLst/>
          </a:prstGeom>
        </p:spPr>
        <p:txBody>
          <a:bodyPr>
            <a:spAutoFit/>
          </a:bodyPr>
          <a:lstStyle/>
          <a:p>
            <a:pPr eaLnBrk="1" hangingPunct="1">
              <a:defRPr/>
            </a:pPr>
            <a:r>
              <a:rPr lang="ru-RU" sz="4050" b="1" dirty="0">
                <a:ln w="12700">
                  <a:solidFill>
                    <a:srgbClr val="212121">
                      <a:lumMod val="75000"/>
                    </a:srgbClr>
                  </a:solidFill>
                  <a:prstDash val="solid"/>
                </a:ln>
                <a:solidFill>
                  <a:schemeClr val="accent4">
                    <a:lumMod val="60000"/>
                    <a:lumOff val="40000"/>
                  </a:schemeClr>
                </a:solidFill>
                <a:effectLst>
                  <a:outerShdw dist="38100" dir="2640000" algn="bl" rotWithShape="0">
                    <a:srgbClr val="212121">
                      <a:lumMod val="75000"/>
                    </a:srgbClr>
                  </a:outerShdw>
                </a:effectLst>
                <a:latin typeface="Arial" charset="0"/>
              </a:rPr>
              <a:t>  Бизнес-центр</a:t>
            </a:r>
          </a:p>
          <a:p>
            <a:pPr eaLnBrk="1" hangingPunct="1">
              <a:defRPr/>
            </a:pPr>
            <a:r>
              <a:rPr lang="ru-RU" sz="4050" b="1" dirty="0">
                <a:ln w="12700">
                  <a:solidFill>
                    <a:srgbClr val="212121">
                      <a:lumMod val="75000"/>
                    </a:srgbClr>
                  </a:solidFill>
                  <a:prstDash val="solid"/>
                </a:ln>
                <a:solidFill>
                  <a:schemeClr val="accent4">
                    <a:lumMod val="60000"/>
                    <a:lumOff val="40000"/>
                  </a:schemeClr>
                </a:solidFill>
                <a:effectLst>
                  <a:outerShdw dist="38100" dir="2640000" algn="bl" rotWithShape="0">
                    <a:srgbClr val="212121">
                      <a:lumMod val="75000"/>
                    </a:srgbClr>
                  </a:outerShdw>
                </a:effectLst>
                <a:latin typeface="Arial" charset="0"/>
              </a:rPr>
              <a:t>город Добруш</a:t>
            </a:r>
          </a:p>
        </p:txBody>
      </p:sp>
      <p:sp>
        <p:nvSpPr>
          <p:cNvPr id="7172" name="Прямоугольник 10">
            <a:extLst>
              <a:ext uri="{FF2B5EF4-FFF2-40B4-BE49-F238E27FC236}">
                <a16:creationId xmlns:a16="http://schemas.microsoft.com/office/drawing/2014/main" id="{CA97ADE5-B636-48D0-8E82-6576EE94D139}"/>
              </a:ext>
            </a:extLst>
          </p:cNvPr>
          <p:cNvSpPr>
            <a:spLocks noChangeArrowheads="1"/>
          </p:cNvSpPr>
          <p:nvPr/>
        </p:nvSpPr>
        <p:spPr bwMode="auto">
          <a:xfrm>
            <a:off x="1979613" y="496888"/>
            <a:ext cx="3687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800" i="1" dirty="0">
                <a:solidFill>
                  <a:schemeClr val="accent2">
                    <a:lumMod val="75000"/>
                  </a:schemeClr>
                </a:solidFill>
                <a:effectLst>
                  <a:outerShdw blurRad="38100" dist="38100" dir="2700000" algn="tl">
                    <a:srgbClr val="000000">
                      <a:alpha val="43137"/>
                    </a:srgbClr>
                  </a:outerShdw>
                </a:effectLst>
                <a:cs typeface="Arial" panose="020B0604020202020204" pitchFamily="34" charset="0"/>
              </a:rPr>
              <a:t>Investment project</a:t>
            </a:r>
          </a:p>
        </p:txBody>
      </p:sp>
      <p:sp>
        <p:nvSpPr>
          <p:cNvPr id="12" name="Прямоугольник 11">
            <a:extLst>
              <a:ext uri="{FF2B5EF4-FFF2-40B4-BE49-F238E27FC236}">
                <a16:creationId xmlns:a16="http://schemas.microsoft.com/office/drawing/2014/main" id="{95792609-CA22-460F-9159-9CEE4623E4F3}"/>
              </a:ext>
            </a:extLst>
          </p:cNvPr>
          <p:cNvSpPr/>
          <p:nvPr/>
        </p:nvSpPr>
        <p:spPr>
          <a:xfrm>
            <a:off x="1258888" y="3314700"/>
            <a:ext cx="7558087" cy="862013"/>
          </a:xfrm>
          <a:prstGeom prst="rect">
            <a:avLst/>
          </a:prstGeom>
        </p:spPr>
        <p:txBody>
          <a:bodyPr>
            <a:spAutoFit/>
          </a:bodyPr>
          <a:lstStyle/>
          <a:p>
            <a:pPr eaLnBrk="1" hangingPunct="1">
              <a:defRPr/>
            </a:pPr>
            <a:r>
              <a:rPr lang="en-US" sz="2500" i="1" dirty="0">
                <a:solidFill>
                  <a:schemeClr val="accent2">
                    <a:lumMod val="75000"/>
                  </a:schemeClr>
                </a:solidFill>
                <a:effectLst>
                  <a:outerShdw blurRad="38100" dist="38100" dir="2700000" algn="tl">
                    <a:srgbClr val="000000">
                      <a:alpha val="43137"/>
                    </a:srgbClr>
                  </a:outerShdw>
                </a:effectLst>
                <a:cs typeface="Arial" pitchFamily="34" charset="0"/>
              </a:rPr>
              <a:t>The business center of the</a:t>
            </a:r>
            <a:endParaRPr lang="ru-RU" sz="2500" i="1" dirty="0">
              <a:solidFill>
                <a:schemeClr val="accent2">
                  <a:lumMod val="75000"/>
                </a:schemeClr>
              </a:solidFill>
              <a:effectLst>
                <a:outerShdw blurRad="38100" dist="38100" dir="2700000" algn="tl">
                  <a:srgbClr val="000000">
                    <a:alpha val="43137"/>
                  </a:srgbClr>
                </a:outerShdw>
              </a:effectLst>
              <a:cs typeface="Arial" pitchFamily="34" charset="0"/>
            </a:endParaRPr>
          </a:p>
          <a:p>
            <a:pPr eaLnBrk="1" hangingPunct="1">
              <a:defRPr/>
            </a:pPr>
            <a:r>
              <a:rPr lang="en-US" sz="2500" i="1" dirty="0">
                <a:solidFill>
                  <a:schemeClr val="accent2">
                    <a:lumMod val="75000"/>
                  </a:schemeClr>
                </a:solidFill>
                <a:effectLst>
                  <a:outerShdw blurRad="38100" dist="38100" dir="2700000" algn="tl">
                    <a:srgbClr val="000000">
                      <a:alpha val="43137"/>
                    </a:srgbClr>
                  </a:outerShdw>
                </a:effectLst>
                <a:cs typeface="Arial" pitchFamily="34" charset="0"/>
              </a:rPr>
              <a:t> town of Dobrush</a:t>
            </a:r>
          </a:p>
        </p:txBody>
      </p:sp>
      <p:sp>
        <p:nvSpPr>
          <p:cNvPr id="9" name="Прямоугольник 8">
            <a:extLst>
              <a:ext uri="{FF2B5EF4-FFF2-40B4-BE49-F238E27FC236}">
                <a16:creationId xmlns:a16="http://schemas.microsoft.com/office/drawing/2014/main" id="{0039C62D-DF77-4BA9-BCE6-C9A2FA7640A2}"/>
              </a:ext>
            </a:extLst>
          </p:cNvPr>
          <p:cNvSpPr/>
          <p:nvPr/>
        </p:nvSpPr>
        <p:spPr>
          <a:xfrm rot="-10800000" flipV="1">
            <a:off x="1979613" y="279400"/>
            <a:ext cx="7013575" cy="338138"/>
          </a:xfrm>
          <a:prstGeom prst="rect">
            <a:avLst/>
          </a:prstGeom>
        </p:spPr>
        <p:txBody>
          <a:bodyPr>
            <a:spAutoFit/>
          </a:bodyPr>
          <a:lstStyle/>
          <a:p>
            <a:pPr algn="ctr" eaLnBrk="1" hangingPunct="1">
              <a:defRPr/>
            </a:pPr>
            <a:endParaRPr lang="ru-RU" sz="16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Прямоугольник 1">
            <a:extLst>
              <a:ext uri="{FF2B5EF4-FFF2-40B4-BE49-F238E27FC236}">
                <a16:creationId xmlns:a16="http://schemas.microsoft.com/office/drawing/2014/main" id="{46D497F0-92D9-40C5-A351-8C9B7C7FB19C}"/>
              </a:ext>
            </a:extLst>
          </p:cNvPr>
          <p:cNvSpPr/>
          <p:nvPr/>
        </p:nvSpPr>
        <p:spPr>
          <a:xfrm>
            <a:off x="3348038" y="5559425"/>
            <a:ext cx="5795962" cy="954088"/>
          </a:xfrm>
          <a:prstGeom prst="rect">
            <a:avLst/>
          </a:prstGeom>
        </p:spPr>
        <p:txBody>
          <a:bodyPr>
            <a:spAutoFit/>
          </a:bodyPr>
          <a:lstStyle/>
          <a:p>
            <a:pPr algn="ctr" eaLnBrk="1" hangingPunct="1">
              <a:defRPr/>
            </a:pPr>
            <a:r>
              <a:rPr lang="ru-RU" sz="2000" dirty="0">
                <a:effectLst>
                  <a:outerShdw blurRad="38100" dist="38100" dir="2700000" algn="tl">
                    <a:srgbClr val="000000">
                      <a:alpha val="43137"/>
                    </a:srgbClr>
                  </a:outerShdw>
                </a:effectLst>
                <a:latin typeface="Times New Roman" pitchFamily="18" charset="0"/>
                <a:cs typeface="Times New Roman" pitchFamily="18" charset="0"/>
              </a:rPr>
              <a:t>Добрушский районный исполнительный комитет</a:t>
            </a:r>
          </a:p>
          <a:p>
            <a:pPr algn="ctr" eaLnBrk="1" hangingPunct="1">
              <a:defRPr/>
            </a:pPr>
            <a:r>
              <a:rPr lang="en-US" sz="200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Dobrushsky District Executive Committee</a:t>
            </a:r>
            <a:br>
              <a:rPr lang="ru-RU" sz="2000" dirty="0">
                <a:effectLst>
                  <a:outerShdw blurRad="38100" dist="38100" dir="2700000" algn="tl">
                    <a:srgbClr val="000000">
                      <a:alpha val="43137"/>
                    </a:srgbClr>
                  </a:outerShdw>
                </a:effectLst>
                <a:latin typeface="Times New Roman" pitchFamily="18" charset="0"/>
                <a:cs typeface="Times New Roman" pitchFamily="18" charset="0"/>
              </a:rPr>
            </a:br>
            <a:r>
              <a:rPr lang="en-US" sz="1600" b="1" u="sng" kern="100" spc="38" dirty="0">
                <a:ln w="11430"/>
                <a:solidFill>
                  <a:schemeClr val="accent6"/>
                </a:solidFill>
                <a:effectLst>
                  <a:outerShdw blurRad="38100" dist="38100" dir="2700000" algn="tl">
                    <a:srgbClr val="000000">
                      <a:alpha val="43137"/>
                    </a:srgbClr>
                  </a:outerShdw>
                </a:effectLst>
                <a:cs typeface="Arial" panose="020B0604020202020204" pitchFamily="34" charset="0"/>
              </a:rPr>
              <a:t>http://dobrush.gov.by</a:t>
            </a:r>
            <a:endParaRPr lang="ru-RU" sz="1600" b="1" u="sng" kern="100" spc="38" dirty="0">
              <a:ln w="11430"/>
              <a:solidFill>
                <a:schemeClr val="accent6"/>
              </a:solidFill>
              <a:effectLst>
                <a:outerShdw blurRad="38100" dist="38100" dir="2700000" algn="tl">
                  <a:srgbClr val="000000">
                    <a:alpha val="43137"/>
                  </a:srgbClr>
                </a:outerShdw>
              </a:effectLst>
              <a:cs typeface="Arial" panose="020B0604020202020204" pitchFamily="34" charset="0"/>
            </a:endParaRPr>
          </a:p>
        </p:txBody>
      </p:sp>
      <p:pic>
        <p:nvPicPr>
          <p:cNvPr id="7176" name="Рисунок 15">
            <a:extLst>
              <a:ext uri="{FF2B5EF4-FFF2-40B4-BE49-F238E27FC236}">
                <a16:creationId xmlns:a16="http://schemas.microsoft.com/office/drawing/2014/main" id="{775B8A86-6024-B0A7-06F4-1B6A21858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a:extLst>
              <a:ext uri="{FF2B5EF4-FFF2-40B4-BE49-F238E27FC236}">
                <a16:creationId xmlns:a16="http://schemas.microsoft.com/office/drawing/2014/main" id="{E3C48CB5-6A81-4A28-8F07-9B9BA8EFC23B}"/>
              </a:ext>
            </a:extLst>
          </p:cNvPr>
          <p:cNvPicPr/>
          <p:nvPr/>
        </p:nvPicPr>
        <p:blipFill rotWithShape="1">
          <a:blip r:embed="rId3"/>
          <a:srcRect l="25390" t="43785" r="50614" b="5545"/>
          <a:stretch/>
        </p:blipFill>
        <p:spPr bwMode="auto">
          <a:xfrm>
            <a:off x="5731460" y="598609"/>
            <a:ext cx="1476375" cy="1752600"/>
          </a:xfrm>
          <a:prstGeom prst="rect">
            <a:avLst/>
          </a:prstGeom>
          <a:ln>
            <a:noFill/>
          </a:ln>
          <a:effectLst>
            <a:softEdge rad="112500"/>
          </a:effectLst>
          <a:extLst>
            <a:ext uri="{53640926-AAD7-44D8-BBD7-CCE9431645EC}">
              <a14:shadowObscured xmlns:a14="http://schemas.microsoft.com/office/drawing/2010/main"/>
            </a:ext>
          </a:extLst>
        </p:spPr>
      </p:pic>
      <p:pic>
        <p:nvPicPr>
          <p:cNvPr id="18" name="Рисунок 17">
            <a:extLst>
              <a:ext uri="{FF2B5EF4-FFF2-40B4-BE49-F238E27FC236}">
                <a16:creationId xmlns:a16="http://schemas.microsoft.com/office/drawing/2014/main" id="{3F445393-6521-4000-BC23-855E889724FE}"/>
              </a:ext>
            </a:extLst>
          </p:cNvPr>
          <p:cNvPicPr/>
          <p:nvPr/>
        </p:nvPicPr>
        <p:blipFill rotWithShape="1">
          <a:blip r:embed="rId4"/>
          <a:srcRect l="47064" t="50670" r="25534" b="5819"/>
          <a:stretch/>
        </p:blipFill>
        <p:spPr bwMode="auto">
          <a:xfrm>
            <a:off x="7275383" y="625944"/>
            <a:ext cx="1685925" cy="1504950"/>
          </a:xfrm>
          <a:prstGeom prst="rect">
            <a:avLst/>
          </a:prstGeom>
          <a:ln>
            <a:noFill/>
          </a:ln>
          <a:effectLst>
            <a:softEdge rad="112500"/>
          </a:effectLst>
          <a:extLst>
            <a:ext uri="{53640926-AAD7-44D8-BBD7-CCE9431645EC}">
              <a14:shadowObscured xmlns:a14="http://schemas.microsoft.com/office/drawing/2010/main"/>
            </a:ext>
          </a:extLst>
        </p:spPr>
      </p:pic>
      <p:pic>
        <p:nvPicPr>
          <p:cNvPr id="19" name="Рисунок 18">
            <a:extLst>
              <a:ext uri="{FF2B5EF4-FFF2-40B4-BE49-F238E27FC236}">
                <a16:creationId xmlns:a16="http://schemas.microsoft.com/office/drawing/2014/main" id="{45DC5381-0EAA-4146-B14C-744B9B7222A5}"/>
              </a:ext>
            </a:extLst>
          </p:cNvPr>
          <p:cNvPicPr/>
          <p:nvPr/>
        </p:nvPicPr>
        <p:blipFill rotWithShape="1">
          <a:blip r:embed="rId5"/>
          <a:srcRect l="49850" t="46264" r="25380" b="5545"/>
          <a:stretch/>
        </p:blipFill>
        <p:spPr bwMode="auto">
          <a:xfrm>
            <a:off x="7316598" y="2141397"/>
            <a:ext cx="1524000" cy="1666875"/>
          </a:xfrm>
          <a:prstGeom prst="rect">
            <a:avLst/>
          </a:prstGeom>
          <a:ln>
            <a:noFill/>
          </a:ln>
          <a:effectLst>
            <a:softEdge rad="112500"/>
          </a:effectLst>
          <a:extLst>
            <a:ext uri="{53640926-AAD7-44D8-BBD7-CCE9431645EC}">
              <a14:shadowObscured xmlns:a14="http://schemas.microsoft.com/office/drawing/2010/main"/>
            </a:ext>
          </a:extLst>
        </p:spPr>
      </p:pic>
      <p:pic>
        <p:nvPicPr>
          <p:cNvPr id="20" name="Рисунок 19">
            <a:extLst>
              <a:ext uri="{FF2B5EF4-FFF2-40B4-BE49-F238E27FC236}">
                <a16:creationId xmlns:a16="http://schemas.microsoft.com/office/drawing/2014/main" id="{BDA00931-0658-4EFB-A225-E399D93D8E7D}"/>
              </a:ext>
            </a:extLst>
          </p:cNvPr>
          <p:cNvPicPr/>
          <p:nvPr/>
        </p:nvPicPr>
        <p:blipFill rotWithShape="1">
          <a:blip r:embed="rId6"/>
          <a:srcRect l="25544" t="7160" r="49840" b="50431"/>
          <a:stretch/>
        </p:blipFill>
        <p:spPr bwMode="auto">
          <a:xfrm>
            <a:off x="5797040" y="2297610"/>
            <a:ext cx="1514475" cy="1466850"/>
          </a:xfrm>
          <a:prstGeom prst="rect">
            <a:avLst/>
          </a:prstGeom>
          <a:ln>
            <a:noFill/>
          </a:ln>
          <a:effectLst>
            <a:softEdge rad="112500"/>
          </a:effectLst>
          <a:extLst>
            <a:ext uri="{53640926-AAD7-44D8-BBD7-CCE9431645EC}">
              <a14:shadowObscured xmlns:a14="http://schemas.microsoft.com/office/drawing/2010/main"/>
            </a:ext>
          </a:extLst>
        </p:spPr>
      </p:pic>
      <p:pic>
        <p:nvPicPr>
          <p:cNvPr id="22" name="Рисунок 21">
            <a:extLst>
              <a:ext uri="{FF2B5EF4-FFF2-40B4-BE49-F238E27FC236}">
                <a16:creationId xmlns:a16="http://schemas.microsoft.com/office/drawing/2014/main" id="{6ADBABDD-34E2-4D07-901A-87D800D704D6}"/>
              </a:ext>
            </a:extLst>
          </p:cNvPr>
          <p:cNvPicPr/>
          <p:nvPr/>
        </p:nvPicPr>
        <p:blipFill rotWithShape="1">
          <a:blip r:embed="rId7"/>
          <a:srcRect l="25544" t="6885" r="49840" b="49330"/>
          <a:stretch/>
        </p:blipFill>
        <p:spPr bwMode="auto">
          <a:xfrm>
            <a:off x="5797040" y="3818253"/>
            <a:ext cx="1514475" cy="1514475"/>
          </a:xfrm>
          <a:prstGeom prst="rect">
            <a:avLst/>
          </a:prstGeom>
          <a:ln>
            <a:noFill/>
          </a:ln>
          <a:effectLst>
            <a:softEdge rad="112500"/>
          </a:effectLst>
          <a:extLst>
            <a:ext uri="{53640926-AAD7-44D8-BBD7-CCE9431645EC}">
              <a14:shadowObscured xmlns:a14="http://schemas.microsoft.com/office/drawing/2010/main"/>
            </a:ext>
          </a:extLst>
        </p:spPr>
      </p:pic>
      <p:pic>
        <p:nvPicPr>
          <p:cNvPr id="23" name="Рисунок 22">
            <a:extLst>
              <a:ext uri="{FF2B5EF4-FFF2-40B4-BE49-F238E27FC236}">
                <a16:creationId xmlns:a16="http://schemas.microsoft.com/office/drawing/2014/main" id="{D49CC10C-E794-4F21-B1A5-B236D69F3694}"/>
              </a:ext>
            </a:extLst>
          </p:cNvPr>
          <p:cNvPicPr/>
          <p:nvPr/>
        </p:nvPicPr>
        <p:blipFill rotWithShape="1">
          <a:blip r:embed="rId8"/>
          <a:srcRect l="25389" t="50394" r="50150" b="5545"/>
          <a:stretch/>
        </p:blipFill>
        <p:spPr bwMode="auto">
          <a:xfrm>
            <a:off x="7305301" y="3783925"/>
            <a:ext cx="1504950" cy="1524000"/>
          </a:xfrm>
          <a:prstGeom prst="rect">
            <a:avLst/>
          </a:prstGeom>
          <a:ln>
            <a:noFill/>
          </a:ln>
          <a:effectLst>
            <a:softEdge rad="112500"/>
          </a:effectLst>
          <a:extLst>
            <a:ext uri="{53640926-AAD7-44D8-BBD7-CCE9431645EC}">
              <a14:shadowObscured xmlns:a14="http://schemas.microsoft.com/office/drawing/2010/main"/>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dobrush.gomel-region.by/uploads/images/map-big.jpg">
            <a:extLst>
              <a:ext uri="{FF2B5EF4-FFF2-40B4-BE49-F238E27FC236}">
                <a16:creationId xmlns:a16="http://schemas.microsoft.com/office/drawing/2014/main" id="{2E87B6CA-3D97-4769-BD07-B50E0B9853A1}"/>
              </a:ext>
            </a:extLst>
          </p:cNvPr>
          <p:cNvPicPr>
            <a:picLocks noChangeAspect="1" noChangeArrowheads="1"/>
          </p:cNvPicPr>
          <p:nvPr/>
        </p:nvPicPr>
        <p:blipFill>
          <a:blip r:embed="rId2" cstate="print"/>
          <a:srcRect/>
          <a:stretch>
            <a:fillRect/>
          </a:stretch>
        </p:blipFill>
        <p:spPr bwMode="auto">
          <a:xfrm>
            <a:off x="4932040" y="785794"/>
            <a:ext cx="4824536" cy="5715040"/>
          </a:xfrm>
          <a:prstGeom prst="rect">
            <a:avLst/>
          </a:prstGeom>
          <a:ln>
            <a:noFill/>
          </a:ln>
          <a:effectLst>
            <a:softEdge rad="635000"/>
          </a:effectLst>
        </p:spPr>
      </p:pic>
      <p:sp useBgFill="1">
        <p:nvSpPr>
          <p:cNvPr id="2" name="Заголовок 1">
            <a:extLst>
              <a:ext uri="{FF2B5EF4-FFF2-40B4-BE49-F238E27FC236}">
                <a16:creationId xmlns:a16="http://schemas.microsoft.com/office/drawing/2014/main" id="{DB528C04-924E-47C3-9802-7C309FE17D68}"/>
              </a:ext>
            </a:extLst>
          </p:cNvPr>
          <p:cNvSpPr>
            <a:spLocks noGrp="1"/>
          </p:cNvSpPr>
          <p:nvPr>
            <p:ph type="ctrTitle"/>
          </p:nvPr>
        </p:nvSpPr>
        <p:spPr>
          <a:xfrm>
            <a:off x="107505" y="1275133"/>
            <a:ext cx="5328591" cy="5437625"/>
          </a:xfrm>
        </p:spPr>
        <p:txBody>
          <a:bodyPr rtlCol="0">
            <a:noAutofit/>
          </a:bodyPr>
          <a:lstStyle/>
          <a:p>
            <a:pPr algn="ctr" eaLnBrk="1" fontAlgn="auto" hangingPunct="1">
              <a:spcAft>
                <a:spcPts val="0"/>
              </a:spcAft>
              <a:defRPr/>
            </a:pPr>
            <a:r>
              <a:rPr lang="ru-RU" sz="1500" b="1" i="1" kern="100" spc="50" dirty="0">
                <a:ln w="11430"/>
                <a:solidFill>
                  <a:schemeClr val="tx2"/>
                </a:solidFill>
                <a:latin typeface="Century Gothic" panose="020B0502020202020204"/>
                <a:cs typeface="Times New Roman" pitchFamily="18" charset="0"/>
              </a:rPr>
              <a:t>Добрушский район лежит на пересечении крупных автомобильных дорог, граничит с Ветковским и Гомельским районами  Гомельской области, Новозыбковским, Злынковским и Климовским районами Брянской области Российской Федерации</a:t>
            </a:r>
            <a:br>
              <a:rPr lang="en-US" sz="1500" i="1" kern="100" spc="50" dirty="0">
                <a:ln w="11430"/>
                <a:gradFill>
                  <a:gsLst>
                    <a:gs pos="25000">
                      <a:srgbClr val="DE7E18">
                        <a:satMod val="155000"/>
                      </a:srgbClr>
                    </a:gs>
                    <a:gs pos="100000">
                      <a:srgbClr val="DE7E18">
                        <a:shade val="45000"/>
                        <a:satMod val="165000"/>
                      </a:srgbClr>
                    </a:gs>
                  </a:gsLst>
                  <a:lin ang="5400000"/>
                </a:gradFill>
                <a:latin typeface="Arial Black" pitchFamily="34" charset="0"/>
                <a:cs typeface="Times New Roman" pitchFamily="18" charset="0"/>
              </a:rPr>
            </a:br>
            <a:br>
              <a:rPr lang="ru-RU" sz="1500" i="1" kern="100" spc="50" dirty="0">
                <a:ln w="11430"/>
                <a:solidFill>
                  <a:srgbClr val="A53010">
                    <a:lumMod val="75000"/>
                  </a:srgbClr>
                </a:solidFill>
                <a:effectLst>
                  <a:outerShdw blurRad="38100" dist="38100" dir="2700000" algn="tl">
                    <a:srgbClr val="000000">
                      <a:alpha val="43137"/>
                    </a:srgbClr>
                  </a:outerShdw>
                </a:effectLst>
                <a:latin typeface="Arial Black" pitchFamily="34" charset="0"/>
                <a:cs typeface="Times New Roman" pitchFamily="18" charset="0"/>
              </a:rPr>
            </a:br>
            <a:r>
              <a:rPr lang="en-US" sz="1500" b="1" i="1" kern="100" spc="50" dirty="0">
                <a:ln w="11430"/>
                <a:solidFill>
                  <a:schemeClr val="accent6"/>
                </a:solidFill>
                <a:latin typeface="Century Gothic" panose="020B0502020202020204"/>
                <a:cs typeface="Times New Roman" pitchFamily="18" charset="0"/>
              </a:rPr>
              <a:t>Dobrushsky district lies at the intersection of major highways, borders with Vetkovsky and Gomel districts of the Gomel region, Novozybkovsky, Zlynkovsky and Klimovsky districts of the Bryansk region of the Russian Federation</a:t>
            </a:r>
            <a:br>
              <a:rPr lang="ru-RU" sz="1500" i="1" kern="100" spc="50" dirty="0">
                <a:ln w="11430"/>
                <a:gradFill>
                  <a:gsLst>
                    <a:gs pos="25000">
                      <a:srgbClr val="DE7E18">
                        <a:satMod val="155000"/>
                      </a:srgbClr>
                    </a:gs>
                    <a:gs pos="100000">
                      <a:srgbClr val="DE7E18">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Times New Roman" pitchFamily="18" charset="0"/>
              </a:rPr>
            </a:br>
            <a:br>
              <a:rPr lang="ru-RU" sz="1500" i="1" kern="100" spc="50" dirty="0">
                <a:ln w="11430"/>
                <a:gradFill>
                  <a:gsLst>
                    <a:gs pos="25000">
                      <a:srgbClr val="DE7E18">
                        <a:satMod val="155000"/>
                      </a:srgbClr>
                    </a:gs>
                    <a:gs pos="100000">
                      <a:srgbClr val="DE7E18">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Times New Roman" pitchFamily="18" charset="0"/>
              </a:rPr>
            </a:br>
            <a:r>
              <a:rPr lang="ru-RU" sz="1500" b="1" i="1" kern="100" spc="50" dirty="0">
                <a:ln w="11430"/>
                <a:solidFill>
                  <a:schemeClr val="tx2"/>
                </a:solidFill>
                <a:latin typeface="Century Gothic" panose="020B0502020202020204"/>
                <a:cs typeface="Times New Roman" pitchFamily="18" charset="0"/>
              </a:rPr>
              <a:t>На территории района проходят транспортные коридоры «Север-ЮГ» и «Запад-Восток»</a:t>
            </a:r>
            <a:br>
              <a:rPr lang="ru-RU" sz="1500" b="1" i="1" kern="100" spc="50" dirty="0">
                <a:ln w="11430"/>
                <a:solidFill>
                  <a:schemeClr val="tx2"/>
                </a:solidFill>
                <a:latin typeface="Century Gothic" panose="020B0502020202020204"/>
                <a:cs typeface="Times New Roman" pitchFamily="18" charset="0"/>
              </a:rPr>
            </a:br>
            <a:r>
              <a:rPr lang="ru-RU" sz="1500" b="1" i="1" kern="100" spc="50" dirty="0">
                <a:ln w="11430"/>
                <a:solidFill>
                  <a:schemeClr val="tx2"/>
                </a:solidFill>
                <a:latin typeface="Century Gothic" panose="020B0502020202020204"/>
                <a:cs typeface="Times New Roman" pitchFamily="18" charset="0"/>
              </a:rPr>
              <a:t>Район пересекают железные дороги Гомель-Брянск, Гомель-Бахмач, Гомель-</a:t>
            </a:r>
            <a:r>
              <a:rPr lang="ru-RU" sz="1500" b="1" i="1" kern="100" spc="50" dirty="0" err="1">
                <a:ln w="11430"/>
                <a:solidFill>
                  <a:schemeClr val="tx2"/>
                </a:solidFill>
                <a:latin typeface="Century Gothic" panose="020B0502020202020204"/>
                <a:cs typeface="Times New Roman" pitchFamily="18" charset="0"/>
              </a:rPr>
              <a:t>Круговец</a:t>
            </a:r>
            <a:r>
              <a:rPr lang="ru-RU" sz="1500" b="1" i="1" kern="100" spc="50" dirty="0">
                <a:ln w="11430"/>
                <a:solidFill>
                  <a:schemeClr val="tx2"/>
                </a:solidFill>
                <a:latin typeface="Century Gothic" panose="020B0502020202020204"/>
                <a:cs typeface="Times New Roman" pitchFamily="18" charset="0"/>
              </a:rPr>
              <a:t> и автомагистраль Гомель-Брянск</a:t>
            </a:r>
            <a:r>
              <a:rPr lang="en-US" sz="1500" b="1" i="1" kern="100" spc="50" dirty="0">
                <a:ln w="11430"/>
                <a:solidFill>
                  <a:schemeClr val="tx2"/>
                </a:solidFill>
                <a:latin typeface="Century Gothic" panose="020B0502020202020204"/>
                <a:cs typeface="Times New Roman" pitchFamily="18" charset="0"/>
              </a:rPr>
              <a:t> </a:t>
            </a:r>
            <a:br>
              <a:rPr lang="en-US" sz="1500" b="1" i="1" kern="100" spc="50" dirty="0">
                <a:ln w="11430"/>
                <a:solidFill>
                  <a:srgbClr val="E3EACF">
                    <a:lumMod val="50000"/>
                  </a:srgbClr>
                </a:solidFill>
                <a:latin typeface="Century Gothic" panose="020B0502020202020204"/>
                <a:cs typeface="Times New Roman" pitchFamily="18" charset="0"/>
              </a:rPr>
            </a:br>
            <a:br>
              <a:rPr lang="en-US" sz="1500" i="1" kern="100" spc="50" dirty="0">
                <a:ln w="11430"/>
                <a:solidFill>
                  <a:srgbClr val="E3EACF">
                    <a:lumMod val="50000"/>
                  </a:srgbClr>
                </a:solidFill>
                <a:latin typeface="Arial Black" pitchFamily="34" charset="0"/>
                <a:cs typeface="Times New Roman" pitchFamily="18" charset="0"/>
              </a:rPr>
            </a:br>
            <a:r>
              <a:rPr lang="en-US" sz="1600" b="1" i="1" dirty="0">
                <a:ln>
                  <a:noFill/>
                </a:ln>
                <a:solidFill>
                  <a:schemeClr val="accent6"/>
                </a:solidFill>
                <a:latin typeface="Century Gothic" panose="020B0502020202020204"/>
              </a:rPr>
              <a:t>The transport corridors "North-South" and "West-East" go through the district, the Gomel-Bryansk, Gomel-</a:t>
            </a:r>
            <a:r>
              <a:rPr lang="en-US" sz="1600" b="1" i="1" dirty="0" err="1">
                <a:ln>
                  <a:noFill/>
                </a:ln>
                <a:solidFill>
                  <a:schemeClr val="accent6"/>
                </a:solidFill>
                <a:latin typeface="Century Gothic" panose="020B0502020202020204"/>
              </a:rPr>
              <a:t>Bakhmach</a:t>
            </a:r>
            <a:r>
              <a:rPr lang="en-US" sz="1600" b="1" i="1" dirty="0">
                <a:ln>
                  <a:noFill/>
                </a:ln>
                <a:solidFill>
                  <a:schemeClr val="accent6"/>
                </a:solidFill>
                <a:latin typeface="Century Gothic" panose="020B0502020202020204"/>
              </a:rPr>
              <a:t>, Gomel-</a:t>
            </a:r>
            <a:r>
              <a:rPr lang="en-US" sz="1600" b="1" i="1" dirty="0" err="1">
                <a:ln>
                  <a:noFill/>
                </a:ln>
                <a:solidFill>
                  <a:schemeClr val="accent6"/>
                </a:solidFill>
                <a:latin typeface="Century Gothic" panose="020B0502020202020204"/>
              </a:rPr>
              <a:t>Krugovets</a:t>
            </a:r>
            <a:r>
              <a:rPr lang="en-US" sz="1600" b="1" i="1" dirty="0">
                <a:ln>
                  <a:noFill/>
                </a:ln>
                <a:solidFill>
                  <a:schemeClr val="accent6"/>
                </a:solidFill>
                <a:latin typeface="Century Gothic" panose="020B0502020202020204"/>
              </a:rPr>
              <a:t> railways and the Gomel-Bryansk highway cross the district</a:t>
            </a:r>
            <a:endParaRPr lang="ru-RU" sz="1600" i="1" kern="100" spc="50" dirty="0">
              <a:ln w="11430"/>
              <a:solidFill>
                <a:schemeClr val="accent6"/>
              </a:solidFill>
              <a:effectLst>
                <a:outerShdw blurRad="76200" dist="50800" dir="5400000" algn="tl" rotWithShape="0">
                  <a:srgbClr val="000000">
                    <a:alpha val="65000"/>
                  </a:srgbClr>
                </a:outerShdw>
              </a:effectLst>
              <a:latin typeface="Arial Black" pitchFamily="34" charset="0"/>
              <a:ea typeface="+mn-ea"/>
              <a:cs typeface="Times New Roman" pitchFamily="18" charset="0"/>
            </a:endParaRPr>
          </a:p>
        </p:txBody>
      </p:sp>
      <p:sp>
        <p:nvSpPr>
          <p:cNvPr id="7" name="Прямоугольник 6">
            <a:extLst>
              <a:ext uri="{FF2B5EF4-FFF2-40B4-BE49-F238E27FC236}">
                <a16:creationId xmlns:a16="http://schemas.microsoft.com/office/drawing/2014/main" id="{7366C35B-AFA8-4892-A788-38FE35FD56C1}"/>
              </a:ext>
            </a:extLst>
          </p:cNvPr>
          <p:cNvSpPr/>
          <p:nvPr/>
        </p:nvSpPr>
        <p:spPr>
          <a:xfrm rot="10800000" flipV="1">
            <a:off x="5565775" y="6000750"/>
            <a:ext cx="2928938" cy="712788"/>
          </a:xfrm>
          <a:prstGeom prst="rect">
            <a:avLst/>
          </a:prstGeom>
        </p:spPr>
        <p:txBody>
          <a:bodyPr>
            <a:spAutoFit/>
          </a:bodyPr>
          <a:lstStyle/>
          <a:p>
            <a:pPr algn="r" eaLnBrk="1" fontAlgn="auto" hangingPunct="1">
              <a:lnSpc>
                <a:spcPts val="2400"/>
              </a:lnSpc>
              <a:spcBef>
                <a:spcPts val="0"/>
              </a:spcBef>
              <a:spcAft>
                <a:spcPts val="0"/>
              </a:spcAft>
              <a:defRPr/>
            </a:pPr>
            <a:r>
              <a:rPr lang="ru-RU" sz="2400" b="1" i="1" kern="100" spc="50" dirty="0">
                <a:ln w="11430"/>
                <a:solidFill>
                  <a:schemeClr val="accent6">
                    <a:lumMod val="60000"/>
                    <a:lumOff val="40000"/>
                  </a:schemeClr>
                </a:solidFill>
                <a:effectLst>
                  <a:outerShdw blurRad="76200" dist="50800" dir="5400000" algn="tl" rotWithShape="0">
                    <a:srgbClr val="000000">
                      <a:alpha val="65000"/>
                    </a:srgbClr>
                  </a:outerShdw>
                </a:effectLst>
                <a:latin typeface="Arial Black" pitchFamily="34" charset="0"/>
                <a:cs typeface="Times New Roman" pitchFamily="18" charset="0"/>
              </a:rPr>
              <a:t>Черниговская область</a:t>
            </a:r>
          </a:p>
        </p:txBody>
      </p:sp>
      <p:sp>
        <p:nvSpPr>
          <p:cNvPr id="8" name="Прямоугольник 7">
            <a:extLst>
              <a:ext uri="{FF2B5EF4-FFF2-40B4-BE49-F238E27FC236}">
                <a16:creationId xmlns:a16="http://schemas.microsoft.com/office/drawing/2014/main" id="{B6247A92-C2C6-43F0-B31F-67B278D75010}"/>
              </a:ext>
            </a:extLst>
          </p:cNvPr>
          <p:cNvSpPr/>
          <p:nvPr/>
        </p:nvSpPr>
        <p:spPr>
          <a:xfrm rot="10800000" flipV="1">
            <a:off x="7280275" y="3286125"/>
            <a:ext cx="2928938" cy="711200"/>
          </a:xfrm>
          <a:prstGeom prst="rect">
            <a:avLst/>
          </a:prstGeom>
        </p:spPr>
        <p:txBody>
          <a:bodyPr>
            <a:spAutoFit/>
          </a:bodyPr>
          <a:lstStyle/>
          <a:p>
            <a:pPr eaLnBrk="1" fontAlgn="auto" hangingPunct="1">
              <a:lnSpc>
                <a:spcPts val="2400"/>
              </a:lnSpc>
              <a:spcBef>
                <a:spcPts val="0"/>
              </a:spcBef>
              <a:spcAft>
                <a:spcPts val="0"/>
              </a:spcAft>
              <a:defRPr/>
            </a:pPr>
            <a:r>
              <a:rPr lang="ru-RU" sz="2400" b="1" i="1" kern="100" spc="50" dirty="0">
                <a:ln w="11430"/>
                <a:solidFill>
                  <a:schemeClr val="accent6">
                    <a:lumMod val="60000"/>
                    <a:lumOff val="40000"/>
                  </a:schemeClr>
                </a:solidFill>
                <a:effectLst>
                  <a:outerShdw blurRad="76200" dist="50800" dir="5400000" algn="tl" rotWithShape="0">
                    <a:srgbClr val="000000">
                      <a:alpha val="65000"/>
                    </a:srgbClr>
                  </a:outerShdw>
                </a:effectLst>
                <a:latin typeface="Arial Black" pitchFamily="34" charset="0"/>
                <a:cs typeface="Times New Roman" pitchFamily="18" charset="0"/>
              </a:rPr>
              <a:t>Брянская область</a:t>
            </a:r>
          </a:p>
        </p:txBody>
      </p:sp>
      <p:sp>
        <p:nvSpPr>
          <p:cNvPr id="9" name="TextBox 8">
            <a:extLst>
              <a:ext uri="{FF2B5EF4-FFF2-40B4-BE49-F238E27FC236}">
                <a16:creationId xmlns:a16="http://schemas.microsoft.com/office/drawing/2014/main" id="{ACB12530-0643-46FB-B58D-7917EB969E34}"/>
              </a:ext>
            </a:extLst>
          </p:cNvPr>
          <p:cNvSpPr txBox="1"/>
          <p:nvPr/>
        </p:nvSpPr>
        <p:spPr>
          <a:xfrm>
            <a:off x="1972314" y="35260"/>
            <a:ext cx="6984776" cy="1107996"/>
          </a:xfrm>
          <a:prstGeom prst="rect">
            <a:avLst/>
          </a:prstGeom>
          <a:noFill/>
        </p:spPr>
        <p:txBody>
          <a:bodyPr>
            <a:spAutoFit/>
          </a:bodyPr>
          <a:lstStyle/>
          <a:p>
            <a:pPr algn="ctr">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Транспортная доступность</a:t>
            </a:r>
          </a:p>
          <a:p>
            <a:pPr algn="ctr" eaLnBrk="1" hangingPunct="1">
              <a:defRPr/>
            </a:pPr>
            <a:r>
              <a:rPr lang="en-US" sz="32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Transport availability</a:t>
            </a:r>
            <a:endParaRPr lang="ru-RU" sz="32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endParaRPr>
          </a:p>
        </p:txBody>
      </p:sp>
      <p:pic>
        <p:nvPicPr>
          <p:cNvPr id="16391" name="Рисунок 9">
            <a:extLst>
              <a:ext uri="{FF2B5EF4-FFF2-40B4-BE49-F238E27FC236}">
                <a16:creationId xmlns:a16="http://schemas.microsoft.com/office/drawing/2014/main" id="{F61CFC1C-EE10-DE8C-6FB3-B885E0CFF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E2A1E93-86AF-4EF7-8A1F-91417D0BE656}"/>
              </a:ext>
            </a:extLst>
          </p:cNvPr>
          <p:cNvSpPr>
            <a:spLocks noChangeArrowheads="1"/>
          </p:cNvSpPr>
          <p:nvPr/>
        </p:nvSpPr>
        <p:spPr bwMode="auto">
          <a:xfrm>
            <a:off x="904875" y="307975"/>
            <a:ext cx="7848600" cy="1436688"/>
          </a:xfrm>
          <a:prstGeom prst="rect">
            <a:avLst/>
          </a:prstGeom>
          <a:noFill/>
          <a:ln>
            <a:noFill/>
          </a:ln>
        </p:spPr>
        <p:txBody>
          <a:bodyPr wrap="none" anchor="ctr"/>
          <a:lstStyle/>
          <a:p>
            <a:pPr algn="r" eaLnBrk="1" fontAlgn="auto" hangingPunct="1">
              <a:spcBef>
                <a:spcPts val="0"/>
              </a:spcBef>
              <a:spcAft>
                <a:spcPts val="0"/>
              </a:spcAft>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Льготы и преференции:</a:t>
            </a:r>
            <a:endParaRPr lang="ru-RU" sz="2600" b="1" i="1" dirty="0">
              <a:solidFill>
                <a:srgbClr val="C00000"/>
              </a:solidFill>
              <a:effectLst>
                <a:outerShdw blurRad="38100" dist="38100" dir="2700000" algn="tl">
                  <a:srgbClr val="000000">
                    <a:alpha val="43137"/>
                  </a:srgbClr>
                </a:outerShdw>
              </a:effectLst>
              <a:latin typeface="Arial Black" panose="020B0A04020102020204" pitchFamily="34" charset="0"/>
            </a:endParaRPr>
          </a:p>
          <a:p>
            <a:pPr algn="r" eaLnBrk="1" fontAlgn="auto" hangingPunct="1">
              <a:spcBef>
                <a:spcPts val="0"/>
              </a:spcBef>
              <a:spcAft>
                <a:spcPts val="0"/>
              </a:spcAft>
              <a:defRPr/>
            </a:pPr>
            <a:r>
              <a:rPr lang="en-US" sz="3200" b="1" i="1" dirty="0">
                <a:solidFill>
                  <a:schemeClr val="accent6"/>
                </a:solidFill>
                <a:effectLst>
                  <a:outerShdw blurRad="38100" dist="38100" dir="2700000" algn="tl">
                    <a:srgbClr val="000000">
                      <a:alpha val="43137"/>
                    </a:srgbClr>
                  </a:outerShdw>
                </a:effectLst>
                <a:latin typeface="Arial Black" panose="020B0A04020102020204" pitchFamily="34" charset="0"/>
              </a:rPr>
              <a:t>Benefits and preferences:</a:t>
            </a:r>
            <a:endParaRPr lang="ru-RU" sz="3200" b="1" i="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
        <p:nvSpPr>
          <p:cNvPr id="3" name="Прямоугольник 2">
            <a:extLst>
              <a:ext uri="{FF2B5EF4-FFF2-40B4-BE49-F238E27FC236}">
                <a16:creationId xmlns:a16="http://schemas.microsoft.com/office/drawing/2014/main" id="{939EE80E-CCE5-42CE-B2A6-43CC6AC28528}"/>
              </a:ext>
            </a:extLst>
          </p:cNvPr>
          <p:cNvSpPr/>
          <p:nvPr/>
        </p:nvSpPr>
        <p:spPr>
          <a:xfrm>
            <a:off x="1619250" y="1628775"/>
            <a:ext cx="7200900" cy="323850"/>
          </a:xfrm>
          <a:prstGeom prst="rect">
            <a:avLst/>
          </a:prstGeom>
        </p:spPr>
        <p:txBody>
          <a:bodyPr>
            <a:spAutoFit/>
          </a:bodyPr>
          <a:lstStyle/>
          <a:p>
            <a:pPr eaLnBrk="1" fontAlgn="auto" hangingPunct="1">
              <a:spcBef>
                <a:spcPts val="0"/>
              </a:spcBef>
              <a:spcAft>
                <a:spcPts val="0"/>
              </a:spcAft>
              <a:defRPr/>
            </a:pPr>
            <a:r>
              <a:rPr lang="ru-RU" sz="1500" b="1" i="1" dirty="0">
                <a:solidFill>
                  <a:srgbClr val="7030A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p>
        </p:txBody>
      </p:sp>
      <p:sp>
        <p:nvSpPr>
          <p:cNvPr id="17412" name="AutoShape 2" descr="https://meggin.com/wp-content/uploads/2013/04/graphic-hand-holding-money-plant-cropped.jpg">
            <a:extLst>
              <a:ext uri="{FF2B5EF4-FFF2-40B4-BE49-F238E27FC236}">
                <a16:creationId xmlns:a16="http://schemas.microsoft.com/office/drawing/2014/main" id="{8302CC1D-51A6-38D0-779E-0C8B1EC46B7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13" name="AutoShape 4" descr="https://meggin.com/wp-content/uploads/2013/04/graphic-hand-holding-money-plant-cropped.jpg">
            <a:extLst>
              <a:ext uri="{FF2B5EF4-FFF2-40B4-BE49-F238E27FC236}">
                <a16:creationId xmlns:a16="http://schemas.microsoft.com/office/drawing/2014/main" id="{46905D39-4640-2D32-9B0C-17AEAB9B6E99}"/>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useBgFill="1">
        <p:nvSpPr>
          <p:cNvPr id="5" name="Прямоугольник 4">
            <a:extLst>
              <a:ext uri="{FF2B5EF4-FFF2-40B4-BE49-F238E27FC236}">
                <a16:creationId xmlns:a16="http://schemas.microsoft.com/office/drawing/2014/main" id="{959C3488-08BA-4DE3-A443-5DE24EC3E547}"/>
              </a:ext>
            </a:extLst>
          </p:cNvPr>
          <p:cNvSpPr/>
          <p:nvPr/>
        </p:nvSpPr>
        <p:spPr>
          <a:xfrm>
            <a:off x="155575" y="1558925"/>
            <a:ext cx="8947150" cy="2308225"/>
          </a:xfrm>
          <a:prstGeom prst="rect">
            <a:avLst/>
          </a:prstGeom>
        </p:spPr>
        <p:txBody>
          <a:bodyPr>
            <a:spAutoFit/>
          </a:bodyPr>
          <a:lstStyle/>
          <a:p>
            <a:pPr eaLnBrk="1" fontAlgn="auto" hangingPunct="1">
              <a:spcBef>
                <a:spcPts val="0"/>
              </a:spcBef>
              <a:spcAft>
                <a:spcPts val="0"/>
              </a:spcAft>
              <a:defRPr/>
            </a:pPr>
            <a:r>
              <a:rPr lang="ru-RU" sz="1600" b="1" i="1" dirty="0">
                <a:solidFill>
                  <a:schemeClr val="tx2"/>
                </a:solidFill>
                <a:latin typeface="Arial Black" panose="020B0A04020102020204" pitchFamily="34" charset="0"/>
                <a:cs typeface="Times New Roman" panose="02020603050405020304" pitchFamily="18" charset="0"/>
              </a:rPr>
              <a:t>Город Добруш и населенные пункты района входят в перечень малых и средних городских поселений, подпадающих под налоговые льготы при организации новых производств, налоговой поддержки для развития предпринимательской деятельности на селе, согласно: </a:t>
            </a:r>
          </a:p>
          <a:p>
            <a:pPr marL="285750" indent="-285750" eaLnBrk="1" fontAlgn="auto" hangingPunct="1">
              <a:spcBef>
                <a:spcPts val="0"/>
              </a:spcBef>
              <a:spcAft>
                <a:spcPts val="0"/>
              </a:spcAft>
              <a:buFontTx/>
              <a:buChar char="-"/>
              <a:defRPr/>
            </a:pPr>
            <a:r>
              <a:rPr lang="ru-RU" sz="1600" b="1" i="1" dirty="0">
                <a:solidFill>
                  <a:schemeClr val="tx2"/>
                </a:solidFill>
                <a:latin typeface="Arial Black" panose="020B0A04020102020204" pitchFamily="34" charset="0"/>
                <a:cs typeface="Times New Roman" panose="02020603050405020304" pitchFamily="18" charset="0"/>
              </a:rPr>
              <a:t>Декрета Президента Республики Беларусь от 06 августа 2009 года № 10;</a:t>
            </a:r>
          </a:p>
          <a:p>
            <a:pPr marL="285750" indent="-285750" eaLnBrk="1" fontAlgn="auto" hangingPunct="1">
              <a:spcBef>
                <a:spcPts val="0"/>
              </a:spcBef>
              <a:spcAft>
                <a:spcPts val="0"/>
              </a:spcAft>
              <a:buFontTx/>
              <a:buChar char="-"/>
              <a:defRPr/>
            </a:pPr>
            <a:r>
              <a:rPr lang="ru-RU" sz="1600" b="1" i="1" dirty="0">
                <a:solidFill>
                  <a:schemeClr val="tx2"/>
                </a:solidFill>
                <a:latin typeface="Arial Black" panose="020B0A04020102020204" pitchFamily="34" charset="0"/>
                <a:cs typeface="Times New Roman" panose="02020603050405020304" pitchFamily="18" charset="0"/>
              </a:rPr>
              <a:t>Декрета Президента Республики Беларусь от 07 мая 2012 года № 6;</a:t>
            </a:r>
          </a:p>
          <a:p>
            <a:pPr marL="285750" indent="-285750" eaLnBrk="1" fontAlgn="auto" hangingPunct="1">
              <a:spcBef>
                <a:spcPts val="0"/>
              </a:spcBef>
              <a:spcAft>
                <a:spcPts val="0"/>
              </a:spcAft>
              <a:buFontTx/>
              <a:buChar char="-"/>
              <a:defRPr/>
            </a:pPr>
            <a:r>
              <a:rPr lang="ru-RU" sz="1600" b="1" i="1" dirty="0">
                <a:solidFill>
                  <a:schemeClr val="tx2"/>
                </a:solidFill>
                <a:latin typeface="Arial Black" panose="020B0A04020102020204" pitchFamily="34" charset="0"/>
                <a:cs typeface="Times New Roman" panose="02020603050405020304" pitchFamily="18" charset="0"/>
              </a:rPr>
              <a:t>Постановление Совета Министров Республики Беларусь от 19 июля 2016 года № 563</a:t>
            </a:r>
          </a:p>
        </p:txBody>
      </p:sp>
      <p:sp useBgFill="1">
        <p:nvSpPr>
          <p:cNvPr id="8" name="Прямоугольник 7">
            <a:extLst>
              <a:ext uri="{FF2B5EF4-FFF2-40B4-BE49-F238E27FC236}">
                <a16:creationId xmlns:a16="http://schemas.microsoft.com/office/drawing/2014/main" id="{99BA5F04-1822-4E83-9E42-EB6DCFB3284F}"/>
              </a:ext>
            </a:extLst>
          </p:cNvPr>
          <p:cNvSpPr/>
          <p:nvPr/>
        </p:nvSpPr>
        <p:spPr>
          <a:xfrm>
            <a:off x="155575" y="3937000"/>
            <a:ext cx="8664575" cy="2446338"/>
          </a:xfrm>
          <a:prstGeom prst="rect">
            <a:avLst/>
          </a:prstGeom>
        </p:spPr>
        <p:txBody>
          <a:bodyPr>
            <a:spAutoFit/>
          </a:bodyPr>
          <a:lstStyle/>
          <a:p>
            <a:pPr eaLnBrk="1" fontAlgn="auto" hangingPunct="1">
              <a:spcBef>
                <a:spcPts val="0"/>
              </a:spcBef>
              <a:spcAft>
                <a:spcPts val="0"/>
              </a:spcAft>
              <a:defRPr/>
            </a:pPr>
            <a:r>
              <a:rPr lang="en-US" sz="1700" b="1" i="1" dirty="0">
                <a:solidFill>
                  <a:schemeClr val="accent6"/>
                </a:solidFill>
                <a:latin typeface="Arial" charset="0"/>
              </a:rPr>
              <a:t>The town of Dobrush and the settlements of the district are included in the list of small and medium-sized urban settlements subject to tax benefits for the organization of new industries, tax support for the development of entrepreneurship in rural areas, according to:</a:t>
            </a:r>
            <a:br>
              <a:rPr lang="en-US" sz="1700" b="1" i="1" dirty="0">
                <a:solidFill>
                  <a:schemeClr val="accent6"/>
                </a:solidFill>
                <a:latin typeface="Arial" charset="0"/>
              </a:rPr>
            </a:br>
            <a:r>
              <a:rPr lang="en-US" sz="1700" b="1" i="1" dirty="0">
                <a:solidFill>
                  <a:schemeClr val="accent6"/>
                </a:solidFill>
                <a:latin typeface="Arial" charset="0"/>
              </a:rPr>
              <a:t>-   Decree of the President of the Republic of Belarus No. 10 dated August 06, 2009;</a:t>
            </a:r>
            <a:br>
              <a:rPr lang="en-US" sz="1700" b="1" i="1" dirty="0">
                <a:solidFill>
                  <a:schemeClr val="accent6"/>
                </a:solidFill>
                <a:latin typeface="Arial" charset="0"/>
              </a:rPr>
            </a:br>
            <a:r>
              <a:rPr lang="en-US" sz="1700" b="1" i="1" dirty="0">
                <a:solidFill>
                  <a:schemeClr val="accent6"/>
                </a:solidFill>
                <a:latin typeface="Arial" charset="0"/>
              </a:rPr>
              <a:t>-   Decree of the President of the Republic of Belarus No. 6 dated May 07 , 2012;</a:t>
            </a:r>
            <a:br>
              <a:rPr lang="en-US" sz="1700" b="1" i="1" dirty="0">
                <a:solidFill>
                  <a:schemeClr val="accent6"/>
                </a:solidFill>
                <a:latin typeface="Arial" charset="0"/>
              </a:rPr>
            </a:br>
            <a:r>
              <a:rPr lang="en-US" sz="1700" b="1" i="1" dirty="0">
                <a:solidFill>
                  <a:schemeClr val="accent6"/>
                </a:solidFill>
                <a:latin typeface="Arial" charset="0"/>
              </a:rPr>
              <a:t>-   Resolution of the Council of Ministers of the Republic of Belarus No. 563 dated July 19, 2016 </a:t>
            </a:r>
            <a:endParaRPr lang="ru-RU" sz="1700" b="1" i="1" dirty="0">
              <a:solidFill>
                <a:schemeClr val="accent6"/>
              </a:solidFill>
              <a:latin typeface="Arial Black" panose="020B0A04020102020204" pitchFamily="34" charset="0"/>
              <a:cs typeface="Times New Roman" panose="02020603050405020304" pitchFamily="18" charset="0"/>
            </a:endParaRPr>
          </a:p>
        </p:txBody>
      </p:sp>
      <p:pic>
        <p:nvPicPr>
          <p:cNvPr id="17416" name="Рисунок 12">
            <a:extLst>
              <a:ext uri="{FF2B5EF4-FFF2-40B4-BE49-F238E27FC236}">
                <a16:creationId xmlns:a16="http://schemas.microsoft.com/office/drawing/2014/main" id="{D040D619-D250-8ADB-5D1A-AA4B26EE6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4FC3835-C84C-40E9-AF71-D2752BC3C018}"/>
              </a:ext>
            </a:extLst>
          </p:cNvPr>
          <p:cNvSpPr txBox="1"/>
          <p:nvPr/>
        </p:nvSpPr>
        <p:spPr>
          <a:xfrm>
            <a:off x="2411760" y="91747"/>
            <a:ext cx="8215370" cy="440120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Bef>
                <a:spcPts val="0"/>
              </a:spcBef>
              <a:spcAft>
                <a:spcPts val="0"/>
              </a:spcAft>
              <a:defRPr/>
            </a:pPr>
            <a:r>
              <a:rPr lang="ru-RU" sz="2800" b="1" i="1" kern="100" spc="50" dirty="0">
                <a:ln w="11430"/>
                <a:solidFill>
                  <a:schemeClr val="accent2"/>
                </a:solidFill>
                <a:effectLst>
                  <a:outerShdw blurRad="76200" dist="50800" dir="5400000" algn="tl" rotWithShape="0">
                    <a:srgbClr val="000000">
                      <a:alpha val="65000"/>
                    </a:srgbClr>
                  </a:outerShdw>
                </a:effectLst>
                <a:latin typeface="Arial Black" pitchFamily="34" charset="0"/>
                <a:cs typeface="Times New Roman" pitchFamily="18" charset="0"/>
              </a:rPr>
              <a:t>Добруш –</a:t>
            </a:r>
          </a:p>
          <a:p>
            <a:pPr eaLnBrk="1" fontAlgn="auto" hangingPunct="1">
              <a:spcBef>
                <a:spcPts val="0"/>
              </a:spcBef>
              <a:spcAft>
                <a:spcPts val="0"/>
              </a:spcAft>
              <a:defRPr/>
            </a:pPr>
            <a:r>
              <a:rPr lang="ru-RU" sz="2800" b="1" i="1" kern="100" spc="50" dirty="0">
                <a:ln w="11430"/>
                <a:solidFill>
                  <a:schemeClr val="accent2"/>
                </a:solidFill>
                <a:effectLst>
                  <a:outerShdw blurRad="76200" dist="50800" dir="5400000" algn="tl" rotWithShape="0">
                    <a:srgbClr val="000000">
                      <a:alpha val="65000"/>
                    </a:srgbClr>
                  </a:outerShdw>
                </a:effectLst>
                <a:latin typeface="Arial Black" pitchFamily="34" charset="0"/>
                <a:cs typeface="Times New Roman" pitchFamily="18" charset="0"/>
              </a:rPr>
              <a:t>          исторический, </a:t>
            </a:r>
          </a:p>
          <a:p>
            <a:pPr eaLnBrk="1" fontAlgn="auto" hangingPunct="1">
              <a:spcBef>
                <a:spcPts val="0"/>
              </a:spcBef>
              <a:spcAft>
                <a:spcPts val="0"/>
              </a:spcAft>
              <a:defRPr/>
            </a:pPr>
            <a:r>
              <a:rPr lang="ru-RU" sz="2800" b="1" i="1" kern="100" spc="50" dirty="0">
                <a:ln w="11430"/>
                <a:solidFill>
                  <a:schemeClr val="accent2"/>
                </a:solidFill>
                <a:effectLst>
                  <a:outerShdw blurRad="76200" dist="50800" dir="5400000" algn="tl" rotWithShape="0">
                    <a:srgbClr val="000000">
                      <a:alpha val="65000"/>
                    </a:srgbClr>
                  </a:outerShdw>
                </a:effectLst>
                <a:latin typeface="Arial Black" pitchFamily="34" charset="0"/>
                <a:cs typeface="Times New Roman" pitchFamily="18" charset="0"/>
              </a:rPr>
              <a:t>             благоустроенный, </a:t>
            </a:r>
          </a:p>
          <a:p>
            <a:pPr eaLnBrk="1" fontAlgn="auto" hangingPunct="1">
              <a:spcBef>
                <a:spcPts val="0"/>
              </a:spcBef>
              <a:spcAft>
                <a:spcPts val="0"/>
              </a:spcAft>
              <a:defRPr/>
            </a:pPr>
            <a:r>
              <a:rPr lang="ru-RU" sz="2800" b="1" i="1" kern="100" spc="50" dirty="0">
                <a:ln w="11430"/>
                <a:solidFill>
                  <a:schemeClr val="accent2"/>
                </a:solidFill>
                <a:effectLst>
                  <a:outerShdw blurRad="76200" dist="50800" dir="5400000" algn="tl" rotWithShape="0">
                    <a:srgbClr val="000000">
                      <a:alpha val="65000"/>
                    </a:srgbClr>
                  </a:outerShdw>
                </a:effectLst>
                <a:latin typeface="Arial Black" pitchFamily="34" charset="0"/>
                <a:cs typeface="Times New Roman" pitchFamily="18" charset="0"/>
              </a:rPr>
              <a:t>                   развивающийся </a:t>
            </a:r>
          </a:p>
          <a:p>
            <a:pPr eaLnBrk="1" fontAlgn="auto" hangingPunct="1">
              <a:spcBef>
                <a:spcPts val="0"/>
              </a:spcBef>
              <a:spcAft>
                <a:spcPts val="0"/>
              </a:spcAft>
              <a:defRPr/>
            </a:pPr>
            <a:r>
              <a:rPr lang="ru-RU" sz="2800" b="1" i="1" kern="100" spc="50" dirty="0">
                <a:ln w="11430"/>
                <a:solidFill>
                  <a:schemeClr val="accent2"/>
                </a:solidFill>
                <a:effectLst>
                  <a:outerShdw blurRad="76200" dist="50800" dir="5400000" algn="tl" rotWithShape="0">
                    <a:srgbClr val="000000">
                      <a:alpha val="65000"/>
                    </a:srgbClr>
                  </a:outerShdw>
                </a:effectLst>
                <a:latin typeface="Arial Black" pitchFamily="34" charset="0"/>
                <a:cs typeface="Times New Roman" pitchFamily="18" charset="0"/>
              </a:rPr>
              <a:t>                                      город</a:t>
            </a:r>
            <a:r>
              <a:rPr lang="en-US" sz="2800" dirty="0">
                <a:solidFill>
                  <a:schemeClr val="accent2"/>
                </a:solidFill>
                <a:latin typeface="Arial" charset="0"/>
              </a:rPr>
              <a:t> </a:t>
            </a:r>
          </a:p>
          <a:p>
            <a:pPr eaLnBrk="1" fontAlgn="auto" hangingPunct="1">
              <a:spcBef>
                <a:spcPts val="0"/>
              </a:spcBef>
              <a:spcAft>
                <a:spcPts val="0"/>
              </a:spcAft>
              <a:defRPr/>
            </a:pPr>
            <a:r>
              <a:rPr lang="en-US"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Dobrush –</a:t>
            </a:r>
          </a:p>
          <a:p>
            <a:pPr eaLnBrk="1" fontAlgn="auto" hangingPunct="1">
              <a:spcBef>
                <a:spcPts val="0"/>
              </a:spcBef>
              <a:spcAft>
                <a:spcPts val="0"/>
              </a:spcAft>
              <a:defRPr/>
            </a:pPr>
            <a:r>
              <a:rPr lang="ru-RU"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        </a:t>
            </a:r>
            <a:r>
              <a:rPr lang="en-US"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historical,</a:t>
            </a:r>
          </a:p>
          <a:p>
            <a:pPr eaLnBrk="1" fontAlgn="auto" hangingPunct="1">
              <a:spcBef>
                <a:spcPts val="0"/>
              </a:spcBef>
              <a:spcAft>
                <a:spcPts val="0"/>
              </a:spcAft>
              <a:defRPr/>
            </a:pPr>
            <a:r>
              <a:rPr lang="ru-RU"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                </a:t>
            </a:r>
            <a:r>
              <a:rPr lang="en-US"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well-maintained,</a:t>
            </a:r>
          </a:p>
          <a:p>
            <a:pPr eaLnBrk="1" fontAlgn="auto" hangingPunct="1">
              <a:spcBef>
                <a:spcPts val="0"/>
              </a:spcBef>
              <a:spcAft>
                <a:spcPts val="0"/>
              </a:spcAft>
              <a:defRPr/>
            </a:pPr>
            <a:r>
              <a:rPr lang="ru-RU"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                </a:t>
            </a:r>
            <a:r>
              <a:rPr lang="en-US"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developing town</a:t>
            </a:r>
          </a:p>
          <a:p>
            <a:pPr eaLnBrk="1" fontAlgn="auto" hangingPunct="1">
              <a:spcBef>
                <a:spcPts val="0"/>
              </a:spcBef>
              <a:spcAft>
                <a:spcPts val="0"/>
              </a:spcAft>
              <a:defRPr/>
            </a:pPr>
            <a:r>
              <a:rPr lang="en-US"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 city</a:t>
            </a:r>
            <a:endParaRPr lang="ru-RU"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endParaRPr>
          </a:p>
        </p:txBody>
      </p:sp>
      <p:pic>
        <p:nvPicPr>
          <p:cNvPr id="18435" name="Рисунок 5">
            <a:extLst>
              <a:ext uri="{FF2B5EF4-FFF2-40B4-BE49-F238E27FC236}">
                <a16:creationId xmlns:a16="http://schemas.microsoft.com/office/drawing/2014/main" id="{3D54874E-C797-0F7D-01A3-39A4059CD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a16="http://schemas.microsoft.com/office/drawing/2014/main" id="{CE9ADD44-0DE4-40BD-BE89-BA99717EB3D6}"/>
              </a:ext>
            </a:extLst>
          </p:cNvPr>
          <p:cNvPicPr/>
          <p:nvPr/>
        </p:nvPicPr>
        <p:blipFill rotWithShape="1">
          <a:blip r:embed="rId3"/>
          <a:srcRect l="11301" t="17073" r="31727" b="7197"/>
          <a:stretch/>
        </p:blipFill>
        <p:spPr bwMode="auto">
          <a:xfrm>
            <a:off x="1115616" y="3207485"/>
            <a:ext cx="3505200" cy="2619375"/>
          </a:xfrm>
          <a:prstGeom prst="rect">
            <a:avLst/>
          </a:prstGeom>
          <a:ln>
            <a:noFill/>
          </a:ln>
          <a:effectLst>
            <a:softEdge rad="112500"/>
          </a:effectLst>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34E76DC2-305C-4DC5-A857-5BA914F8A19D}"/>
              </a:ext>
            </a:extLst>
          </p:cNvPr>
          <p:cNvPicPr/>
          <p:nvPr/>
        </p:nvPicPr>
        <p:blipFill rotWithShape="1">
          <a:blip r:embed="rId4"/>
          <a:srcRect l="10682" t="18726" r="31572" b="6371"/>
          <a:stretch/>
        </p:blipFill>
        <p:spPr bwMode="auto">
          <a:xfrm>
            <a:off x="5489779" y="4232718"/>
            <a:ext cx="3552825" cy="2590800"/>
          </a:xfrm>
          <a:prstGeom prst="rect">
            <a:avLst/>
          </a:prstGeom>
          <a:ln>
            <a:noFill/>
          </a:ln>
          <a:effectLst>
            <a:softEdge rad="112500"/>
          </a:effectLst>
          <a:extLst>
            <a:ext uri="{53640926-AAD7-44D8-BBD7-CCE9431645EC}">
              <a14:shadowObscured xmlns:a14="http://schemas.microsoft.com/office/drawing/2010/main"/>
            </a:ext>
          </a:extLst>
        </p:spPr>
      </p:pic>
      <p:pic>
        <p:nvPicPr>
          <p:cNvPr id="2051" name="Picture 3">
            <a:extLst>
              <a:ext uri="{FF2B5EF4-FFF2-40B4-BE49-F238E27FC236}">
                <a16:creationId xmlns:a16="http://schemas.microsoft.com/office/drawing/2014/main" id="{B14A4C9D-383D-4CEE-832D-16094FA11590}"/>
              </a:ext>
            </a:extLst>
          </p:cNvPr>
          <p:cNvPicPr>
            <a:picLocks noChangeAspect="1" noChangeArrowheads="1"/>
          </p:cNvPicPr>
          <p:nvPr/>
        </p:nvPicPr>
        <p:blipFill>
          <a:blip r:embed="rId5" cstate="print"/>
          <a:srcRect b="6384"/>
          <a:stretch>
            <a:fillRect/>
          </a:stretch>
        </p:blipFill>
        <p:spPr bwMode="auto">
          <a:xfrm>
            <a:off x="2895399" y="4553744"/>
            <a:ext cx="3264006" cy="2304256"/>
          </a:xfrm>
          <a:prstGeom prst="ellipse">
            <a:avLst/>
          </a:prstGeom>
          <a:ln>
            <a:noFill/>
          </a:ln>
          <a:effectLst>
            <a:softEdge rad="112500"/>
          </a:effec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D82D571-ACE5-42E3-A769-2395255D4F87}"/>
              </a:ext>
            </a:extLst>
          </p:cNvPr>
          <p:cNvSpPr/>
          <p:nvPr/>
        </p:nvSpPr>
        <p:spPr>
          <a:xfrm>
            <a:off x="827088" y="0"/>
            <a:ext cx="7921625" cy="461963"/>
          </a:xfrm>
          <a:prstGeom prst="rect">
            <a:avLst/>
          </a:prstGeom>
        </p:spPr>
        <p:txBody>
          <a:bodyPr>
            <a:spAutoFit/>
          </a:bodyPr>
          <a:lstStyle/>
          <a:p>
            <a:pPr algn="ctr" eaLnBrk="1" fontAlgn="auto" hangingPunct="1">
              <a:spcBef>
                <a:spcPts val="0"/>
              </a:spcBef>
              <a:spcAft>
                <a:spcPts val="0"/>
              </a:spcAft>
              <a:defRPr/>
            </a:pPr>
            <a:r>
              <a:rPr lang="ru-RU" sz="2400" b="1" i="1" dirty="0">
                <a:solidFill>
                  <a:srgbClr val="8768D4"/>
                </a:solidFill>
                <a:effectLst>
                  <a:outerShdw blurRad="38100" dist="38100" dir="2700000" algn="tl">
                    <a:srgbClr val="000000">
                      <a:alpha val="43137"/>
                    </a:srgbClr>
                  </a:outerShdw>
                </a:effectLst>
                <a:latin typeface="Arial Black" panose="020B0A04020102020204" pitchFamily="34" charset="0"/>
                <a:cs typeface="Times New Roman" pitchFamily="18" charset="0"/>
              </a:rPr>
              <a:t>Наши контакты</a:t>
            </a:r>
            <a:r>
              <a:rPr lang="ru-RU" sz="2400" b="1" i="1" dirty="0">
                <a:solidFill>
                  <a:srgbClr val="7030A0"/>
                </a:solidFill>
                <a:effectLst>
                  <a:outerShdw blurRad="38100" dist="38100" dir="2700000" algn="tl">
                    <a:srgbClr val="000000">
                      <a:alpha val="43137"/>
                    </a:srgbClr>
                  </a:outerShdw>
                </a:effectLst>
                <a:latin typeface="Arial Black" panose="020B0A04020102020204" pitchFamily="34" charset="0"/>
                <a:cs typeface="Times New Roman" pitchFamily="18" charset="0"/>
              </a:rPr>
              <a:t>                   </a:t>
            </a:r>
            <a:r>
              <a:rPr lang="en-US" sz="2400" b="1" i="1" dirty="0">
                <a:solidFill>
                  <a:schemeClr val="accent6"/>
                </a:solidFill>
                <a:effectLst>
                  <a:outerShdw blurRad="38100" dist="38100" dir="2700000" algn="tl">
                    <a:srgbClr val="000000">
                      <a:alpha val="43137"/>
                    </a:srgbClr>
                  </a:outerShdw>
                </a:effectLst>
                <a:latin typeface="Arial Black" panose="020B0A04020102020204" pitchFamily="34" charset="0"/>
                <a:cs typeface="Times New Roman" pitchFamily="18" charset="0"/>
              </a:rPr>
              <a:t>Our contacts</a:t>
            </a:r>
            <a:endParaRPr lang="ru-RU" sz="2400" b="1" i="1" dirty="0">
              <a:solidFill>
                <a:schemeClr val="accent6"/>
              </a:solidFill>
              <a:effectLst>
                <a:outerShdw blurRad="38100" dist="38100" dir="2700000" algn="tl">
                  <a:srgbClr val="000000">
                    <a:alpha val="43137"/>
                  </a:srgbClr>
                </a:outerShdw>
              </a:effectLst>
              <a:latin typeface="Arial Black" panose="020B0A04020102020204" pitchFamily="34" charset="0"/>
              <a:cs typeface="Times New Roman" pitchFamily="18" charset="0"/>
            </a:endParaRPr>
          </a:p>
        </p:txBody>
      </p:sp>
      <p:pic>
        <p:nvPicPr>
          <p:cNvPr id="19459" name="Рисунок 3">
            <a:extLst>
              <a:ext uri="{FF2B5EF4-FFF2-40B4-BE49-F238E27FC236}">
                <a16:creationId xmlns:a16="http://schemas.microsoft.com/office/drawing/2014/main" id="{3BD9B4E0-35BF-BCDA-9755-0AE38BAE9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626" y="1"/>
            <a:ext cx="3112322" cy="417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Рисунок 7">
            <a:extLst>
              <a:ext uri="{FF2B5EF4-FFF2-40B4-BE49-F238E27FC236}">
                <a16:creationId xmlns:a16="http://schemas.microsoft.com/office/drawing/2014/main" id="{8702FDAE-2A01-CAD8-0AB6-D6311A59C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37" t="16248" r="31416" b="7474"/>
          <a:stretch>
            <a:fillRect/>
          </a:stretch>
        </p:blipFill>
        <p:spPr bwMode="auto">
          <a:xfrm>
            <a:off x="3186113" y="4076700"/>
            <a:ext cx="35528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Таблица 3">
            <a:extLst>
              <a:ext uri="{FF2B5EF4-FFF2-40B4-BE49-F238E27FC236}">
                <a16:creationId xmlns:a16="http://schemas.microsoft.com/office/drawing/2014/main" id="{B34362FF-4E4C-4E58-51D8-9E4F96ED17BC}"/>
              </a:ext>
            </a:extLst>
          </p:cNvPr>
          <p:cNvGraphicFramePr>
            <a:graphicFrameLocks noGrp="1"/>
          </p:cNvGraphicFramePr>
          <p:nvPr>
            <p:extLst>
              <p:ext uri="{D42A27DB-BD31-4B8C-83A1-F6EECF244321}">
                <p14:modId xmlns:p14="http://schemas.microsoft.com/office/powerpoint/2010/main" val="3841632994"/>
              </p:ext>
            </p:extLst>
          </p:nvPr>
        </p:nvGraphicFramePr>
        <p:xfrm>
          <a:off x="1889256" y="1397000"/>
          <a:ext cx="5730741" cy="1112520"/>
        </p:xfrm>
        <a:graphic>
          <a:graphicData uri="http://schemas.openxmlformats.org/drawingml/2006/table">
            <a:tbl>
              <a:tblPr firstRow="1" bandRow="1">
                <a:tableStyleId>{5C22544A-7EE6-4342-B048-85BDC9FD1C3A}</a:tableStyleId>
              </a:tblPr>
              <a:tblGrid>
                <a:gridCol w="1910247">
                  <a:extLst>
                    <a:ext uri="{9D8B030D-6E8A-4147-A177-3AD203B41FA5}">
                      <a16:colId xmlns:a16="http://schemas.microsoft.com/office/drawing/2014/main" val="1504459185"/>
                    </a:ext>
                  </a:extLst>
                </a:gridCol>
                <a:gridCol w="1910247">
                  <a:extLst>
                    <a:ext uri="{9D8B030D-6E8A-4147-A177-3AD203B41FA5}">
                      <a16:colId xmlns:a16="http://schemas.microsoft.com/office/drawing/2014/main" val="2642966438"/>
                    </a:ext>
                  </a:extLst>
                </a:gridCol>
                <a:gridCol w="1910247">
                  <a:extLst>
                    <a:ext uri="{9D8B030D-6E8A-4147-A177-3AD203B41FA5}">
                      <a16:colId xmlns:a16="http://schemas.microsoft.com/office/drawing/2014/main" val="1063272566"/>
                    </a:ext>
                  </a:extLst>
                </a:gridCol>
              </a:tblGrid>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1987314669"/>
                  </a:ext>
                </a:extLst>
              </a:tr>
              <a:tr h="370840">
                <a:tc>
                  <a:txBody>
                    <a:bodyPr/>
                    <a:lstStyle/>
                    <a:p>
                      <a:endParaRPr lang="ru-RU" dirty="0"/>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1840636246"/>
                  </a:ext>
                </a:extLst>
              </a:tr>
              <a:tr h="370840">
                <a:tc>
                  <a:txBody>
                    <a:bodyPr/>
                    <a:lstStyle/>
                    <a:p>
                      <a:endParaRPr lang="ru-RU"/>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1681478619"/>
                  </a:ext>
                </a:extLst>
              </a:tr>
            </a:tbl>
          </a:graphicData>
        </a:graphic>
      </p:graphicFrame>
      <p:graphicFrame>
        <p:nvGraphicFramePr>
          <p:cNvPr id="4" name="Таблица 4">
            <a:extLst>
              <a:ext uri="{FF2B5EF4-FFF2-40B4-BE49-F238E27FC236}">
                <a16:creationId xmlns:a16="http://schemas.microsoft.com/office/drawing/2014/main" id="{8BD0FD80-0FC5-32DF-331F-BB3C037AB99B}"/>
              </a:ext>
            </a:extLst>
          </p:cNvPr>
          <p:cNvGraphicFramePr>
            <a:graphicFrameLocks noGrp="1"/>
          </p:cNvGraphicFramePr>
          <p:nvPr>
            <p:extLst>
              <p:ext uri="{D42A27DB-BD31-4B8C-83A1-F6EECF244321}">
                <p14:modId xmlns:p14="http://schemas.microsoft.com/office/powerpoint/2010/main" val="4202045700"/>
              </p:ext>
            </p:extLst>
          </p:nvPr>
        </p:nvGraphicFramePr>
        <p:xfrm>
          <a:off x="1524000" y="1397000"/>
          <a:ext cx="5925066" cy="1097280"/>
        </p:xfrm>
        <a:graphic>
          <a:graphicData uri="http://schemas.openxmlformats.org/drawingml/2006/table">
            <a:tbl>
              <a:tblPr firstRow="1" bandRow="1">
                <a:tableStyleId>{5C22544A-7EE6-4342-B048-85BDC9FD1C3A}</a:tableStyleId>
              </a:tblPr>
              <a:tblGrid>
                <a:gridCol w="1975022">
                  <a:extLst>
                    <a:ext uri="{9D8B030D-6E8A-4147-A177-3AD203B41FA5}">
                      <a16:colId xmlns:a16="http://schemas.microsoft.com/office/drawing/2014/main" val="1988159657"/>
                    </a:ext>
                  </a:extLst>
                </a:gridCol>
                <a:gridCol w="1975022">
                  <a:extLst>
                    <a:ext uri="{9D8B030D-6E8A-4147-A177-3AD203B41FA5}">
                      <a16:colId xmlns:a16="http://schemas.microsoft.com/office/drawing/2014/main" val="989275103"/>
                    </a:ext>
                  </a:extLst>
                </a:gridCol>
                <a:gridCol w="1975022">
                  <a:extLst>
                    <a:ext uri="{9D8B030D-6E8A-4147-A177-3AD203B41FA5}">
                      <a16:colId xmlns:a16="http://schemas.microsoft.com/office/drawing/2014/main" val="2343999106"/>
                    </a:ext>
                  </a:extLst>
                </a:gridCol>
              </a:tblGrid>
              <a:tr h="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3678069477"/>
                  </a:ext>
                </a:extLst>
              </a:tr>
              <a:tr h="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712635499"/>
                  </a:ext>
                </a:extLst>
              </a:tr>
              <a:tr h="0">
                <a:tc>
                  <a:txBody>
                    <a:bodyPr/>
                    <a:lstStyle/>
                    <a:p>
                      <a:endParaRPr lang="ru-RU"/>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3197928073"/>
                  </a:ext>
                </a:extLst>
              </a:tr>
            </a:tbl>
          </a:graphicData>
        </a:graphic>
      </p:graphicFrame>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39BD5F9-EE97-4F7E-BFCC-3C8797F89F8B}"/>
              </a:ext>
            </a:extLst>
          </p:cNvPr>
          <p:cNvSpPr/>
          <p:nvPr/>
        </p:nvSpPr>
        <p:spPr>
          <a:xfrm>
            <a:off x="1116013" y="115888"/>
            <a:ext cx="7777162" cy="1046440"/>
          </a:xfrm>
          <a:prstGeom prst="rect">
            <a:avLst/>
          </a:prstGeom>
        </p:spPr>
        <p:txBody>
          <a:bodyPr>
            <a:spAutoFit/>
          </a:bodyPr>
          <a:lstStyle/>
          <a:p>
            <a:pPr algn="ctr">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Место реализации проекта</a:t>
            </a:r>
          </a:p>
          <a:p>
            <a:pPr algn="ctr" eaLnBrk="1" fontAlgn="auto" hangingPunct="1">
              <a:spcBef>
                <a:spcPts val="0"/>
              </a:spcBef>
              <a:spcAft>
                <a:spcPts val="0"/>
              </a:spcAft>
              <a:defRPr/>
            </a:pPr>
            <a:r>
              <a:rPr lang="en-US"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rPr>
              <a:t>Location of the project</a:t>
            </a:r>
            <a:endParaRPr lang="ru-RU" sz="2800" b="1" i="1" kern="100" spc="50" dirty="0">
              <a:ln w="11430"/>
              <a:solidFill>
                <a:schemeClr val="accent6"/>
              </a:solidFill>
              <a:effectLst>
                <a:outerShdw blurRad="76200" dist="50800" dir="5400000" algn="tl" rotWithShape="0">
                  <a:srgbClr val="000000">
                    <a:alpha val="65000"/>
                  </a:srgbClr>
                </a:outerShdw>
              </a:effectLst>
              <a:latin typeface="Arial Black" pitchFamily="34" charset="0"/>
              <a:cs typeface="Times New Roman" pitchFamily="18" charset="0"/>
            </a:endParaRPr>
          </a:p>
        </p:txBody>
      </p:sp>
      <p:sp useBgFill="1">
        <p:nvSpPr>
          <p:cNvPr id="8" name="Прямоугольник 7">
            <a:extLst>
              <a:ext uri="{FF2B5EF4-FFF2-40B4-BE49-F238E27FC236}">
                <a16:creationId xmlns:a16="http://schemas.microsoft.com/office/drawing/2014/main" id="{7439972B-34D0-4B6C-BD37-2A1261A14ED2}"/>
              </a:ext>
            </a:extLst>
          </p:cNvPr>
          <p:cNvSpPr/>
          <p:nvPr/>
        </p:nvSpPr>
        <p:spPr>
          <a:xfrm>
            <a:off x="179388" y="1844675"/>
            <a:ext cx="4176712" cy="4770438"/>
          </a:xfrm>
          <a:prstGeom prst="rect">
            <a:avLst/>
          </a:prstGeom>
          <a:effectLst/>
        </p:spPr>
        <p:txBody>
          <a:bodyPr>
            <a:spAutoFit/>
          </a:bodyPr>
          <a:lstStyle/>
          <a:p>
            <a:pPr eaLnBrk="1" fontAlgn="auto" hangingPunct="1">
              <a:spcBef>
                <a:spcPts val="0"/>
              </a:spcBef>
              <a:spcAft>
                <a:spcPts val="0"/>
              </a:spcAft>
              <a:defRPr/>
            </a:pPr>
            <a:r>
              <a:rPr lang="ru-RU" altLang="ru-RU" b="1" i="1" kern="100" spc="50" dirty="0">
                <a:ln w="11430"/>
                <a:solidFill>
                  <a:srgbClr val="8768D4"/>
                </a:solidFill>
                <a:latin typeface="Times New Roman" panose="02020603050405020304" pitchFamily="18" charset="0"/>
                <a:cs typeface="Times New Roman" panose="02020603050405020304" pitchFamily="18" charset="0"/>
              </a:rPr>
              <a:t>Республика Беларусь, Гомельская область, город Добруш, улица Полевая, 4</a:t>
            </a:r>
            <a:br>
              <a:rPr lang="ru-RU" altLang="ru-RU" b="1" i="1" kern="100" spc="50" dirty="0">
                <a:ln w="11430"/>
                <a:solidFill>
                  <a:srgbClr val="717CCB"/>
                </a:solidFill>
                <a:latin typeface="Times New Roman" panose="02020603050405020304" pitchFamily="18" charset="0"/>
                <a:cs typeface="Times New Roman" panose="02020603050405020304" pitchFamily="18" charset="0"/>
              </a:rPr>
            </a:br>
            <a:r>
              <a:rPr lang="en-US" altLang="ru-RU" b="1" i="1" kern="100" spc="50" dirty="0">
                <a:ln w="11430"/>
                <a:solidFill>
                  <a:schemeClr val="accent6"/>
                </a:solidFill>
                <a:latin typeface="Times New Roman" panose="02020603050405020304" pitchFamily="18" charset="0"/>
                <a:cs typeface="Times New Roman" panose="02020603050405020304" pitchFamily="18" charset="0"/>
              </a:rPr>
              <a:t>The Republic of Belarus, </a:t>
            </a:r>
            <a:endParaRPr lang="ru-RU" altLang="ru-RU" b="1" i="1" kern="100" spc="50" dirty="0">
              <a:ln w="11430"/>
              <a:solidFill>
                <a:schemeClr val="accent6"/>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altLang="ru-RU" b="1" i="1" kern="100" spc="50" dirty="0">
                <a:ln w="11430"/>
                <a:solidFill>
                  <a:schemeClr val="accent6"/>
                </a:solidFill>
                <a:latin typeface="Times New Roman" panose="02020603050405020304" pitchFamily="18" charset="0"/>
                <a:cs typeface="Times New Roman" panose="02020603050405020304" pitchFamily="18" charset="0"/>
              </a:rPr>
              <a:t>Gomel region, the city of Dobrush, Polevaya Street, 4</a:t>
            </a:r>
            <a:endParaRPr lang="ru-RU" altLang="ru-RU" b="1" i="1" kern="100" spc="50" dirty="0">
              <a:ln w="11430"/>
              <a:solidFill>
                <a:schemeClr val="accent6"/>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ru-RU" altLang="ru-RU" sz="800" b="1" i="1" kern="100" spc="50" dirty="0">
              <a:ln w="11430"/>
              <a:solidFill>
                <a:srgbClr val="717CCB"/>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altLang="ru-RU" b="1" i="1" kern="100" spc="50" dirty="0">
                <a:ln w="11430"/>
                <a:solidFill>
                  <a:srgbClr val="8768D4"/>
                </a:solidFill>
                <a:latin typeface="Times New Roman" panose="02020603050405020304" pitchFamily="18" charset="0"/>
                <a:cs typeface="Times New Roman" panose="02020603050405020304" pitchFamily="18" charset="0"/>
              </a:rPr>
              <a:t>Земельный участок площадью – 0,8513 га</a:t>
            </a:r>
          </a:p>
          <a:p>
            <a:pPr eaLnBrk="1" fontAlgn="auto" hangingPunct="1">
              <a:spcBef>
                <a:spcPts val="0"/>
              </a:spcBef>
              <a:spcAft>
                <a:spcPts val="0"/>
              </a:spcAft>
              <a:defRPr/>
            </a:pPr>
            <a:r>
              <a:rPr lang="en-US" altLang="ru-RU" b="1" i="1" kern="100" spc="50" dirty="0">
                <a:ln w="11430"/>
                <a:solidFill>
                  <a:schemeClr val="accent6"/>
                </a:solidFill>
                <a:latin typeface="Times New Roman" panose="02020603050405020304" pitchFamily="18" charset="0"/>
                <a:cs typeface="Times New Roman" panose="02020603050405020304" pitchFamily="18" charset="0"/>
              </a:rPr>
              <a:t>Land area – 0.8513 ha</a:t>
            </a:r>
            <a:endParaRPr lang="ru-RU" altLang="ru-RU" b="1" i="1" kern="100" spc="50" dirty="0">
              <a:ln w="11430"/>
              <a:solidFill>
                <a:schemeClr val="accent6"/>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ru-RU" altLang="ru-RU" sz="800" b="1" i="1" kern="100" spc="50" dirty="0">
              <a:ln w="11430"/>
              <a:solidFill>
                <a:srgbClr val="717CCB"/>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altLang="ru-RU" b="1" i="1" kern="100" spc="50" dirty="0">
                <a:ln w="11430"/>
                <a:solidFill>
                  <a:srgbClr val="8768D4"/>
                </a:solidFill>
                <a:latin typeface="Times New Roman" panose="02020603050405020304" pitchFamily="18" charset="0"/>
                <a:cs typeface="Times New Roman" panose="02020603050405020304" pitchFamily="18" charset="0"/>
              </a:rPr>
              <a:t>Административное помещение 1226,7 </a:t>
            </a:r>
            <a:r>
              <a:rPr lang="ru-RU" altLang="ru-RU" b="1" i="1" kern="100" spc="50" dirty="0" err="1">
                <a:ln w="11430"/>
                <a:solidFill>
                  <a:srgbClr val="8768D4"/>
                </a:solidFill>
                <a:latin typeface="Times New Roman" panose="02020603050405020304" pitchFamily="18" charset="0"/>
                <a:cs typeface="Times New Roman" panose="02020603050405020304" pitchFamily="18" charset="0"/>
              </a:rPr>
              <a:t>кв.м</a:t>
            </a:r>
            <a:r>
              <a:rPr lang="ru-RU" altLang="ru-RU" b="1" i="1" kern="100" spc="50" dirty="0">
                <a:ln w="11430"/>
                <a:solidFill>
                  <a:srgbClr val="8768D4"/>
                </a:solidFill>
                <a:latin typeface="Times New Roman" panose="02020603050405020304" pitchFamily="18" charset="0"/>
                <a:cs typeface="Times New Roman" panose="02020603050405020304" pitchFamily="18" charset="0"/>
              </a:rPr>
              <a:t>.  </a:t>
            </a:r>
            <a:r>
              <a:rPr lang="en-US" altLang="ru-RU" b="1" i="1" kern="100" spc="50" dirty="0">
                <a:ln w="11430"/>
                <a:solidFill>
                  <a:srgbClr val="8768D4"/>
                </a:solidFill>
                <a:latin typeface="Times New Roman" panose="02020603050405020304" pitchFamily="18" charset="0"/>
                <a:cs typeface="Times New Roman" panose="02020603050405020304" pitchFamily="18" charset="0"/>
              </a:rPr>
              <a:t> </a:t>
            </a:r>
            <a:r>
              <a:rPr lang="ru-RU" altLang="ru-RU" b="1" i="1" kern="100" spc="50" dirty="0">
                <a:ln w="11430"/>
                <a:solidFill>
                  <a:srgbClr val="8768D4"/>
                </a:solidFill>
                <a:latin typeface="Times New Roman" panose="02020603050405020304" pitchFamily="18" charset="0"/>
                <a:cs typeface="Times New Roman" panose="02020603050405020304" pitchFamily="18" charset="0"/>
              </a:rPr>
              <a:t>      </a:t>
            </a:r>
            <a:br>
              <a:rPr lang="ru-RU" altLang="ru-RU" b="1" i="1" kern="100" spc="50" dirty="0">
                <a:ln w="11430"/>
                <a:solidFill>
                  <a:srgbClr val="717CCB"/>
                </a:solidFill>
                <a:latin typeface="Times New Roman" panose="02020603050405020304" pitchFamily="18" charset="0"/>
                <a:cs typeface="Times New Roman" panose="02020603050405020304" pitchFamily="18" charset="0"/>
              </a:rPr>
            </a:br>
            <a:r>
              <a:rPr lang="en-US" altLang="ru-RU" b="1" i="1" kern="100" spc="50" dirty="0">
                <a:ln w="11430"/>
                <a:solidFill>
                  <a:schemeClr val="accent6"/>
                </a:solidFill>
                <a:latin typeface="Times New Roman" panose="02020603050405020304" pitchFamily="18" charset="0"/>
                <a:cs typeface="Times New Roman" panose="02020603050405020304" pitchFamily="18" charset="0"/>
              </a:rPr>
              <a:t>Administrative premises 1226.7 </a:t>
            </a:r>
            <a:r>
              <a:rPr lang="en-US" altLang="ru-RU" b="1" i="1" kern="100" spc="50" dirty="0" err="1">
                <a:ln w="11430"/>
                <a:solidFill>
                  <a:schemeClr val="accent6"/>
                </a:solidFill>
                <a:latin typeface="Times New Roman" panose="02020603050405020304" pitchFamily="18" charset="0"/>
                <a:cs typeface="Times New Roman" panose="02020603050405020304" pitchFamily="18" charset="0"/>
              </a:rPr>
              <a:t>sq.m</a:t>
            </a:r>
            <a:r>
              <a:rPr lang="en-US" altLang="ru-RU" b="1" i="1" kern="100" spc="50" dirty="0">
                <a:ln w="11430"/>
                <a:solidFill>
                  <a:schemeClr val="accent2">
                    <a:lumMod val="75000"/>
                  </a:schemeClr>
                </a:solidFill>
                <a:latin typeface="Times New Roman" panose="02020603050405020304" pitchFamily="18" charset="0"/>
                <a:cs typeface="Times New Roman" panose="02020603050405020304" pitchFamily="18" charset="0"/>
              </a:rPr>
              <a:t>.</a:t>
            </a:r>
            <a:endParaRPr lang="ru-RU" altLang="ru-RU" b="1" i="1" kern="100" spc="50" dirty="0">
              <a:ln w="11430"/>
              <a:solidFill>
                <a:schemeClr val="accent2">
                  <a:lumMod val="7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ru-RU" altLang="ru-RU" sz="800" b="1" i="1" kern="100" spc="50" dirty="0">
              <a:ln w="11430"/>
              <a:solidFill>
                <a:schemeClr val="accent2">
                  <a:lumMod val="7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altLang="ru-RU" b="1" i="1" kern="100" spc="50" dirty="0">
                <a:ln w="11430"/>
                <a:solidFill>
                  <a:srgbClr val="8768D4"/>
                </a:solidFill>
                <a:latin typeface="Times New Roman" panose="02020603050405020304" pitchFamily="18" charset="0"/>
                <a:cs typeface="Times New Roman" panose="02020603050405020304" pitchFamily="18" charset="0"/>
              </a:rPr>
              <a:t>Производственный корпус 2087,5 </a:t>
            </a:r>
            <a:r>
              <a:rPr lang="ru-RU" altLang="ru-RU" b="1" i="1" kern="100" spc="50" dirty="0" err="1">
                <a:ln w="11430"/>
                <a:solidFill>
                  <a:srgbClr val="8768D4"/>
                </a:solidFill>
                <a:latin typeface="Times New Roman" panose="02020603050405020304" pitchFamily="18" charset="0"/>
                <a:cs typeface="Times New Roman" panose="02020603050405020304" pitchFamily="18" charset="0"/>
              </a:rPr>
              <a:t>кв.м</a:t>
            </a:r>
            <a:r>
              <a:rPr lang="ru-RU" altLang="ru-RU" b="1" i="1" kern="100" spc="50" dirty="0">
                <a:ln w="11430"/>
                <a:solidFill>
                  <a:srgbClr val="8768D4"/>
                </a:solidFill>
                <a:latin typeface="Times New Roman" panose="02020603050405020304" pitchFamily="18" charset="0"/>
                <a:cs typeface="Times New Roman" panose="02020603050405020304" pitchFamily="18" charset="0"/>
              </a:rPr>
              <a:t>.</a:t>
            </a:r>
          </a:p>
          <a:p>
            <a:pPr eaLnBrk="1" fontAlgn="auto" hangingPunct="1">
              <a:spcBef>
                <a:spcPts val="0"/>
              </a:spcBef>
              <a:spcAft>
                <a:spcPts val="0"/>
              </a:spcAft>
              <a:defRPr/>
            </a:pPr>
            <a:r>
              <a:rPr lang="en-US" altLang="ru-RU" b="1" i="1" kern="100" spc="50" dirty="0">
                <a:ln w="11430"/>
                <a:solidFill>
                  <a:schemeClr val="accent6"/>
                </a:solidFill>
                <a:latin typeface="Times New Roman" panose="02020603050405020304" pitchFamily="18" charset="0"/>
                <a:cs typeface="Times New Roman" panose="02020603050405020304" pitchFamily="18" charset="0"/>
              </a:rPr>
              <a:t>Production building 2087.5 </a:t>
            </a:r>
            <a:r>
              <a:rPr lang="en-US" altLang="ru-RU" b="1" i="1" kern="100" spc="50" dirty="0" err="1">
                <a:ln w="11430"/>
                <a:solidFill>
                  <a:schemeClr val="accent6"/>
                </a:solidFill>
                <a:latin typeface="Times New Roman" panose="02020603050405020304" pitchFamily="18" charset="0"/>
                <a:cs typeface="Times New Roman" panose="02020603050405020304" pitchFamily="18" charset="0"/>
              </a:rPr>
              <a:t>sq.m</a:t>
            </a:r>
            <a:r>
              <a:rPr lang="en-US" altLang="ru-RU" b="1" i="1" kern="100" spc="50" dirty="0">
                <a:ln w="11430"/>
                <a:solidFill>
                  <a:schemeClr val="accent6"/>
                </a:solidFill>
                <a:latin typeface="Times New Roman" panose="02020603050405020304" pitchFamily="18" charset="0"/>
                <a:cs typeface="Times New Roman" panose="02020603050405020304" pitchFamily="18" charset="0"/>
              </a:rPr>
              <a:t>.</a:t>
            </a:r>
            <a:endParaRPr lang="ru-RU" altLang="ru-RU" b="1" i="1" kern="100" spc="50" dirty="0">
              <a:ln w="11430"/>
              <a:solidFill>
                <a:schemeClr val="accent6"/>
              </a:solidFill>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DD83CE3E-12C8-4035-8DB5-D58318D7781F}"/>
              </a:ext>
            </a:extLst>
          </p:cNvPr>
          <p:cNvPicPr>
            <a:picLocks noChangeAspect="1"/>
          </p:cNvPicPr>
          <p:nvPr/>
        </p:nvPicPr>
        <p:blipFill>
          <a:blip r:embed="rId2"/>
          <a:stretch>
            <a:fillRect/>
          </a:stretch>
        </p:blipFill>
        <p:spPr>
          <a:xfrm>
            <a:off x="4479801" y="1988840"/>
            <a:ext cx="4484688" cy="3528392"/>
          </a:xfrm>
          <a:prstGeom prst="rect">
            <a:avLst/>
          </a:prstGeom>
          <a:effectLst>
            <a:glow rad="228600">
              <a:schemeClr val="accent4">
                <a:satMod val="175000"/>
                <a:alpha val="40000"/>
              </a:schemeClr>
            </a:glow>
            <a:softEdge rad="0"/>
          </a:effectLst>
        </p:spPr>
      </p:pic>
      <p:pic>
        <p:nvPicPr>
          <p:cNvPr id="8197" name="Рисунок 14">
            <a:extLst>
              <a:ext uri="{FF2B5EF4-FFF2-40B4-BE49-F238E27FC236}">
                <a16:creationId xmlns:a16="http://schemas.microsoft.com/office/drawing/2014/main" id="{927F903F-2332-E1AB-6A99-BE7D285C7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92" y="-1251520"/>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03A9C372-F8B1-47AA-A943-8C7CC21A86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06" y="3356992"/>
            <a:ext cx="3291904" cy="32919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Прямоугольник 19">
            <a:extLst>
              <a:ext uri="{FF2B5EF4-FFF2-40B4-BE49-F238E27FC236}">
                <a16:creationId xmlns:a16="http://schemas.microsoft.com/office/drawing/2014/main" id="{5923190E-CEB1-4920-A846-EC66679D9BD0}"/>
              </a:ext>
            </a:extLst>
          </p:cNvPr>
          <p:cNvSpPr/>
          <p:nvPr/>
        </p:nvSpPr>
        <p:spPr>
          <a:xfrm>
            <a:off x="1116013" y="115888"/>
            <a:ext cx="7777162" cy="1046440"/>
          </a:xfrm>
          <a:prstGeom prst="rect">
            <a:avLst/>
          </a:prstGeom>
        </p:spPr>
        <p:txBody>
          <a:bodyPr>
            <a:spAutoFit/>
          </a:bodyPr>
          <a:lstStyle/>
          <a:p>
            <a:pPr algn="r">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Краткое описание проекта:</a:t>
            </a:r>
          </a:p>
          <a:p>
            <a:pPr algn="r">
              <a:defRPr/>
            </a:pPr>
            <a:r>
              <a:rPr lang="en-US" sz="2400" b="1" i="1" dirty="0">
                <a:solidFill>
                  <a:schemeClr val="accent6"/>
                </a:solidFill>
                <a:effectLst>
                  <a:outerShdw blurRad="38100" dist="38100" dir="2700000" algn="tl">
                    <a:srgbClr val="000000">
                      <a:alpha val="43137"/>
                    </a:srgbClr>
                  </a:outerShdw>
                </a:effectLst>
                <a:latin typeface="Arial Black" panose="020B0A04020102020204" pitchFamily="34" charset="0"/>
              </a:rPr>
              <a:t>Brief description of the project :</a:t>
            </a:r>
            <a:r>
              <a:rPr lang="en-US" sz="2800" b="1" i="1" dirty="0">
                <a:solidFill>
                  <a:schemeClr val="accent6"/>
                </a:solidFill>
                <a:effectLst>
                  <a:outerShdw blurRad="38100" dist="38100" dir="2700000" algn="tl">
                    <a:srgbClr val="000000">
                      <a:alpha val="43137"/>
                    </a:srgbClr>
                  </a:outerShdw>
                </a:effectLst>
                <a:latin typeface="Arial Black" panose="020B0A04020102020204" pitchFamily="34" charset="0"/>
              </a:rPr>
              <a:t> </a:t>
            </a:r>
          </a:p>
        </p:txBody>
      </p:sp>
      <p:sp useBgFill="1">
        <p:nvSpPr>
          <p:cNvPr id="21" name="Прямоугольник 20">
            <a:extLst>
              <a:ext uri="{FF2B5EF4-FFF2-40B4-BE49-F238E27FC236}">
                <a16:creationId xmlns:a16="http://schemas.microsoft.com/office/drawing/2014/main" id="{A09B8CFC-7AD7-4402-B253-504B5E7DB26E}"/>
              </a:ext>
            </a:extLst>
          </p:cNvPr>
          <p:cNvSpPr/>
          <p:nvPr/>
        </p:nvSpPr>
        <p:spPr>
          <a:xfrm>
            <a:off x="1619250" y="1341438"/>
            <a:ext cx="7267575" cy="1662112"/>
          </a:xfrm>
          <a:prstGeom prst="rect">
            <a:avLst/>
          </a:prstGeom>
        </p:spPr>
        <p:txBody>
          <a:bodyPr>
            <a:spAutoFit/>
          </a:bodyPr>
          <a:lstStyle/>
          <a:p>
            <a:pPr eaLnBrk="1" fontAlgn="auto" hangingPunct="1">
              <a:lnSpc>
                <a:spcPct val="80000"/>
              </a:lnSpc>
              <a:spcBef>
                <a:spcPct val="30000"/>
              </a:spcBef>
              <a:spcAft>
                <a:spcPts val="0"/>
              </a:spcAft>
              <a:defRPr/>
            </a:pPr>
            <a:r>
              <a:rPr lang="ru-RU" sz="2000" b="1" i="1" dirty="0">
                <a:solidFill>
                  <a:srgbClr val="8768D4"/>
                </a:solidFill>
                <a:latin typeface="Times New Roman" panose="02020603050405020304" pitchFamily="18" charset="0"/>
                <a:cs typeface="Times New Roman" panose="02020603050405020304" pitchFamily="18" charset="0"/>
              </a:rPr>
              <a:t>Бизнес-центр – </a:t>
            </a:r>
            <a:r>
              <a:rPr lang="ru-RU" sz="2000" b="1" i="1" kern="100" spc="50" dirty="0">
                <a:ln w="11430"/>
                <a:solidFill>
                  <a:srgbClr val="8768D4"/>
                </a:solidFill>
                <a:latin typeface="Times New Roman" panose="02020603050405020304" pitchFamily="18" charset="0"/>
                <a:cs typeface="Times New Roman" panose="02020603050405020304" pitchFamily="18" charset="0"/>
              </a:rPr>
              <a:t>Отель-парк, ресторан, швейная мастерская, прачечная, салон красоты, стоматология. Офисы. Логистический центр. Автосервис. Автомойка.</a:t>
            </a:r>
          </a:p>
          <a:p>
            <a:pPr eaLnBrk="1" fontAlgn="auto" hangingPunct="1">
              <a:lnSpc>
                <a:spcPct val="80000"/>
              </a:lnSpc>
              <a:spcBef>
                <a:spcPct val="30000"/>
              </a:spcBef>
              <a:spcAft>
                <a:spcPts val="0"/>
              </a:spcAft>
              <a:defRPr/>
            </a:pPr>
            <a:r>
              <a:rPr lang="en-US" sz="2000" b="1" i="1" kern="100" spc="50" dirty="0">
                <a:ln w="11430"/>
                <a:solidFill>
                  <a:schemeClr val="accent6"/>
                </a:solidFill>
                <a:latin typeface="Times New Roman" panose="02020603050405020304" pitchFamily="18" charset="0"/>
                <a:cs typeface="Times New Roman" panose="02020603050405020304" pitchFamily="18" charset="0"/>
              </a:rPr>
              <a:t>Business center – Hotel-park, restaurant, sewing workshop, laundry, beauty salon, dentistry. Offices. Logistics center. Car service. Car wash.</a:t>
            </a:r>
            <a:endParaRPr lang="ru-RU" sz="2000" b="1" i="1" kern="100" spc="50" dirty="0">
              <a:ln w="11430"/>
              <a:solidFill>
                <a:schemeClr val="accent6"/>
              </a:solidFill>
              <a:latin typeface="Times New Roman" panose="02020603050405020304" pitchFamily="18" charset="0"/>
              <a:cs typeface="Times New Roman" panose="02020603050405020304" pitchFamily="18" charset="0"/>
            </a:endParaRPr>
          </a:p>
        </p:txBody>
      </p:sp>
      <p:pic>
        <p:nvPicPr>
          <p:cNvPr id="9221" name="Рисунок 21">
            <a:extLst>
              <a:ext uri="{FF2B5EF4-FFF2-40B4-BE49-F238E27FC236}">
                <a16:creationId xmlns:a16="http://schemas.microsoft.com/office/drawing/2014/main" id="{00583999-19F3-248A-13E2-CBD99A049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322F01C1-CA5B-442C-90F9-DC6E7FDF9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1271" y="3302309"/>
            <a:ext cx="3291904" cy="32919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id="{F701072B-1A13-4349-81EE-E221E6D72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1110" y="3978965"/>
            <a:ext cx="2358496" cy="23584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Рисунок 28">
            <a:extLst>
              <a:ext uri="{FF2B5EF4-FFF2-40B4-BE49-F238E27FC236}">
                <a16:creationId xmlns:a16="http://schemas.microsoft.com/office/drawing/2014/main" id="{31C21DF0-D03A-4437-9694-C346A355406C}"/>
              </a:ext>
            </a:extLst>
          </p:cNvPr>
          <p:cNvPicPr/>
          <p:nvPr/>
        </p:nvPicPr>
        <p:blipFill rotWithShape="1">
          <a:blip r:embed="rId6"/>
          <a:srcRect l="25544" t="6609" r="50150" b="48779"/>
          <a:stretch/>
        </p:blipFill>
        <p:spPr bwMode="auto">
          <a:xfrm>
            <a:off x="7392152" y="5051163"/>
            <a:ext cx="1495425" cy="15430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E452184E-7F71-450A-A04F-C8A180C036D3}"/>
              </a:ext>
            </a:extLst>
          </p:cNvPr>
          <p:cNvSpPr/>
          <p:nvPr/>
        </p:nvSpPr>
        <p:spPr>
          <a:xfrm>
            <a:off x="5105400" y="1916113"/>
            <a:ext cx="3946525" cy="2247900"/>
          </a:xfrm>
          <a:prstGeom prst="rect">
            <a:avLst/>
          </a:prstGeom>
          <a:ln>
            <a:noFill/>
          </a:ln>
        </p:spPr>
        <p:txBody>
          <a:bodyPr>
            <a:spAutoFit/>
          </a:bodyPr>
          <a:lstStyle/>
          <a:p>
            <a:pPr eaLnBrk="1" hangingPunct="1">
              <a:defRPr/>
            </a:pPr>
            <a:r>
              <a:rPr lang="ru-RU" sz="2000" b="1" i="1" dirty="0">
                <a:solidFill>
                  <a:srgbClr val="717CCB"/>
                </a:solidFill>
                <a:latin typeface="Times New Roman" panose="02020603050405020304" pitchFamily="18" charset="0"/>
                <a:cs typeface="Times New Roman" panose="02020603050405020304" pitchFamily="18" charset="0"/>
              </a:rPr>
              <a:t>Этажность – 3 этажа</a:t>
            </a:r>
          </a:p>
          <a:p>
            <a:pPr eaLnBrk="1" hangingPunct="1">
              <a:defRPr/>
            </a:pPr>
            <a:r>
              <a:rPr lang="ru-RU" sz="2000" b="1" i="1" dirty="0">
                <a:solidFill>
                  <a:srgbClr val="717CCB"/>
                </a:solidFill>
                <a:latin typeface="Times New Roman" panose="02020603050405020304" pitchFamily="18" charset="0"/>
                <a:cs typeface="Times New Roman" panose="02020603050405020304" pitchFamily="18" charset="0"/>
              </a:rPr>
              <a:t>Количество номеров – 20, </a:t>
            </a:r>
          </a:p>
          <a:p>
            <a:pPr eaLnBrk="1" hangingPunct="1">
              <a:defRPr/>
            </a:pPr>
            <a:r>
              <a:rPr lang="ru-RU" sz="2000" b="1" i="1" dirty="0">
                <a:solidFill>
                  <a:srgbClr val="717CCB"/>
                </a:solidFill>
                <a:latin typeface="Times New Roman" panose="02020603050405020304" pitchFamily="18" charset="0"/>
                <a:cs typeface="Times New Roman" panose="02020603050405020304" pitchFamily="18" charset="0"/>
              </a:rPr>
              <a:t>в том числе:</a:t>
            </a:r>
          </a:p>
          <a:p>
            <a:pPr marL="342900" indent="-342900" eaLnBrk="1" hangingPunct="1">
              <a:buFont typeface="Arial" pitchFamily="34" charset="0"/>
              <a:buChar char="•"/>
              <a:defRPr/>
            </a:pPr>
            <a:r>
              <a:rPr lang="ru-RU" sz="2000" b="1" i="1" dirty="0">
                <a:solidFill>
                  <a:srgbClr val="717CCB"/>
                </a:solidFill>
                <a:latin typeface="Times New Roman" panose="02020603050405020304" pitchFamily="18" charset="0"/>
                <a:cs typeface="Times New Roman" panose="02020603050405020304" pitchFamily="18" charset="0"/>
              </a:rPr>
              <a:t>14 номеров бизнес класса (2-3 местные)</a:t>
            </a:r>
          </a:p>
          <a:p>
            <a:pPr marL="342900" indent="-342900" eaLnBrk="1" hangingPunct="1">
              <a:buFont typeface="Arial" pitchFamily="34" charset="0"/>
              <a:buChar char="•"/>
              <a:defRPr/>
            </a:pPr>
            <a:r>
              <a:rPr lang="ru-RU" sz="2000" b="1" i="1" dirty="0">
                <a:solidFill>
                  <a:srgbClr val="717CCB"/>
                </a:solidFill>
                <a:latin typeface="Times New Roman" panose="02020603050405020304" pitchFamily="18" charset="0"/>
                <a:cs typeface="Times New Roman" panose="02020603050405020304" pitchFamily="18" charset="0"/>
              </a:rPr>
              <a:t>4 номера класса полулюкс</a:t>
            </a:r>
          </a:p>
          <a:p>
            <a:pPr marL="342900" indent="-342900" eaLnBrk="1" hangingPunct="1">
              <a:buFont typeface="Arial" pitchFamily="34" charset="0"/>
              <a:buChar char="•"/>
              <a:defRPr/>
            </a:pPr>
            <a:r>
              <a:rPr lang="ru-RU" sz="2000" b="1" i="1" dirty="0">
                <a:solidFill>
                  <a:srgbClr val="717CCB"/>
                </a:solidFill>
                <a:latin typeface="Times New Roman" panose="02020603050405020304" pitchFamily="18" charset="0"/>
                <a:cs typeface="Times New Roman" panose="02020603050405020304" pitchFamily="18" charset="0"/>
              </a:rPr>
              <a:t>2 номера класса люкс</a:t>
            </a:r>
          </a:p>
        </p:txBody>
      </p:sp>
      <p:sp>
        <p:nvSpPr>
          <p:cNvPr id="9" name="Прямоугольник 8">
            <a:extLst>
              <a:ext uri="{FF2B5EF4-FFF2-40B4-BE49-F238E27FC236}">
                <a16:creationId xmlns:a16="http://schemas.microsoft.com/office/drawing/2014/main" id="{9121BDBE-0314-4F83-922C-E3A218D4DD74}"/>
              </a:ext>
            </a:extLst>
          </p:cNvPr>
          <p:cNvSpPr/>
          <p:nvPr/>
        </p:nvSpPr>
        <p:spPr>
          <a:xfrm>
            <a:off x="5105400" y="4298950"/>
            <a:ext cx="3946525" cy="1938338"/>
          </a:xfrm>
          <a:prstGeom prst="rect">
            <a:avLst/>
          </a:prstGeom>
        </p:spPr>
        <p:txBody>
          <a:bodyPr>
            <a:spAutoFit/>
          </a:bodyPr>
          <a:lstStyle/>
          <a:p>
            <a:pPr eaLnBrk="1" hangingPunct="1">
              <a:defRPr/>
            </a:pPr>
            <a:r>
              <a:rPr lang="ru-RU" sz="2000" b="1" i="1" dirty="0">
                <a:solidFill>
                  <a:schemeClr val="accent6"/>
                </a:solidFill>
                <a:latin typeface="Times New Roman" panose="02020603050405020304" pitchFamily="18" charset="0"/>
                <a:cs typeface="Times New Roman" panose="02020603050405020304" pitchFamily="18" charset="0"/>
              </a:rPr>
              <a:t>Number of floors – 3 </a:t>
            </a:r>
            <a:r>
              <a:rPr lang="en-US" sz="2000" b="1" i="1" dirty="0">
                <a:solidFill>
                  <a:schemeClr val="accent6"/>
                </a:solidFill>
                <a:latin typeface="Times New Roman" panose="02020603050405020304" pitchFamily="18" charset="0"/>
                <a:cs typeface="Times New Roman" panose="02020603050405020304" pitchFamily="18" charset="0"/>
              </a:rPr>
              <a:t>floors</a:t>
            </a:r>
            <a:endParaRPr lang="ru-RU" sz="2000" b="1" i="1" dirty="0">
              <a:solidFill>
                <a:schemeClr val="accent6"/>
              </a:solidFill>
              <a:latin typeface="Times New Roman" panose="02020603050405020304" pitchFamily="18" charset="0"/>
              <a:cs typeface="Times New Roman" panose="02020603050405020304" pitchFamily="18" charset="0"/>
            </a:endParaRPr>
          </a:p>
          <a:p>
            <a:pPr eaLnBrk="1" hangingPunct="1">
              <a:defRPr/>
            </a:pPr>
            <a:r>
              <a:rPr lang="ru-RU" sz="2000" b="1" i="1" dirty="0">
                <a:solidFill>
                  <a:schemeClr val="accent6"/>
                </a:solidFill>
                <a:latin typeface="Times New Roman" panose="02020603050405020304" pitchFamily="18" charset="0"/>
                <a:cs typeface="Times New Roman" panose="02020603050405020304" pitchFamily="18" charset="0"/>
              </a:rPr>
              <a:t>Total number of rooms – 2</a:t>
            </a:r>
            <a:r>
              <a:rPr lang="en-US" sz="2000" b="1" i="1" dirty="0">
                <a:solidFill>
                  <a:schemeClr val="accent6"/>
                </a:solidFill>
                <a:latin typeface="Times New Roman" panose="02020603050405020304" pitchFamily="18" charset="0"/>
                <a:cs typeface="Times New Roman" panose="02020603050405020304" pitchFamily="18" charset="0"/>
              </a:rPr>
              <a:t>0, including:</a:t>
            </a:r>
            <a:endParaRPr lang="ru-RU" sz="2000" b="1" i="1" dirty="0">
              <a:solidFill>
                <a:schemeClr val="accent6"/>
              </a:solidFill>
              <a:latin typeface="Times New Roman" panose="02020603050405020304" pitchFamily="18" charset="0"/>
              <a:cs typeface="Times New Roman" panose="02020603050405020304" pitchFamily="18" charset="0"/>
            </a:endParaRPr>
          </a:p>
          <a:p>
            <a:pPr marL="342900" indent="-342900" eaLnBrk="1" hangingPunct="1">
              <a:buFont typeface="Arial" pitchFamily="34" charset="0"/>
              <a:buChar char="•"/>
              <a:defRPr/>
            </a:pPr>
            <a:r>
              <a:rPr lang="en-US" sz="2000" b="1" i="1" dirty="0">
                <a:solidFill>
                  <a:schemeClr val="accent6"/>
                </a:solidFill>
                <a:latin typeface="Times New Roman" panose="02020603050405020304" pitchFamily="18" charset="0"/>
                <a:cs typeface="Times New Roman" panose="02020603050405020304" pitchFamily="18" charset="0"/>
              </a:rPr>
              <a:t>14 business class rooms </a:t>
            </a:r>
          </a:p>
          <a:p>
            <a:pPr marL="342900" indent="-342900" eaLnBrk="1" hangingPunct="1">
              <a:buFont typeface="Arial" pitchFamily="34" charset="0"/>
              <a:buChar char="•"/>
              <a:defRPr/>
            </a:pPr>
            <a:r>
              <a:rPr lang="en-US" sz="2000" b="1" i="1" dirty="0">
                <a:solidFill>
                  <a:schemeClr val="accent6"/>
                </a:solidFill>
                <a:latin typeface="Times New Roman" panose="02020603050405020304" pitchFamily="18" charset="0"/>
                <a:cs typeface="Times New Roman" panose="02020603050405020304" pitchFamily="18" charset="0"/>
              </a:rPr>
              <a:t>4 junior suites</a:t>
            </a:r>
          </a:p>
          <a:p>
            <a:pPr marL="342900" indent="-342900" eaLnBrk="1" hangingPunct="1">
              <a:buFont typeface="Arial" pitchFamily="34" charset="0"/>
              <a:buChar char="•"/>
              <a:defRPr/>
            </a:pPr>
            <a:r>
              <a:rPr lang="en-US" sz="2000" b="1" i="1" dirty="0">
                <a:solidFill>
                  <a:schemeClr val="accent6"/>
                </a:solidFill>
                <a:latin typeface="Times New Roman" panose="02020603050405020304" pitchFamily="18" charset="0"/>
                <a:cs typeface="Times New Roman" panose="02020603050405020304" pitchFamily="18" charset="0"/>
              </a:rPr>
              <a:t>2 luxury rooms</a:t>
            </a:r>
            <a:endParaRPr lang="ru-RU" sz="2000" b="1" i="1" dirty="0">
              <a:solidFill>
                <a:schemeClr val="accent6"/>
              </a:solidFill>
              <a:latin typeface="Times New Roman" panose="02020603050405020304" pitchFamily="18" charset="0"/>
              <a:cs typeface="Times New Roman" panose="02020603050405020304" pitchFamily="18" charset="0"/>
            </a:endParaRPr>
          </a:p>
        </p:txBody>
      </p:sp>
      <p:sp>
        <p:nvSpPr>
          <p:cNvPr id="10" name="Rectangle 3">
            <a:extLst>
              <a:ext uri="{FF2B5EF4-FFF2-40B4-BE49-F238E27FC236}">
                <a16:creationId xmlns:a16="http://schemas.microsoft.com/office/drawing/2014/main" id="{F7BCD4DB-930B-4D25-B62B-5861D914BE33}"/>
              </a:ext>
            </a:extLst>
          </p:cNvPr>
          <p:cNvSpPr>
            <a:spLocks noChangeArrowheads="1"/>
          </p:cNvSpPr>
          <p:nvPr/>
        </p:nvSpPr>
        <p:spPr bwMode="auto">
          <a:xfrm>
            <a:off x="1995488" y="344488"/>
            <a:ext cx="6927850" cy="1436687"/>
          </a:xfrm>
          <a:prstGeom prst="rect">
            <a:avLst/>
          </a:prstGeom>
          <a:noFill/>
          <a:ln>
            <a:noFill/>
          </a:ln>
        </p:spPr>
        <p:txBody>
          <a:bodyPr wrap="none" anchor="ctr"/>
          <a:lstStyle/>
          <a:p>
            <a:pPr algn="r" eaLnBrk="1" fontAlgn="auto" hangingPunct="1">
              <a:spcBef>
                <a:spcPts val="0"/>
              </a:spcBef>
              <a:spcAft>
                <a:spcPts val="0"/>
              </a:spcAft>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Характеристика гостиницы</a:t>
            </a:r>
            <a:endParaRPr lang="ru-RU" sz="2600" b="1" i="1" dirty="0">
              <a:solidFill>
                <a:srgbClr val="C00000"/>
              </a:solidFill>
              <a:effectLst>
                <a:outerShdw blurRad="38100" dist="38100" dir="2700000" algn="tl">
                  <a:srgbClr val="000000">
                    <a:alpha val="43137"/>
                  </a:srgbClr>
                </a:outerShdw>
              </a:effectLst>
              <a:latin typeface="Arial Black" panose="020B0A04020102020204" pitchFamily="34" charset="0"/>
            </a:endParaRPr>
          </a:p>
          <a:p>
            <a:pPr algn="r" eaLnBrk="1" fontAlgn="auto" hangingPunct="1">
              <a:spcBef>
                <a:spcPts val="0"/>
              </a:spcBef>
              <a:spcAft>
                <a:spcPts val="0"/>
              </a:spcAft>
              <a:defRPr/>
            </a:pPr>
            <a:endParaRPr lang="ru-RU" sz="1000" b="1" i="1" dirty="0">
              <a:solidFill>
                <a:srgbClr val="7030A0"/>
              </a:solidFill>
              <a:effectLst>
                <a:outerShdw blurRad="38100" dist="38100" dir="2700000" algn="tl">
                  <a:srgbClr val="000000">
                    <a:alpha val="43137"/>
                  </a:srgbClr>
                </a:outerShdw>
              </a:effectLst>
              <a:latin typeface="Arial Black" panose="020B0A04020102020204" pitchFamily="34" charset="0"/>
            </a:endParaRPr>
          </a:p>
          <a:p>
            <a:pPr algn="r" eaLnBrk="1" fontAlgn="auto" hangingPunct="1">
              <a:spcBef>
                <a:spcPts val="0"/>
              </a:spcBef>
              <a:spcAft>
                <a:spcPts val="0"/>
              </a:spcAft>
              <a:defRPr/>
            </a:pPr>
            <a:r>
              <a:rPr lang="en-US" sz="2400" b="1" i="1" dirty="0">
                <a:solidFill>
                  <a:schemeClr val="accent6"/>
                </a:solidFill>
                <a:effectLst>
                  <a:outerShdw blurRad="38100" dist="38100" dir="2700000" algn="tl">
                    <a:srgbClr val="000000">
                      <a:alpha val="43137"/>
                    </a:srgbClr>
                  </a:outerShdw>
                </a:effectLst>
                <a:latin typeface="Arial Black" panose="020B0A04020102020204" pitchFamily="34" charset="0"/>
              </a:rPr>
              <a:t>Characteristics of the hotel</a:t>
            </a:r>
            <a:endParaRPr lang="ru-RU" sz="2400" b="1" i="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pic>
        <p:nvPicPr>
          <p:cNvPr id="10245" name="Рисунок 6">
            <a:extLst>
              <a:ext uri="{FF2B5EF4-FFF2-40B4-BE49-F238E27FC236}">
                <a16:creationId xmlns:a16="http://schemas.microsoft.com/office/drawing/2014/main" id="{04961168-3A39-0949-067A-E4B57B171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extLst>
              <a:ext uri="{FF2B5EF4-FFF2-40B4-BE49-F238E27FC236}">
                <a16:creationId xmlns:a16="http://schemas.microsoft.com/office/drawing/2014/main" id="{1FA78B0E-58ED-4390-B79A-5291F7756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314" y="1605327"/>
            <a:ext cx="3295058" cy="2834363"/>
          </a:xfrm>
          <a:prstGeom prst="ellipse">
            <a:avLst/>
          </a:prstGeom>
          <a:ln>
            <a:noFill/>
          </a:ln>
          <a:effectLst>
            <a:softEdge rad="112500"/>
          </a:effectLst>
        </p:spPr>
      </p:pic>
      <p:pic>
        <p:nvPicPr>
          <p:cNvPr id="2" name="Рисунок 1">
            <a:extLst>
              <a:ext uri="{FF2B5EF4-FFF2-40B4-BE49-F238E27FC236}">
                <a16:creationId xmlns:a16="http://schemas.microsoft.com/office/drawing/2014/main" id="{29FF1649-FBCA-49F2-B83E-D1D2C504D2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661" y="3574186"/>
            <a:ext cx="2394188" cy="3191110"/>
          </a:xfrm>
          <a:prstGeom prst="ellipse">
            <a:avLst/>
          </a:prstGeom>
          <a:ln>
            <a:noFill/>
          </a:ln>
          <a:effectLst>
            <a:softEdge rad="112500"/>
          </a:effectLst>
        </p:spPr>
      </p:pic>
      <p:pic>
        <p:nvPicPr>
          <p:cNvPr id="3" name="Рисунок 2">
            <a:extLst>
              <a:ext uri="{FF2B5EF4-FFF2-40B4-BE49-F238E27FC236}">
                <a16:creationId xmlns:a16="http://schemas.microsoft.com/office/drawing/2014/main" id="{C839D28B-D268-4679-8A4A-2C5A8E18C6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794" y="991796"/>
            <a:ext cx="2072955" cy="2763939"/>
          </a:xfrm>
          <a:prstGeom prst="ellipse">
            <a:avLst/>
          </a:prstGeom>
          <a:ln>
            <a:noFill/>
          </a:ln>
          <a:effectLst>
            <a:softEdge rad="112500"/>
          </a:effectLst>
        </p:spPr>
      </p:pic>
      <p:pic>
        <p:nvPicPr>
          <p:cNvPr id="13" name="Рисунок 12">
            <a:extLst>
              <a:ext uri="{FF2B5EF4-FFF2-40B4-BE49-F238E27FC236}">
                <a16:creationId xmlns:a16="http://schemas.microsoft.com/office/drawing/2014/main" id="{59FB22AF-DB92-4828-9512-26AEF54C89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82" y="3022509"/>
            <a:ext cx="2722961" cy="3960440"/>
          </a:xfrm>
          <a:prstGeom prst="ellipse">
            <a:avLst/>
          </a:prstGeom>
          <a:ln>
            <a:noFill/>
          </a:ln>
          <a:effectLst>
            <a:softEdge rad="112500"/>
          </a:effec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0F3C05EB-FC2C-4F46-8DB3-062A608CE91F}"/>
              </a:ext>
            </a:extLst>
          </p:cNvPr>
          <p:cNvSpPr>
            <a:spLocks noChangeArrowheads="1"/>
          </p:cNvSpPr>
          <p:nvPr/>
        </p:nvSpPr>
        <p:spPr bwMode="auto">
          <a:xfrm>
            <a:off x="1259632" y="1"/>
            <a:ext cx="7884368" cy="1268760"/>
          </a:xfrm>
          <a:prstGeom prst="rect">
            <a:avLst/>
          </a:prstGeom>
          <a:noFill/>
          <a:ln>
            <a:noFill/>
          </a:ln>
        </p:spPr>
        <p:txBody>
          <a:bodyPr wrap="none" anchor="ctr"/>
          <a:lstStyle/>
          <a:p>
            <a:pPr algn="ctr" eaLnBrk="1" fontAlgn="auto" hangingPunct="1">
              <a:spcBef>
                <a:spcPts val="0"/>
              </a:spcBef>
              <a:spcAft>
                <a:spcPts val="0"/>
              </a:spcAft>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Парковая зона отдыха</a:t>
            </a:r>
            <a:endParaRPr lang="ru-RU" sz="2600" b="1" i="1" dirty="0">
              <a:solidFill>
                <a:srgbClr val="C00000"/>
              </a:solidFill>
              <a:effectLst>
                <a:outerShdw blurRad="38100" dist="38100" dir="2700000" algn="tl">
                  <a:srgbClr val="000000">
                    <a:alpha val="43137"/>
                  </a:srgbClr>
                </a:outerShdw>
              </a:effectLst>
              <a:latin typeface="Arial Black" panose="020B0A04020102020204" pitchFamily="34" charset="0"/>
            </a:endParaRPr>
          </a:p>
          <a:p>
            <a:pPr algn="r" eaLnBrk="1" fontAlgn="auto" hangingPunct="1">
              <a:spcBef>
                <a:spcPts val="0"/>
              </a:spcBef>
              <a:spcAft>
                <a:spcPts val="0"/>
              </a:spcAft>
              <a:defRPr/>
            </a:pPr>
            <a:endParaRPr lang="ru-RU" sz="1000" b="1" i="1" dirty="0">
              <a:solidFill>
                <a:srgbClr val="7030A0"/>
              </a:solidFill>
              <a:effectLst>
                <a:outerShdw blurRad="38100" dist="38100" dir="2700000" algn="tl">
                  <a:srgbClr val="000000">
                    <a:alpha val="43137"/>
                  </a:srgbClr>
                </a:outerShdw>
              </a:effectLst>
              <a:latin typeface="Arial Black" panose="020B0A04020102020204" pitchFamily="34" charset="0"/>
            </a:endParaRPr>
          </a:p>
          <a:p>
            <a:pPr algn="ctr" eaLnBrk="1" fontAlgn="auto" hangingPunct="1">
              <a:spcBef>
                <a:spcPts val="0"/>
              </a:spcBef>
              <a:spcAft>
                <a:spcPts val="0"/>
              </a:spcAft>
              <a:defRPr/>
            </a:pPr>
            <a:r>
              <a:rPr lang="en-US" sz="2400" b="1" i="1" dirty="0">
                <a:solidFill>
                  <a:schemeClr val="accent6"/>
                </a:solidFill>
                <a:effectLst>
                  <a:outerShdw blurRad="38100" dist="38100" dir="2700000" algn="tl">
                    <a:srgbClr val="000000">
                      <a:alpha val="43137"/>
                    </a:srgbClr>
                  </a:outerShdw>
                </a:effectLst>
                <a:latin typeface="Arial Black" panose="020B0A04020102020204" pitchFamily="34" charset="0"/>
              </a:rPr>
              <a:t>Park recreation area</a:t>
            </a:r>
            <a:endParaRPr lang="ru-RU" sz="2400" b="1" i="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pic>
        <p:nvPicPr>
          <p:cNvPr id="11267" name="Рисунок 6">
            <a:extLst>
              <a:ext uri="{FF2B5EF4-FFF2-40B4-BE49-F238E27FC236}">
                <a16:creationId xmlns:a16="http://schemas.microsoft.com/office/drawing/2014/main" id="{0E4E34D7-8A4B-870E-8940-09BD7F77B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4">
            <a:extLst>
              <a:ext uri="{FF2B5EF4-FFF2-40B4-BE49-F238E27FC236}">
                <a16:creationId xmlns:a16="http://schemas.microsoft.com/office/drawing/2014/main" id="{097595B9-61A1-437B-B75E-1E78C03084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3731" y="1239807"/>
            <a:ext cx="4315123" cy="52811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5">
            <a:extLst>
              <a:ext uri="{FF2B5EF4-FFF2-40B4-BE49-F238E27FC236}">
                <a16:creationId xmlns:a16="http://schemas.microsoft.com/office/drawing/2014/main" id="{1FB75414-189D-41E6-B98F-9970929B42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0623" y="2397864"/>
            <a:ext cx="4194175" cy="43227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Рисунок 6">
            <a:extLst>
              <a:ext uri="{FF2B5EF4-FFF2-40B4-BE49-F238E27FC236}">
                <a16:creationId xmlns:a16="http://schemas.microsoft.com/office/drawing/2014/main" id="{E97C8AC8-6E2E-4C33-8C8E-79AF9D73C8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549" y="1239807"/>
            <a:ext cx="3688070" cy="29430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скругленные углы 1">
            <a:extLst>
              <a:ext uri="{FF2B5EF4-FFF2-40B4-BE49-F238E27FC236}">
                <a16:creationId xmlns:a16="http://schemas.microsoft.com/office/drawing/2014/main" id="{B41B9D06-8FAA-484A-BB99-5225AF967B63}"/>
              </a:ext>
            </a:extLst>
          </p:cNvPr>
          <p:cNvSpPr/>
          <p:nvPr/>
        </p:nvSpPr>
        <p:spPr>
          <a:xfrm>
            <a:off x="6965950" y="2598738"/>
            <a:ext cx="1871663" cy="5762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Arial Black" panose="020B0A04020102020204" pitchFamily="34" charset="0"/>
              </a:rPr>
              <a:t>the facade of the park</a:t>
            </a:r>
            <a:endParaRPr lang="ru-BY" dirty="0">
              <a:latin typeface="Arial Black" panose="020B0A0402010202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Прямоугольник 1">
            <a:extLst>
              <a:ext uri="{FF2B5EF4-FFF2-40B4-BE49-F238E27FC236}">
                <a16:creationId xmlns:a16="http://schemas.microsoft.com/office/drawing/2014/main" id="{5F59CEDD-3B07-4DE8-8FE9-5CB58749BCFD}"/>
              </a:ext>
            </a:extLst>
          </p:cNvPr>
          <p:cNvSpPr/>
          <p:nvPr/>
        </p:nvSpPr>
        <p:spPr>
          <a:xfrm>
            <a:off x="107950" y="1538288"/>
            <a:ext cx="3527425" cy="2586037"/>
          </a:xfrm>
          <a:prstGeom prst="rect">
            <a:avLst/>
          </a:prstGeom>
        </p:spPr>
        <p:txBody>
          <a:bodyPr>
            <a:spAutoFit/>
          </a:bodyPr>
          <a:lstStyle/>
          <a:p>
            <a:pPr eaLnBrk="1" fontAlgn="auto" hangingPunct="1">
              <a:lnSpc>
                <a:spcPct val="80000"/>
              </a:lnSpc>
              <a:spcBef>
                <a:spcPct val="30000"/>
              </a:spcBef>
              <a:spcAft>
                <a:spcPts val="0"/>
              </a:spcAft>
              <a:defRPr/>
            </a:pPr>
            <a:endParaRPr lang="ru-RU" sz="1600" b="1" i="1" dirty="0">
              <a:solidFill>
                <a:srgbClr val="8768D4"/>
              </a:solidFill>
              <a:latin typeface="Arial Black" panose="020B0A04020102020204" pitchFamily="34" charset="0"/>
            </a:endParaRPr>
          </a:p>
          <a:p>
            <a:pPr eaLnBrk="1" fontAlgn="auto" hangingPunct="1">
              <a:lnSpc>
                <a:spcPct val="80000"/>
              </a:lnSpc>
              <a:spcBef>
                <a:spcPct val="30000"/>
              </a:spcBef>
              <a:spcAft>
                <a:spcPts val="0"/>
              </a:spcAft>
              <a:defRPr/>
            </a:pPr>
            <a:r>
              <a:rPr lang="ru-RU" sz="2000" b="1" i="1" dirty="0">
                <a:solidFill>
                  <a:srgbClr val="8768D4"/>
                </a:solidFill>
                <a:latin typeface="Times New Roman" panose="02020603050405020304" pitchFamily="18" charset="0"/>
                <a:cs typeface="Times New Roman" panose="02020603050405020304" pitchFamily="18" charset="0"/>
              </a:rPr>
              <a:t>Потребность в инвестициях  – 2,3 млн. долл. США </a:t>
            </a:r>
            <a:r>
              <a:rPr lang="en-US" sz="2000" b="1" i="1" kern="100" spc="50" dirty="0">
                <a:ln w="11430"/>
                <a:solidFill>
                  <a:schemeClr val="accent6"/>
                </a:solidFill>
                <a:latin typeface="Times New Roman" panose="02020603050405020304" pitchFamily="18" charset="0"/>
                <a:cs typeface="Times New Roman" panose="02020603050405020304" pitchFamily="18" charset="0"/>
              </a:rPr>
              <a:t>Required investment – </a:t>
            </a:r>
            <a:r>
              <a:rPr lang="ru-RU" sz="2000" b="1" i="1" kern="100" spc="50" dirty="0">
                <a:ln w="11430"/>
                <a:solidFill>
                  <a:schemeClr val="accent6"/>
                </a:solidFill>
                <a:latin typeface="Times New Roman" panose="02020603050405020304" pitchFamily="18" charset="0"/>
                <a:cs typeface="Times New Roman" panose="02020603050405020304" pitchFamily="18" charset="0"/>
              </a:rPr>
              <a:t>2.3</a:t>
            </a:r>
            <a:r>
              <a:rPr lang="en-US" sz="2000" b="1" i="1" kern="100" spc="50" dirty="0">
                <a:ln w="11430"/>
                <a:solidFill>
                  <a:schemeClr val="accent6"/>
                </a:solidFill>
                <a:latin typeface="Times New Roman" panose="02020603050405020304" pitchFamily="18" charset="0"/>
                <a:cs typeface="Times New Roman" panose="02020603050405020304" pitchFamily="18" charset="0"/>
              </a:rPr>
              <a:t> million</a:t>
            </a:r>
            <a:r>
              <a:rPr lang="ru-RU" sz="2000" b="1" i="1" kern="100" spc="50" dirty="0">
                <a:ln w="11430"/>
                <a:solidFill>
                  <a:schemeClr val="accent6"/>
                </a:solidFill>
                <a:latin typeface="Times New Roman" panose="02020603050405020304" pitchFamily="18" charset="0"/>
                <a:cs typeface="Times New Roman" panose="02020603050405020304" pitchFamily="18" charset="0"/>
              </a:rPr>
              <a:t> </a:t>
            </a:r>
            <a:r>
              <a:rPr lang="en-US" sz="2000" b="1" i="1" kern="100" spc="50" dirty="0">
                <a:ln w="11430"/>
                <a:solidFill>
                  <a:schemeClr val="accent6"/>
                </a:solidFill>
                <a:latin typeface="Times New Roman" panose="02020603050405020304" pitchFamily="18" charset="0"/>
                <a:cs typeface="Times New Roman" panose="02020603050405020304" pitchFamily="18" charset="0"/>
              </a:rPr>
              <a:t>US dollars</a:t>
            </a:r>
            <a:endParaRPr lang="ru-RU" sz="2000" b="1" i="1" kern="100" spc="50" dirty="0">
              <a:ln w="11430"/>
              <a:solidFill>
                <a:schemeClr val="accent6"/>
              </a:solidFill>
              <a:latin typeface="Times New Roman" panose="02020603050405020304" pitchFamily="18" charset="0"/>
              <a:cs typeface="Times New Roman" panose="02020603050405020304" pitchFamily="18" charset="0"/>
            </a:endParaRPr>
          </a:p>
          <a:p>
            <a:pPr eaLnBrk="1" fontAlgn="auto" hangingPunct="1">
              <a:lnSpc>
                <a:spcPct val="80000"/>
              </a:lnSpc>
              <a:spcBef>
                <a:spcPct val="30000"/>
              </a:spcBef>
              <a:spcAft>
                <a:spcPts val="0"/>
              </a:spcAft>
              <a:defRPr/>
            </a:pPr>
            <a:endParaRPr lang="ru-RU" sz="2000" b="1" i="1" kern="100" spc="50" dirty="0">
              <a:ln w="11430"/>
              <a:solidFill>
                <a:schemeClr val="accent6"/>
              </a:solidFill>
              <a:latin typeface="Times New Roman" panose="02020603050405020304" pitchFamily="18" charset="0"/>
              <a:cs typeface="Times New Roman" panose="02020603050405020304" pitchFamily="18" charset="0"/>
            </a:endParaRPr>
          </a:p>
          <a:p>
            <a:pPr eaLnBrk="1" fontAlgn="auto" hangingPunct="1">
              <a:lnSpc>
                <a:spcPct val="80000"/>
              </a:lnSpc>
              <a:spcBef>
                <a:spcPct val="30000"/>
              </a:spcBef>
              <a:spcAft>
                <a:spcPts val="0"/>
              </a:spcAft>
              <a:defRPr/>
            </a:pPr>
            <a:endParaRPr lang="ru-RU" sz="2000" b="1" i="1" kern="100" spc="50" dirty="0">
              <a:ln w="11430"/>
              <a:solidFill>
                <a:schemeClr val="accent6"/>
              </a:solidFill>
              <a:latin typeface="Times New Roman" panose="02020603050405020304" pitchFamily="18" charset="0"/>
              <a:cs typeface="Times New Roman" panose="02020603050405020304" pitchFamily="18" charset="0"/>
            </a:endParaRPr>
          </a:p>
          <a:p>
            <a:pPr eaLnBrk="1" fontAlgn="auto" hangingPunct="1">
              <a:lnSpc>
                <a:spcPct val="80000"/>
              </a:lnSpc>
              <a:spcBef>
                <a:spcPct val="30000"/>
              </a:spcBef>
              <a:spcAft>
                <a:spcPts val="0"/>
              </a:spcAft>
              <a:defRPr/>
            </a:pPr>
            <a:endParaRPr lang="ru-RU" sz="1600" b="1" i="1" dirty="0">
              <a:solidFill>
                <a:srgbClr val="8768D4"/>
              </a:solidFill>
              <a:latin typeface="Arial Black" panose="020B0A04020102020204" pitchFamily="34" charset="0"/>
            </a:endParaRPr>
          </a:p>
          <a:p>
            <a:pPr eaLnBrk="1" fontAlgn="auto" hangingPunct="1">
              <a:lnSpc>
                <a:spcPct val="80000"/>
              </a:lnSpc>
              <a:spcBef>
                <a:spcPct val="30000"/>
              </a:spcBef>
              <a:spcAft>
                <a:spcPts val="0"/>
              </a:spcAft>
              <a:defRPr/>
            </a:pPr>
            <a:endParaRPr lang="en-US" sz="1600" b="1" i="1" kern="100" spc="50" dirty="0">
              <a:ln w="11430"/>
              <a:solidFill>
                <a:schemeClr val="accent6"/>
              </a:solidFill>
              <a:latin typeface="Arial Black" pitchFamily="34" charset="0"/>
              <a:cs typeface="Times New Roman" pitchFamily="18" charset="0"/>
            </a:endParaRPr>
          </a:p>
        </p:txBody>
      </p:sp>
      <p:sp useBgFill="1">
        <p:nvSpPr>
          <p:cNvPr id="5" name="Прямоугольник 4">
            <a:extLst>
              <a:ext uri="{FF2B5EF4-FFF2-40B4-BE49-F238E27FC236}">
                <a16:creationId xmlns:a16="http://schemas.microsoft.com/office/drawing/2014/main" id="{E2567529-BF41-45CD-B566-A69149F282E4}"/>
              </a:ext>
            </a:extLst>
          </p:cNvPr>
          <p:cNvSpPr/>
          <p:nvPr/>
        </p:nvSpPr>
        <p:spPr>
          <a:xfrm>
            <a:off x="107950" y="4797425"/>
            <a:ext cx="3687763" cy="1704975"/>
          </a:xfrm>
          <a:prstGeom prst="rect">
            <a:avLst/>
          </a:prstGeom>
        </p:spPr>
        <p:txBody>
          <a:bodyPr>
            <a:spAutoFit/>
          </a:bodyPr>
          <a:lstStyle/>
          <a:p>
            <a:pPr eaLnBrk="1" fontAlgn="auto" hangingPunct="1">
              <a:lnSpc>
                <a:spcPct val="80000"/>
              </a:lnSpc>
              <a:spcBef>
                <a:spcPct val="30000"/>
              </a:spcBef>
              <a:spcAft>
                <a:spcPts val="0"/>
              </a:spcAft>
              <a:defRPr/>
            </a:pPr>
            <a:endParaRPr lang="ru-RU" sz="1600" b="1" i="1" dirty="0">
              <a:solidFill>
                <a:srgbClr val="8768D4"/>
              </a:solidFill>
              <a:latin typeface="Arial Black" panose="020B0A04020102020204" pitchFamily="34" charset="0"/>
            </a:endParaRPr>
          </a:p>
          <a:p>
            <a:pPr eaLnBrk="1" fontAlgn="auto" hangingPunct="1">
              <a:lnSpc>
                <a:spcPct val="80000"/>
              </a:lnSpc>
              <a:spcBef>
                <a:spcPct val="30000"/>
              </a:spcBef>
              <a:spcAft>
                <a:spcPts val="0"/>
              </a:spcAft>
              <a:defRPr/>
            </a:pPr>
            <a:r>
              <a:rPr lang="ru-RU" sz="2000" b="1" i="1" dirty="0">
                <a:solidFill>
                  <a:srgbClr val="8768D4"/>
                </a:solidFill>
                <a:latin typeface="Times New Roman" panose="02020603050405020304" pitchFamily="18" charset="0"/>
                <a:cs typeface="Times New Roman" panose="02020603050405020304" pitchFamily="18" charset="0"/>
              </a:rPr>
              <a:t>Форма участия инвестора – частное партнерство, 50% вложение капитала</a:t>
            </a:r>
          </a:p>
          <a:p>
            <a:pPr eaLnBrk="1" fontAlgn="auto" hangingPunct="1">
              <a:lnSpc>
                <a:spcPct val="80000"/>
              </a:lnSpc>
              <a:spcBef>
                <a:spcPct val="30000"/>
              </a:spcBef>
              <a:spcAft>
                <a:spcPts val="0"/>
              </a:spcAft>
              <a:defRPr/>
            </a:pPr>
            <a:r>
              <a:rPr lang="en-US" sz="2000" b="1" i="1" kern="100" spc="50" dirty="0">
                <a:ln w="11430"/>
                <a:solidFill>
                  <a:schemeClr val="accent6"/>
                </a:solidFill>
                <a:latin typeface="Times New Roman" panose="02020603050405020304" pitchFamily="18" charset="0"/>
                <a:cs typeface="Times New Roman" panose="02020603050405020304" pitchFamily="18" charset="0"/>
              </a:rPr>
              <a:t>Form of  investor's participation – </a:t>
            </a:r>
            <a:r>
              <a:rPr lang="ru-RU" sz="2000" b="1" i="1" kern="100" spc="50" dirty="0">
                <a:ln w="11430"/>
                <a:solidFill>
                  <a:schemeClr val="accent6"/>
                </a:solidFill>
                <a:latin typeface="Times New Roman" panose="02020603050405020304" pitchFamily="18" charset="0"/>
                <a:cs typeface="Times New Roman" panose="02020603050405020304" pitchFamily="18" charset="0"/>
              </a:rPr>
              <a:t>50</a:t>
            </a:r>
            <a:r>
              <a:rPr lang="en-US" sz="2000" b="1" i="1" kern="100" spc="50" dirty="0">
                <a:ln w="11430"/>
                <a:solidFill>
                  <a:schemeClr val="accent6"/>
                </a:solidFill>
                <a:latin typeface="Times New Roman" panose="02020603050405020304" pitchFamily="18" charset="0"/>
                <a:cs typeface="Times New Roman" panose="02020603050405020304" pitchFamily="18" charset="0"/>
              </a:rPr>
              <a:t>% investment</a:t>
            </a:r>
            <a:endParaRPr lang="ru-RU" sz="2000" b="1" i="1" kern="100" spc="50" dirty="0">
              <a:ln w="11430"/>
              <a:solidFill>
                <a:schemeClr val="accent6"/>
              </a:solidFill>
              <a:latin typeface="Times New Roman" panose="02020603050405020304" pitchFamily="18" charset="0"/>
              <a:cs typeface="Times New Roman" panose="02020603050405020304" pitchFamily="18" charset="0"/>
            </a:endParaRPr>
          </a:p>
        </p:txBody>
      </p:sp>
      <p:sp>
        <p:nvSpPr>
          <p:cNvPr id="11" name="Rectangle 3">
            <a:extLst>
              <a:ext uri="{FF2B5EF4-FFF2-40B4-BE49-F238E27FC236}">
                <a16:creationId xmlns:a16="http://schemas.microsoft.com/office/drawing/2014/main" id="{4CEE6C57-C439-4598-B86E-0F33E3664875}"/>
              </a:ext>
            </a:extLst>
          </p:cNvPr>
          <p:cNvSpPr>
            <a:spLocks noChangeArrowheads="1"/>
          </p:cNvSpPr>
          <p:nvPr/>
        </p:nvSpPr>
        <p:spPr bwMode="auto">
          <a:xfrm>
            <a:off x="1907704" y="25400"/>
            <a:ext cx="7374409" cy="1243013"/>
          </a:xfrm>
          <a:prstGeom prst="rect">
            <a:avLst/>
          </a:prstGeom>
          <a:noFill/>
          <a:ln>
            <a:noFill/>
          </a:ln>
        </p:spPr>
        <p:txBody>
          <a:bodyPr wrap="none" anchor="ctr"/>
          <a:lstStyle/>
          <a:p>
            <a:pPr algn="ctr">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Инвестиционное предложение:</a:t>
            </a:r>
          </a:p>
          <a:p>
            <a:pPr eaLnBrk="1" fontAlgn="auto" hangingPunct="1">
              <a:spcBef>
                <a:spcPts val="0"/>
              </a:spcBef>
              <a:spcAft>
                <a:spcPts val="0"/>
              </a:spcAft>
              <a:defRPr/>
            </a:pPr>
            <a:r>
              <a:rPr lang="en-US" sz="2600" b="1" i="1" dirty="0">
                <a:solidFill>
                  <a:schemeClr val="accent6"/>
                </a:solidFill>
                <a:effectLst>
                  <a:outerShdw blurRad="38100" dist="38100" dir="2700000" algn="tl">
                    <a:srgbClr val="000000">
                      <a:alpha val="43137"/>
                    </a:srgbClr>
                  </a:outerShdw>
                </a:effectLst>
                <a:latin typeface="Arial Black" panose="020B0A04020102020204" pitchFamily="34" charset="0"/>
              </a:rPr>
              <a:t>Investment offer</a:t>
            </a:r>
            <a:endParaRPr lang="ru-RU" sz="2600" b="1" i="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 useBgFill="1">
        <p:nvSpPr>
          <p:cNvPr id="3" name="Прямоугольник 2">
            <a:extLst>
              <a:ext uri="{FF2B5EF4-FFF2-40B4-BE49-F238E27FC236}">
                <a16:creationId xmlns:a16="http://schemas.microsoft.com/office/drawing/2014/main" id="{9398B928-E1AE-4CEF-B4F1-7F9C17DC2691}"/>
              </a:ext>
            </a:extLst>
          </p:cNvPr>
          <p:cNvSpPr/>
          <p:nvPr/>
        </p:nvSpPr>
        <p:spPr>
          <a:xfrm>
            <a:off x="107950" y="3846513"/>
            <a:ext cx="3384550" cy="1101725"/>
          </a:xfrm>
          <a:prstGeom prst="rect">
            <a:avLst/>
          </a:prstGeom>
        </p:spPr>
        <p:txBody>
          <a:bodyPr>
            <a:spAutoFit/>
          </a:bodyPr>
          <a:lstStyle/>
          <a:p>
            <a:pPr eaLnBrk="1" fontAlgn="auto" hangingPunct="1">
              <a:lnSpc>
                <a:spcPct val="80000"/>
              </a:lnSpc>
              <a:spcBef>
                <a:spcPct val="30000"/>
              </a:spcBef>
              <a:spcAft>
                <a:spcPts val="0"/>
              </a:spcAft>
              <a:defRPr/>
            </a:pPr>
            <a:endParaRPr lang="ru-RU" sz="1600" b="1" i="1" kern="100" spc="50" dirty="0">
              <a:ln w="11430"/>
              <a:solidFill>
                <a:srgbClr val="8768D4"/>
              </a:solidFill>
              <a:latin typeface="Arial Black" pitchFamily="34" charset="0"/>
              <a:cs typeface="Times New Roman" pitchFamily="18" charset="0"/>
            </a:endParaRPr>
          </a:p>
          <a:p>
            <a:pPr eaLnBrk="1" fontAlgn="auto" hangingPunct="1">
              <a:lnSpc>
                <a:spcPct val="80000"/>
              </a:lnSpc>
              <a:spcBef>
                <a:spcPct val="30000"/>
              </a:spcBef>
              <a:spcAft>
                <a:spcPts val="0"/>
              </a:spcAft>
              <a:defRPr/>
            </a:pPr>
            <a:endParaRPr lang="ru-RU" sz="800" b="1" i="1" kern="100" spc="50" dirty="0">
              <a:ln w="11430"/>
              <a:solidFill>
                <a:srgbClr val="8768D4"/>
              </a:solidFill>
              <a:latin typeface="Times New Roman" panose="02020603050405020304" pitchFamily="18" charset="0"/>
              <a:cs typeface="Times New Roman" panose="02020603050405020304" pitchFamily="18" charset="0"/>
            </a:endParaRPr>
          </a:p>
          <a:p>
            <a:pPr eaLnBrk="1" fontAlgn="auto" hangingPunct="1">
              <a:lnSpc>
                <a:spcPct val="80000"/>
              </a:lnSpc>
              <a:spcBef>
                <a:spcPct val="30000"/>
              </a:spcBef>
              <a:spcAft>
                <a:spcPts val="0"/>
              </a:spcAft>
              <a:defRPr/>
            </a:pPr>
            <a:r>
              <a:rPr lang="ru-RU" sz="2000" b="1" i="1" kern="100" spc="50" dirty="0">
                <a:ln w="11430"/>
                <a:solidFill>
                  <a:srgbClr val="8768D4"/>
                </a:solidFill>
                <a:latin typeface="Times New Roman" panose="02020603050405020304" pitchFamily="18" charset="0"/>
                <a:cs typeface="Times New Roman" panose="02020603050405020304" pitchFamily="18" charset="0"/>
              </a:rPr>
              <a:t>Срок окупаемости – 2 года</a:t>
            </a:r>
          </a:p>
          <a:p>
            <a:pPr eaLnBrk="1" fontAlgn="auto" hangingPunct="1">
              <a:lnSpc>
                <a:spcPct val="80000"/>
              </a:lnSpc>
              <a:spcBef>
                <a:spcPct val="30000"/>
              </a:spcBef>
              <a:spcAft>
                <a:spcPts val="0"/>
              </a:spcAft>
              <a:defRPr/>
            </a:pPr>
            <a:r>
              <a:rPr lang="en-US" sz="2000" b="1" i="1" kern="100" spc="50" dirty="0">
                <a:ln w="11430"/>
                <a:solidFill>
                  <a:schemeClr val="accent6"/>
                </a:solidFill>
                <a:latin typeface="Times New Roman" panose="02020603050405020304" pitchFamily="18" charset="0"/>
                <a:cs typeface="Times New Roman" panose="02020603050405020304" pitchFamily="18" charset="0"/>
              </a:rPr>
              <a:t>Payback period – </a:t>
            </a:r>
            <a:r>
              <a:rPr lang="ru-RU" sz="2000" b="1" i="1" kern="100" spc="50" dirty="0">
                <a:ln w="11430"/>
                <a:solidFill>
                  <a:schemeClr val="accent6"/>
                </a:solidFill>
                <a:latin typeface="Times New Roman" panose="02020603050405020304" pitchFamily="18" charset="0"/>
                <a:cs typeface="Times New Roman" panose="02020603050405020304" pitchFamily="18" charset="0"/>
              </a:rPr>
              <a:t>2 </a:t>
            </a:r>
            <a:r>
              <a:rPr lang="en-US" sz="2000" b="1" i="1" kern="100" spc="50" dirty="0">
                <a:ln w="11430"/>
                <a:solidFill>
                  <a:schemeClr val="accent6"/>
                </a:solidFill>
                <a:latin typeface="Times New Roman" panose="02020603050405020304" pitchFamily="18" charset="0"/>
                <a:cs typeface="Times New Roman" panose="02020603050405020304" pitchFamily="18" charset="0"/>
              </a:rPr>
              <a:t>years</a:t>
            </a:r>
          </a:p>
        </p:txBody>
      </p:sp>
      <p:sp useBgFill="1">
        <p:nvSpPr>
          <p:cNvPr id="4" name="Прямоугольник 3">
            <a:extLst>
              <a:ext uri="{FF2B5EF4-FFF2-40B4-BE49-F238E27FC236}">
                <a16:creationId xmlns:a16="http://schemas.microsoft.com/office/drawing/2014/main" id="{568110E3-B127-4585-B9A6-8C24EEEA8C8F}"/>
              </a:ext>
            </a:extLst>
          </p:cNvPr>
          <p:cNvSpPr/>
          <p:nvPr/>
        </p:nvSpPr>
        <p:spPr>
          <a:xfrm>
            <a:off x="107950" y="2852738"/>
            <a:ext cx="3600450" cy="1360487"/>
          </a:xfrm>
          <a:prstGeom prst="rect">
            <a:avLst/>
          </a:prstGeom>
        </p:spPr>
        <p:txBody>
          <a:bodyPr>
            <a:spAutoFit/>
          </a:bodyPr>
          <a:lstStyle/>
          <a:p>
            <a:pPr eaLnBrk="1" fontAlgn="auto" hangingPunct="1">
              <a:lnSpc>
                <a:spcPct val="80000"/>
              </a:lnSpc>
              <a:spcBef>
                <a:spcPct val="30000"/>
              </a:spcBef>
              <a:spcAft>
                <a:spcPts val="0"/>
              </a:spcAft>
              <a:defRPr/>
            </a:pPr>
            <a:endParaRPr lang="ru-RU" sz="800" b="1" i="1" kern="100" spc="50" dirty="0">
              <a:ln w="11430"/>
              <a:solidFill>
                <a:srgbClr val="8768D4"/>
              </a:solidFill>
              <a:latin typeface="Times New Roman" panose="02020603050405020304" pitchFamily="18" charset="0"/>
              <a:cs typeface="Times New Roman" panose="02020603050405020304" pitchFamily="18" charset="0"/>
            </a:endParaRPr>
          </a:p>
          <a:p>
            <a:pPr eaLnBrk="1" fontAlgn="auto" hangingPunct="1">
              <a:lnSpc>
                <a:spcPct val="80000"/>
              </a:lnSpc>
              <a:spcBef>
                <a:spcPct val="30000"/>
              </a:spcBef>
              <a:spcAft>
                <a:spcPts val="0"/>
              </a:spcAft>
              <a:defRPr/>
            </a:pPr>
            <a:r>
              <a:rPr lang="ru-RU" sz="2000" b="1" i="1" kern="100" spc="50" dirty="0">
                <a:ln w="11430"/>
                <a:solidFill>
                  <a:srgbClr val="8768D4"/>
                </a:solidFill>
                <a:latin typeface="Times New Roman" panose="02020603050405020304" pitchFamily="18" charset="0"/>
                <a:cs typeface="Times New Roman" panose="02020603050405020304" pitchFamily="18" charset="0"/>
              </a:rPr>
              <a:t>Срок реализации проекта – 1 год</a:t>
            </a:r>
            <a:endParaRPr lang="en-US" sz="2000" b="1" i="1" kern="100" spc="50" dirty="0">
              <a:ln w="11430"/>
              <a:solidFill>
                <a:srgbClr val="8768D4"/>
              </a:solidFill>
              <a:latin typeface="Times New Roman" panose="02020603050405020304" pitchFamily="18" charset="0"/>
              <a:cs typeface="Times New Roman" panose="02020603050405020304" pitchFamily="18" charset="0"/>
            </a:endParaRPr>
          </a:p>
          <a:p>
            <a:pPr eaLnBrk="1" fontAlgn="auto" hangingPunct="1">
              <a:lnSpc>
                <a:spcPct val="80000"/>
              </a:lnSpc>
              <a:spcBef>
                <a:spcPct val="30000"/>
              </a:spcBef>
              <a:spcAft>
                <a:spcPts val="0"/>
              </a:spcAft>
              <a:defRPr/>
            </a:pPr>
            <a:r>
              <a:rPr lang="en-US" sz="2000" b="1" i="1" kern="100" spc="50" dirty="0">
                <a:ln w="11430"/>
                <a:solidFill>
                  <a:schemeClr val="accent6"/>
                </a:solidFill>
                <a:latin typeface="Times New Roman" panose="02020603050405020304" pitchFamily="18" charset="0"/>
                <a:cs typeface="Times New Roman" panose="02020603050405020304" pitchFamily="18" charset="0"/>
              </a:rPr>
              <a:t>Term of realization of project </a:t>
            </a:r>
            <a:r>
              <a:rPr lang="ru-RU" sz="2000" b="1" i="1" kern="100" spc="50" dirty="0">
                <a:ln w="11430"/>
                <a:solidFill>
                  <a:schemeClr val="accent6"/>
                </a:solidFill>
                <a:latin typeface="Times New Roman" panose="02020603050405020304" pitchFamily="18" charset="0"/>
                <a:cs typeface="Times New Roman" panose="02020603050405020304" pitchFamily="18" charset="0"/>
              </a:rPr>
              <a:t>1</a:t>
            </a:r>
            <a:r>
              <a:rPr lang="en-US" sz="2000" b="1" i="1" kern="100" spc="50" dirty="0">
                <a:ln w="11430"/>
                <a:solidFill>
                  <a:schemeClr val="accent6"/>
                </a:solidFill>
                <a:latin typeface="Times New Roman" panose="02020603050405020304" pitchFamily="18" charset="0"/>
                <a:cs typeface="Times New Roman" panose="02020603050405020304" pitchFamily="18" charset="0"/>
              </a:rPr>
              <a:t> years</a:t>
            </a:r>
            <a:endParaRPr lang="ru-RU" sz="2000" b="1" i="1" kern="100" spc="50" dirty="0">
              <a:ln w="11430"/>
              <a:solidFill>
                <a:schemeClr val="accent6"/>
              </a:solidFill>
              <a:latin typeface="Times New Roman" panose="02020603050405020304" pitchFamily="18" charset="0"/>
              <a:cs typeface="Times New Roman" panose="02020603050405020304" pitchFamily="18" charset="0"/>
            </a:endParaRPr>
          </a:p>
        </p:txBody>
      </p:sp>
      <p:pic>
        <p:nvPicPr>
          <p:cNvPr id="12295" name="Рисунок 11">
            <a:extLst>
              <a:ext uri="{FF2B5EF4-FFF2-40B4-BE49-F238E27FC236}">
                <a16:creationId xmlns:a16="http://schemas.microsoft.com/office/drawing/2014/main" id="{B898C914-0D84-1D4A-C674-40C0CB7F3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Рисунок 12">
            <a:extLst>
              <a:ext uri="{FF2B5EF4-FFF2-40B4-BE49-F238E27FC236}">
                <a16:creationId xmlns:a16="http://schemas.microsoft.com/office/drawing/2014/main" id="{5DBBC367-1C9F-F4CF-9A58-1D2DDC7BB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79" t="6883" r="25070" b="5545"/>
          <a:stretch>
            <a:fillRect/>
          </a:stretch>
        </p:blipFill>
        <p:spPr bwMode="auto">
          <a:xfrm>
            <a:off x="3708400" y="1196975"/>
            <a:ext cx="518477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скругленные углы 2">
            <a:extLst>
              <a:ext uri="{FF2B5EF4-FFF2-40B4-BE49-F238E27FC236}">
                <a16:creationId xmlns:a16="http://schemas.microsoft.com/office/drawing/2014/main" id="{14B101B9-C1BB-48EF-9367-B1490F27C512}"/>
              </a:ext>
            </a:extLst>
          </p:cNvPr>
          <p:cNvSpPr/>
          <p:nvPr/>
        </p:nvSpPr>
        <p:spPr>
          <a:xfrm>
            <a:off x="6011863" y="3573463"/>
            <a:ext cx="1944687"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Bahnschrift" panose="020B0502040204020203" pitchFamily="34" charset="0"/>
              </a:rPr>
              <a:t>existing building</a:t>
            </a:r>
            <a:endParaRPr lang="ru-BY" dirty="0">
              <a:latin typeface="Bahnschrift" panose="020B0502040204020203" pitchFamily="34" charset="0"/>
            </a:endParaRPr>
          </a:p>
        </p:txBody>
      </p:sp>
      <p:sp>
        <p:nvSpPr>
          <p:cNvPr id="10" name="Прямоугольник: скругленные углы 3">
            <a:extLst>
              <a:ext uri="{FF2B5EF4-FFF2-40B4-BE49-F238E27FC236}">
                <a16:creationId xmlns:a16="http://schemas.microsoft.com/office/drawing/2014/main" id="{A0767048-318D-4EBF-B98D-F8FDAC7DDFDB}"/>
              </a:ext>
            </a:extLst>
          </p:cNvPr>
          <p:cNvSpPr/>
          <p:nvPr/>
        </p:nvSpPr>
        <p:spPr>
          <a:xfrm>
            <a:off x="5689600" y="6310313"/>
            <a:ext cx="1185863" cy="358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Bahnschrift" panose="020B0502040204020203" pitchFamily="34" charset="0"/>
              </a:rPr>
              <a:t>future</a:t>
            </a:r>
            <a:endParaRPr lang="ru-BY" dirty="0">
              <a:latin typeface="Bahnschrift" panose="020B0502040204020203"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Прямоугольник 1">
            <a:extLst>
              <a:ext uri="{FF2B5EF4-FFF2-40B4-BE49-F238E27FC236}">
                <a16:creationId xmlns:a16="http://schemas.microsoft.com/office/drawing/2014/main" id="{8571B9DA-2FD1-4F04-A478-41A947E6016E}"/>
              </a:ext>
            </a:extLst>
          </p:cNvPr>
          <p:cNvSpPr/>
          <p:nvPr/>
        </p:nvSpPr>
        <p:spPr>
          <a:xfrm>
            <a:off x="201613" y="1412875"/>
            <a:ext cx="3687762" cy="5301708"/>
          </a:xfrm>
          <a:prstGeom prst="rect">
            <a:avLst/>
          </a:prstGeom>
        </p:spPr>
        <p:txBody>
          <a:bodyPr>
            <a:spAutoFit/>
          </a:bodyPr>
          <a:lstStyle/>
          <a:p>
            <a:pPr indent="450850" algn="ctr" eaLnBrk="1" fontAlgn="auto" hangingPunct="1">
              <a:lnSpc>
                <a:spcPts val="2400"/>
              </a:lnSpc>
              <a:spcBef>
                <a:spcPts val="0"/>
              </a:spcBef>
              <a:spcAft>
                <a:spcPts val="0"/>
              </a:spcAft>
              <a:defRPr/>
            </a:pPr>
            <a:r>
              <a:rPr lang="ru-RU" b="1" i="1" kern="100" spc="50" dirty="0">
                <a:ln w="11430"/>
                <a:solidFill>
                  <a:srgbClr val="8768D4"/>
                </a:solidFill>
                <a:latin typeface="Times New Roman" panose="02020603050405020304" pitchFamily="18" charset="0"/>
                <a:cs typeface="Times New Roman" panose="02020603050405020304" pitchFamily="18" charset="0"/>
              </a:rPr>
              <a:t>Предложение</a:t>
            </a:r>
            <a:r>
              <a:rPr lang="en-US" b="1" i="1" kern="100" spc="50" dirty="0">
                <a:ln w="11430"/>
                <a:solidFill>
                  <a:srgbClr val="8768D4"/>
                </a:solidFill>
                <a:latin typeface="Times New Roman" panose="02020603050405020304" pitchFamily="18" charset="0"/>
                <a:cs typeface="Times New Roman" panose="02020603050405020304" pitchFamily="18" charset="0"/>
              </a:rPr>
              <a:t> </a:t>
            </a:r>
            <a:r>
              <a:rPr lang="ru-RU" b="1" i="1" kern="100" spc="50" dirty="0">
                <a:ln w="11430"/>
                <a:solidFill>
                  <a:srgbClr val="8768D4"/>
                </a:solidFill>
                <a:latin typeface="Times New Roman" panose="02020603050405020304" pitchFamily="18" charset="0"/>
                <a:cs typeface="Times New Roman" panose="02020603050405020304" pitchFamily="18" charset="0"/>
              </a:rPr>
              <a:t>зданий (помещений), принадлежащих ООО «Николаевский двор» </a:t>
            </a:r>
            <a:br>
              <a:rPr lang="ru-RU" b="1" i="1" kern="100" spc="50" dirty="0">
                <a:ln w="11430"/>
                <a:solidFill>
                  <a:srgbClr val="8768D4"/>
                </a:solidFill>
                <a:latin typeface="Times New Roman" panose="02020603050405020304" pitchFamily="18" charset="0"/>
                <a:cs typeface="Times New Roman" panose="02020603050405020304" pitchFamily="18" charset="0"/>
              </a:rPr>
            </a:br>
            <a:r>
              <a:rPr lang="ru-RU" b="1" i="1" kern="100" spc="50" dirty="0">
                <a:ln w="11430"/>
                <a:solidFill>
                  <a:srgbClr val="8768D4"/>
                </a:solidFill>
                <a:latin typeface="Times New Roman" panose="02020603050405020304" pitchFamily="18" charset="0"/>
                <a:cs typeface="Times New Roman" panose="02020603050405020304" pitchFamily="18" charset="0"/>
              </a:rPr>
              <a:t>под реализацию проекта </a:t>
            </a:r>
            <a:br>
              <a:rPr lang="ru-RU" b="1" i="1" kern="100" spc="50" dirty="0">
                <a:ln w="11430"/>
                <a:solidFill>
                  <a:srgbClr val="8768D4"/>
                </a:solidFill>
                <a:latin typeface="Times New Roman" panose="02020603050405020304" pitchFamily="18" charset="0"/>
                <a:cs typeface="Times New Roman" panose="02020603050405020304" pitchFamily="18" charset="0"/>
              </a:rPr>
            </a:br>
            <a:r>
              <a:rPr lang="ru-RU" b="1" i="1" kern="100" spc="50" dirty="0">
                <a:ln w="11430"/>
                <a:solidFill>
                  <a:srgbClr val="8768D4"/>
                </a:solidFill>
                <a:latin typeface="Times New Roman" panose="02020603050405020304" pitchFamily="18" charset="0"/>
                <a:cs typeface="Times New Roman" panose="02020603050405020304" pitchFamily="18" charset="0"/>
              </a:rPr>
              <a:t>по созданию</a:t>
            </a:r>
          </a:p>
          <a:p>
            <a:pPr indent="450850" algn="ctr" eaLnBrk="1" fontAlgn="auto" hangingPunct="1">
              <a:lnSpc>
                <a:spcPts val="2400"/>
              </a:lnSpc>
              <a:spcBef>
                <a:spcPts val="0"/>
              </a:spcBef>
              <a:spcAft>
                <a:spcPts val="0"/>
              </a:spcAft>
              <a:defRPr/>
            </a:pPr>
            <a:r>
              <a:rPr lang="ru-RU" b="1" i="1" kern="100" spc="50" dirty="0">
                <a:ln w="11430"/>
                <a:solidFill>
                  <a:srgbClr val="8768D4"/>
                </a:solidFill>
                <a:latin typeface="Times New Roman" panose="02020603050405020304" pitchFamily="18" charset="0"/>
                <a:cs typeface="Times New Roman" panose="02020603050405020304" pitchFamily="18" charset="0"/>
              </a:rPr>
              <a:t>Бизнес-центра </a:t>
            </a:r>
          </a:p>
          <a:p>
            <a:pPr indent="450850" algn="ctr" eaLnBrk="1" fontAlgn="auto" hangingPunct="1">
              <a:lnSpc>
                <a:spcPts val="2400"/>
              </a:lnSpc>
              <a:spcBef>
                <a:spcPts val="0"/>
              </a:spcBef>
              <a:spcAft>
                <a:spcPts val="0"/>
              </a:spcAft>
              <a:defRPr/>
            </a:pPr>
            <a:r>
              <a:rPr lang="ru-RU" b="1" i="1" kern="100" spc="50" dirty="0">
                <a:ln w="11430"/>
                <a:solidFill>
                  <a:srgbClr val="8768D4"/>
                </a:solidFill>
                <a:latin typeface="Times New Roman" panose="02020603050405020304" pitchFamily="18" charset="0"/>
                <a:cs typeface="Times New Roman" panose="02020603050405020304" pitchFamily="18" charset="0"/>
              </a:rPr>
              <a:t>на условиях частного партнерства</a:t>
            </a:r>
          </a:p>
          <a:p>
            <a:pPr indent="450850" algn="ctr" eaLnBrk="1" fontAlgn="auto" hangingPunct="1">
              <a:lnSpc>
                <a:spcPts val="2400"/>
              </a:lnSpc>
              <a:spcBef>
                <a:spcPts val="0"/>
              </a:spcBef>
              <a:spcAft>
                <a:spcPts val="0"/>
              </a:spcAft>
              <a:defRPr/>
            </a:pPr>
            <a:br>
              <a:rPr lang="ru-RU" sz="2400" b="1" i="1" kern="100" spc="50" dirty="0">
                <a:ln w="11430"/>
                <a:solidFill>
                  <a:srgbClr val="717CCB"/>
                </a:solidFill>
                <a:latin typeface="Times New Roman" panose="02020603050405020304" pitchFamily="18" charset="0"/>
                <a:cs typeface="Times New Roman" panose="02020603050405020304" pitchFamily="18" charset="0"/>
              </a:rPr>
            </a:br>
            <a:r>
              <a:rPr lang="ru-RU" sz="2400" b="1" i="1" kern="100" spc="50" dirty="0">
                <a:ln w="11430"/>
                <a:solidFill>
                  <a:srgbClr val="717CCB"/>
                </a:solidFill>
                <a:latin typeface="Times New Roman" panose="02020603050405020304" pitchFamily="18" charset="0"/>
                <a:cs typeface="Times New Roman" panose="02020603050405020304" pitchFamily="18" charset="0"/>
              </a:rPr>
              <a:t>   </a:t>
            </a:r>
            <a:r>
              <a:rPr lang="en-US" b="1" i="1" kern="100" spc="50" dirty="0">
                <a:ln w="11430"/>
                <a:solidFill>
                  <a:schemeClr val="accent6"/>
                </a:solidFill>
                <a:latin typeface="Times New Roman" panose="02020603050405020304" pitchFamily="18" charset="0"/>
                <a:cs typeface="Times New Roman" panose="02020603050405020304" pitchFamily="18" charset="0"/>
              </a:rPr>
              <a:t>The offer of buildings (premises) owned by</a:t>
            </a:r>
            <a:br>
              <a:rPr lang="ru-RU" b="1" i="1" kern="100" spc="50" dirty="0">
                <a:ln w="11430"/>
                <a:solidFill>
                  <a:schemeClr val="accent6"/>
                </a:solidFill>
                <a:latin typeface="Times New Roman" panose="02020603050405020304" pitchFamily="18" charset="0"/>
                <a:cs typeface="Times New Roman" panose="02020603050405020304" pitchFamily="18" charset="0"/>
              </a:rPr>
            </a:br>
            <a:r>
              <a:rPr lang="en-US" b="1" i="1" kern="100" spc="50" dirty="0" err="1">
                <a:ln w="11430"/>
                <a:solidFill>
                  <a:schemeClr val="accent6"/>
                </a:solidFill>
                <a:latin typeface="Times New Roman" panose="02020603050405020304" pitchFamily="18" charset="0"/>
                <a:cs typeface="Times New Roman" panose="02020603050405020304" pitchFamily="18" charset="0"/>
              </a:rPr>
              <a:t>Nikolaevsky</a:t>
            </a:r>
            <a:r>
              <a:rPr lang="en-US" b="1" i="1" kern="100" spc="50" dirty="0">
                <a:ln w="11430"/>
                <a:solidFill>
                  <a:schemeClr val="accent6"/>
                </a:solidFill>
                <a:latin typeface="Times New Roman" panose="02020603050405020304" pitchFamily="18" charset="0"/>
                <a:cs typeface="Times New Roman" panose="02020603050405020304" pitchFamily="18" charset="0"/>
              </a:rPr>
              <a:t> </a:t>
            </a:r>
            <a:r>
              <a:rPr lang="en-US" b="1" i="1" kern="100" spc="50" dirty="0" err="1">
                <a:ln w="11430"/>
                <a:solidFill>
                  <a:schemeClr val="accent6"/>
                </a:solidFill>
                <a:latin typeface="Times New Roman" panose="02020603050405020304" pitchFamily="18" charset="0"/>
                <a:cs typeface="Times New Roman" panose="02020603050405020304" pitchFamily="18" charset="0"/>
              </a:rPr>
              <a:t>Dvor</a:t>
            </a:r>
            <a:r>
              <a:rPr lang="en-US" b="1" i="1" kern="100" spc="50" dirty="0">
                <a:ln w="11430"/>
                <a:solidFill>
                  <a:schemeClr val="accent6"/>
                </a:solidFill>
                <a:latin typeface="Times New Roman" panose="02020603050405020304" pitchFamily="18" charset="0"/>
                <a:cs typeface="Times New Roman" panose="02020603050405020304" pitchFamily="18" charset="0"/>
              </a:rPr>
              <a:t> Ltd. </a:t>
            </a:r>
            <a:br>
              <a:rPr lang="ru-RU" b="1" i="1" kern="100" spc="50" dirty="0">
                <a:ln w="11430"/>
                <a:solidFill>
                  <a:schemeClr val="accent6"/>
                </a:solidFill>
                <a:latin typeface="Times New Roman" panose="02020603050405020304" pitchFamily="18" charset="0"/>
                <a:cs typeface="Times New Roman" panose="02020603050405020304" pitchFamily="18" charset="0"/>
              </a:rPr>
            </a:br>
            <a:r>
              <a:rPr lang="en-US" b="1" i="1" kern="100" spc="50" dirty="0">
                <a:ln w="11430"/>
                <a:solidFill>
                  <a:schemeClr val="accent6"/>
                </a:solidFill>
                <a:latin typeface="Times New Roman" panose="02020603050405020304" pitchFamily="18" charset="0"/>
                <a:cs typeface="Times New Roman" panose="02020603050405020304" pitchFamily="18" charset="0"/>
              </a:rPr>
              <a:t>for the implementation of the project to create </a:t>
            </a:r>
          </a:p>
          <a:p>
            <a:pPr indent="450850" algn="ctr" eaLnBrk="1" fontAlgn="auto" hangingPunct="1">
              <a:lnSpc>
                <a:spcPts val="2400"/>
              </a:lnSpc>
              <a:spcBef>
                <a:spcPts val="0"/>
              </a:spcBef>
              <a:spcAft>
                <a:spcPts val="0"/>
              </a:spcAft>
              <a:defRPr/>
            </a:pPr>
            <a:r>
              <a:rPr lang="en-US" b="1" i="1" kern="100" spc="50" dirty="0">
                <a:ln w="11430"/>
                <a:solidFill>
                  <a:schemeClr val="accent6"/>
                </a:solidFill>
                <a:latin typeface="Times New Roman" panose="02020603050405020304" pitchFamily="18" charset="0"/>
                <a:cs typeface="Times New Roman" panose="02020603050405020304" pitchFamily="18" charset="0"/>
              </a:rPr>
              <a:t>A business center</a:t>
            </a:r>
          </a:p>
          <a:p>
            <a:pPr indent="450850" algn="ctr" eaLnBrk="1" fontAlgn="auto" hangingPunct="1">
              <a:lnSpc>
                <a:spcPts val="2400"/>
              </a:lnSpc>
              <a:spcBef>
                <a:spcPts val="0"/>
              </a:spcBef>
              <a:spcAft>
                <a:spcPts val="0"/>
              </a:spcAft>
              <a:defRPr/>
            </a:pPr>
            <a:r>
              <a:rPr lang="en-US" b="1" i="1" kern="100" spc="50" dirty="0">
                <a:ln w="11430"/>
                <a:solidFill>
                  <a:schemeClr val="accent6"/>
                </a:solidFill>
                <a:latin typeface="Times New Roman" panose="02020603050405020304" pitchFamily="18" charset="0"/>
                <a:cs typeface="Times New Roman" panose="02020603050405020304" pitchFamily="18" charset="0"/>
              </a:rPr>
              <a:t>on the terms of a private partnership</a:t>
            </a:r>
            <a:endParaRPr lang="ru-RU" b="1" i="1" kern="100" spc="50" dirty="0">
              <a:ln w="11430"/>
              <a:solidFill>
                <a:schemeClr val="accent6"/>
              </a:solidFill>
              <a:latin typeface="Times New Roman" panose="02020603050405020304" pitchFamily="18" charset="0"/>
              <a:cs typeface="Times New Roman" panose="02020603050405020304" pitchFamily="18" charset="0"/>
            </a:endParaRPr>
          </a:p>
        </p:txBody>
      </p:sp>
      <p:sp>
        <p:nvSpPr>
          <p:cNvPr id="11" name="Rectangle 3">
            <a:extLst>
              <a:ext uri="{FF2B5EF4-FFF2-40B4-BE49-F238E27FC236}">
                <a16:creationId xmlns:a16="http://schemas.microsoft.com/office/drawing/2014/main" id="{0E1E53D5-2D44-423E-BDE2-A8908A0E3382}"/>
              </a:ext>
            </a:extLst>
          </p:cNvPr>
          <p:cNvSpPr>
            <a:spLocks noChangeArrowheads="1"/>
          </p:cNvSpPr>
          <p:nvPr/>
        </p:nvSpPr>
        <p:spPr bwMode="auto">
          <a:xfrm>
            <a:off x="1907704" y="25400"/>
            <a:ext cx="7374409" cy="1243013"/>
          </a:xfrm>
          <a:prstGeom prst="rect">
            <a:avLst/>
          </a:prstGeom>
          <a:noFill/>
          <a:ln>
            <a:noFill/>
          </a:ln>
        </p:spPr>
        <p:txBody>
          <a:bodyPr wrap="none" anchor="ctr"/>
          <a:lstStyle/>
          <a:p>
            <a:pPr algn="ctr">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Инвестиционное предложение:</a:t>
            </a:r>
          </a:p>
          <a:p>
            <a:pPr eaLnBrk="1" fontAlgn="auto" hangingPunct="1">
              <a:spcBef>
                <a:spcPts val="0"/>
              </a:spcBef>
              <a:spcAft>
                <a:spcPts val="0"/>
              </a:spcAft>
              <a:defRPr/>
            </a:pPr>
            <a:r>
              <a:rPr lang="en-US" sz="2600" b="1" i="1" dirty="0">
                <a:solidFill>
                  <a:schemeClr val="accent6"/>
                </a:solidFill>
                <a:effectLst>
                  <a:outerShdw blurRad="38100" dist="38100" dir="2700000" algn="tl">
                    <a:srgbClr val="000000">
                      <a:alpha val="43137"/>
                    </a:srgbClr>
                  </a:outerShdw>
                </a:effectLst>
                <a:latin typeface="Arial Black" panose="020B0A04020102020204" pitchFamily="34" charset="0"/>
              </a:rPr>
              <a:t>Investment offer</a:t>
            </a:r>
            <a:endParaRPr lang="ru-RU" sz="2600" b="1" i="1"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pic>
        <p:nvPicPr>
          <p:cNvPr id="13316" name="Рисунок 11">
            <a:extLst>
              <a:ext uri="{FF2B5EF4-FFF2-40B4-BE49-F238E27FC236}">
                <a16:creationId xmlns:a16="http://schemas.microsoft.com/office/drawing/2014/main" id="{7048A1C7-A960-0FD4-5624-DF59DFED3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323975"/>
            <a:ext cx="25717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Рисунок 12">
            <a:extLst>
              <a:ext uri="{FF2B5EF4-FFF2-40B4-BE49-F238E27FC236}">
                <a16:creationId xmlns:a16="http://schemas.microsoft.com/office/drawing/2014/main" id="{886771F9-F31A-82FA-E1BC-A2D96AEDD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5713" y="1201738"/>
            <a:ext cx="521335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скругленные углы 2">
            <a:extLst>
              <a:ext uri="{FF2B5EF4-FFF2-40B4-BE49-F238E27FC236}">
                <a16:creationId xmlns:a16="http://schemas.microsoft.com/office/drawing/2014/main" id="{14B101B9-C1BB-48EF-9367-B1490F27C512}"/>
              </a:ext>
            </a:extLst>
          </p:cNvPr>
          <p:cNvSpPr/>
          <p:nvPr/>
        </p:nvSpPr>
        <p:spPr>
          <a:xfrm>
            <a:off x="5578475" y="3697288"/>
            <a:ext cx="1946275" cy="307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Bahnschrift" panose="020B0502040204020203" pitchFamily="34" charset="0"/>
              </a:rPr>
              <a:t>existing building</a:t>
            </a:r>
            <a:endParaRPr lang="ru-BY" dirty="0">
              <a:latin typeface="Bahnschrift" panose="020B0502040204020203" pitchFamily="34" charset="0"/>
            </a:endParaRPr>
          </a:p>
        </p:txBody>
      </p:sp>
      <p:sp>
        <p:nvSpPr>
          <p:cNvPr id="4" name="Прямоугольник: скругленные углы 3">
            <a:extLst>
              <a:ext uri="{FF2B5EF4-FFF2-40B4-BE49-F238E27FC236}">
                <a16:creationId xmlns:a16="http://schemas.microsoft.com/office/drawing/2014/main" id="{A0767048-318D-4EBF-B98D-F8FDAC7DDFDB}"/>
              </a:ext>
            </a:extLst>
          </p:cNvPr>
          <p:cNvSpPr/>
          <p:nvPr/>
        </p:nvSpPr>
        <p:spPr>
          <a:xfrm>
            <a:off x="5867400" y="6453188"/>
            <a:ext cx="1081088" cy="261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Bahnschrift" panose="020B0502040204020203" pitchFamily="34" charset="0"/>
              </a:rPr>
              <a:t>future</a:t>
            </a:r>
            <a:endParaRPr lang="ru-BY" dirty="0">
              <a:latin typeface="Bahnschrift" panose="020B0502040204020203"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Прямоугольник 1">
            <a:extLst>
              <a:ext uri="{FF2B5EF4-FFF2-40B4-BE49-F238E27FC236}">
                <a16:creationId xmlns:a16="http://schemas.microsoft.com/office/drawing/2014/main" id="{0CF01442-FE19-40C7-9A77-8E151FE60B71}"/>
              </a:ext>
            </a:extLst>
          </p:cNvPr>
          <p:cNvSpPr/>
          <p:nvPr/>
        </p:nvSpPr>
        <p:spPr>
          <a:xfrm>
            <a:off x="107504" y="2116436"/>
            <a:ext cx="3580260" cy="4093428"/>
          </a:xfrm>
          <a:prstGeom prst="rect">
            <a:avLst/>
          </a:prstGeom>
        </p:spPr>
        <p:txBody>
          <a:bodyPr>
            <a:spAutoFit/>
          </a:bodyPr>
          <a:lstStyle/>
          <a:p>
            <a:pPr eaLnBrk="1" fontAlgn="auto" hangingPunct="1">
              <a:spcBef>
                <a:spcPts val="0"/>
              </a:spcBef>
              <a:spcAft>
                <a:spcPts val="0"/>
              </a:spcAft>
              <a:buFont typeface="Arial" pitchFamily="34" charset="0"/>
              <a:buChar char="•"/>
              <a:defRPr/>
            </a:pPr>
            <a:r>
              <a:rPr lang="ru-RU" sz="2000" i="1" kern="10" dirty="0">
                <a:ln w="9000" cmpd="sng">
                  <a:solidFill>
                    <a:schemeClr val="accent4">
                      <a:shade val="50000"/>
                      <a:satMod val="120000"/>
                    </a:schemeClr>
                  </a:solidFill>
                  <a:prstDash val="solid"/>
                </a:ln>
                <a:solidFill>
                  <a:schemeClr val="accent2">
                    <a:lumMod val="60000"/>
                    <a:lumOff val="4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отсутствие аналогичных объектов</a:t>
            </a:r>
          </a:p>
          <a:p>
            <a:pPr eaLnBrk="1" fontAlgn="auto" hangingPunct="1">
              <a:spcBef>
                <a:spcPts val="0"/>
              </a:spcBef>
              <a:spcAft>
                <a:spcPts val="0"/>
              </a:spcAft>
              <a:buFont typeface="Arial" pitchFamily="34" charset="0"/>
              <a:buChar char="•"/>
              <a:defRPr/>
            </a:pPr>
            <a:r>
              <a:rPr lang="en-US" sz="2000" b="1" i="1" kern="100" spc="50" dirty="0">
                <a:ln w="11430"/>
                <a:solidFill>
                  <a:schemeClr val="accent6"/>
                </a:solidFill>
                <a:latin typeface="Times New Roman" panose="02020603050405020304" pitchFamily="18" charset="0"/>
                <a:cs typeface="Times New Roman" panose="02020603050405020304" pitchFamily="18" charset="0"/>
              </a:rPr>
              <a:t>absence of similar objects</a:t>
            </a:r>
            <a:endParaRPr lang="ru-RU" sz="2000" b="1" i="1" kern="10" dirty="0">
              <a:ln w="9000" cmpd="sng">
                <a:solidFill>
                  <a:schemeClr val="accent4">
                    <a:shade val="50000"/>
                    <a:satMod val="120000"/>
                  </a:schemeClr>
                </a:solidFill>
                <a:prstDash val="solid"/>
              </a:ln>
              <a:solidFill>
                <a:schemeClr val="accent6"/>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 typeface="Arial" charset="0"/>
              <a:buChar char="•"/>
              <a:defRPr/>
            </a:pPr>
            <a:r>
              <a:rPr lang="ru-RU" sz="2000" i="1" kern="10" dirty="0">
                <a:ln w="9000" cmpd="sng">
                  <a:solidFill>
                    <a:schemeClr val="accent4">
                      <a:shade val="50000"/>
                      <a:satMod val="120000"/>
                    </a:schemeClr>
                  </a:solidFill>
                  <a:prstDash val="solid"/>
                </a:ln>
                <a:solidFill>
                  <a:schemeClr val="accent2">
                    <a:lumMod val="60000"/>
                    <a:lumOff val="4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оказание платных услуг </a:t>
            </a:r>
          </a:p>
          <a:p>
            <a:pPr eaLnBrk="1" fontAlgn="auto" hangingPunct="1">
              <a:spcBef>
                <a:spcPts val="0"/>
              </a:spcBef>
              <a:spcAft>
                <a:spcPts val="0"/>
              </a:spcAft>
              <a:buFont typeface="Arial" charset="0"/>
              <a:buChar char="•"/>
              <a:defRPr/>
            </a:pPr>
            <a:r>
              <a:rPr lang="en-US" sz="2000" b="1" i="1" kern="10" dirty="0">
                <a:ln w="9000" cmpd="sng">
                  <a:noFill/>
                  <a:prstDash val="solid"/>
                </a:ln>
                <a:solidFill>
                  <a:schemeClr val="accent6"/>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provision of paid services  </a:t>
            </a:r>
          </a:p>
          <a:p>
            <a:pPr eaLnBrk="1" fontAlgn="auto" hangingPunct="1">
              <a:spcBef>
                <a:spcPts val="0"/>
              </a:spcBef>
              <a:spcAft>
                <a:spcPts val="0"/>
              </a:spcAft>
              <a:buFont typeface="Arial" charset="0"/>
              <a:buChar char="•"/>
              <a:defRPr/>
            </a:pPr>
            <a:r>
              <a:rPr lang="ru-RU" sz="2000" i="1" kern="10" dirty="0">
                <a:ln w="9000" cmpd="sng">
                  <a:solidFill>
                    <a:schemeClr val="accent4">
                      <a:shade val="50000"/>
                      <a:satMod val="120000"/>
                    </a:schemeClr>
                  </a:solidFill>
                  <a:prstDash val="solid"/>
                </a:ln>
                <a:solidFill>
                  <a:schemeClr val="accent2">
                    <a:lumMod val="60000"/>
                    <a:lumOff val="4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на </a:t>
            </a:r>
            <a:r>
              <a:rPr lang="en-US" sz="2000" i="1" kern="10" dirty="0">
                <a:ln w="9000" cmpd="sng">
                  <a:solidFill>
                    <a:schemeClr val="accent4">
                      <a:shade val="50000"/>
                      <a:satMod val="120000"/>
                    </a:schemeClr>
                  </a:solidFill>
                  <a:prstDash val="solid"/>
                </a:ln>
                <a:solidFill>
                  <a:schemeClr val="accent2">
                    <a:lumMod val="60000"/>
                    <a:lumOff val="4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ru-RU" sz="2000" i="1" kern="10" dirty="0">
                <a:ln w="9000" cmpd="sng">
                  <a:solidFill>
                    <a:schemeClr val="accent4">
                      <a:shade val="50000"/>
                      <a:satMod val="120000"/>
                    </a:schemeClr>
                  </a:solidFill>
                  <a:prstDash val="solid"/>
                </a:ln>
                <a:solidFill>
                  <a:schemeClr val="accent2">
                    <a:lumMod val="60000"/>
                    <a:lumOff val="4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территории района не зарегистрированы индивидуальные предприниматели, сдающие жильё внаем</a:t>
            </a:r>
          </a:p>
          <a:p>
            <a:pPr eaLnBrk="1" fontAlgn="auto" hangingPunct="1">
              <a:spcBef>
                <a:spcPts val="0"/>
              </a:spcBef>
              <a:spcAft>
                <a:spcPts val="0"/>
              </a:spcAft>
              <a:buFont typeface="Arial" panose="020B0604020202020204" pitchFamily="34" charset="0"/>
              <a:buChar char="•"/>
              <a:defRPr/>
            </a:pPr>
            <a:r>
              <a:rPr lang="en-US" sz="2000" b="1" i="1" kern="100" spc="50" dirty="0">
                <a:ln w="11430"/>
                <a:solidFill>
                  <a:schemeClr val="accent6"/>
                </a:solidFill>
                <a:latin typeface="Times New Roman" panose="02020603050405020304" pitchFamily="18" charset="0"/>
                <a:cs typeface="Times New Roman" panose="02020603050405020304" pitchFamily="18" charset="0"/>
              </a:rPr>
              <a:t>individual entrepreneurs renting out housing are not registered in the district</a:t>
            </a:r>
            <a:endParaRPr lang="ru-RU" sz="2000" b="1" i="1" kern="100" spc="50" dirty="0">
              <a:ln w="11430"/>
              <a:solidFill>
                <a:schemeClr val="accent6"/>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A88D1361-7C91-4FAD-8C12-6063E88FB591}"/>
              </a:ext>
            </a:extLst>
          </p:cNvPr>
          <p:cNvSpPr/>
          <p:nvPr/>
        </p:nvSpPr>
        <p:spPr>
          <a:xfrm>
            <a:off x="1116013" y="115888"/>
            <a:ext cx="7777162" cy="2000548"/>
          </a:xfrm>
          <a:prstGeom prst="rect">
            <a:avLst/>
          </a:prstGeom>
        </p:spPr>
        <p:txBody>
          <a:bodyPr>
            <a:spAutoFit/>
          </a:bodyPr>
          <a:lstStyle/>
          <a:p>
            <a:pPr algn="r">
              <a:defRPr/>
            </a:pPr>
            <a:r>
              <a:rPr lang="ru-RU" sz="3400" b="1" dirty="0">
                <a:ln w="12700">
                  <a:solidFill>
                    <a:srgbClr val="212121">
                      <a:lumMod val="75000"/>
                    </a:srgbClr>
                  </a:solidFill>
                  <a:prstDash val="solid"/>
                </a:ln>
                <a:solidFill>
                  <a:srgbClr val="665EB8">
                    <a:lumMod val="60000"/>
                    <a:lumOff val="40000"/>
                  </a:srgbClr>
                </a:solidFill>
                <a:effectLst>
                  <a:outerShdw dist="38100" dir="2640000" algn="bl" rotWithShape="0">
                    <a:srgbClr val="212121">
                      <a:lumMod val="75000"/>
                    </a:srgbClr>
                  </a:outerShdw>
                </a:effectLst>
                <a:latin typeface="Arial" charset="0"/>
              </a:rPr>
              <a:t>Привлекательность инвестиционного проекта:</a:t>
            </a:r>
          </a:p>
          <a:p>
            <a:pPr algn="r" eaLnBrk="1" hangingPunct="1">
              <a:defRPr/>
            </a:pPr>
            <a:r>
              <a:rPr lang="en-US" sz="2800" b="1" i="1" dirty="0">
                <a:solidFill>
                  <a:schemeClr val="accent6"/>
                </a:solidFill>
                <a:effectLst>
                  <a:outerShdw blurRad="38100" dist="38100" dir="2700000" algn="tl">
                    <a:srgbClr val="000000">
                      <a:alpha val="43137"/>
                    </a:srgbClr>
                  </a:outerShdw>
                </a:effectLst>
                <a:latin typeface="Arial Black" panose="020B0A04020102020204" pitchFamily="34" charset="0"/>
              </a:rPr>
              <a:t>Attractiveness of the investment project : </a:t>
            </a:r>
          </a:p>
        </p:txBody>
      </p:sp>
      <p:pic>
        <p:nvPicPr>
          <p:cNvPr id="14340" name="Рисунок 7">
            <a:extLst>
              <a:ext uri="{FF2B5EF4-FFF2-40B4-BE49-F238E27FC236}">
                <a16:creationId xmlns:a16="http://schemas.microsoft.com/office/drawing/2014/main" id="{24F0C269-82E4-59CA-9CAA-B5FE1FE6C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Рисунок 8">
            <a:extLst>
              <a:ext uri="{FF2B5EF4-FFF2-40B4-BE49-F238E27FC236}">
                <a16:creationId xmlns:a16="http://schemas.microsoft.com/office/drawing/2014/main" id="{7B2ED84A-9B52-2751-2640-26607B021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81" t="43785" r="25378" b="5544"/>
          <a:stretch>
            <a:fillRect/>
          </a:stretch>
        </p:blipFill>
        <p:spPr bwMode="auto">
          <a:xfrm>
            <a:off x="3851275" y="2133600"/>
            <a:ext cx="52927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5">
            <a:extLst>
              <a:ext uri="{FF2B5EF4-FFF2-40B4-BE49-F238E27FC236}">
                <a16:creationId xmlns:a16="http://schemas.microsoft.com/office/drawing/2014/main" id="{9208263F-13CF-E510-FA5C-8BD7F03AB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35" t="31670" r="39932" b="19313"/>
          <a:stretch>
            <a:fillRect/>
          </a:stretch>
        </p:blipFill>
        <p:spPr bwMode="auto">
          <a:xfrm>
            <a:off x="4356100" y="303213"/>
            <a:ext cx="4576763"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Рисунок 6">
            <a:extLst>
              <a:ext uri="{FF2B5EF4-FFF2-40B4-BE49-F238E27FC236}">
                <a16:creationId xmlns:a16="http://schemas.microsoft.com/office/drawing/2014/main" id="{315EB2CB-FA1B-577B-585F-573F4F2F1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83" t="18726" r="31416" b="7472"/>
          <a:stretch>
            <a:fillRect/>
          </a:stretch>
        </p:blipFill>
        <p:spPr bwMode="auto">
          <a:xfrm>
            <a:off x="250825" y="3308350"/>
            <a:ext cx="4389438"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 name="Прямоугольник 3">
            <a:extLst>
              <a:ext uri="{FF2B5EF4-FFF2-40B4-BE49-F238E27FC236}">
                <a16:creationId xmlns:a16="http://schemas.microsoft.com/office/drawing/2014/main" id="{57FCF373-95AF-A89F-297B-CC7BEBB114C6}"/>
              </a:ext>
            </a:extLst>
          </p:cNvPr>
          <p:cNvSpPr/>
          <p:nvPr/>
        </p:nvSpPr>
        <p:spPr>
          <a:xfrm>
            <a:off x="467545" y="332657"/>
            <a:ext cx="3384376" cy="2554545"/>
          </a:xfrm>
          <a:prstGeom prst="rect">
            <a:avLst/>
          </a:prstGeom>
        </p:spPr>
        <p:txBody>
          <a:bodyPr>
            <a:spAutoFit/>
          </a:bodyPr>
          <a:lstStyle/>
          <a:p>
            <a:pPr algn="ctr" eaLnBrk="1" fontAlgn="auto" hangingPunct="1">
              <a:spcBef>
                <a:spcPts val="0"/>
              </a:spcBef>
              <a:spcAft>
                <a:spcPts val="0"/>
              </a:spcAft>
              <a:defRPr/>
            </a:pPr>
            <a:r>
              <a:rPr lang="ru-RU" sz="2000" b="1" i="1" kern="100" spc="50" dirty="0">
                <a:ln w="11430"/>
                <a:solidFill>
                  <a:srgbClr val="8768D4"/>
                </a:solidFill>
                <a:latin typeface="Century Gothic" panose="020B0502020202020204"/>
                <a:cs typeface="Times New Roman" pitchFamily="18" charset="0"/>
              </a:rPr>
              <a:t>Численность населения Добрушского района -</a:t>
            </a:r>
          </a:p>
          <a:p>
            <a:pPr algn="ctr" eaLnBrk="1" fontAlgn="auto" hangingPunct="1">
              <a:spcBef>
                <a:spcPts val="0"/>
              </a:spcBef>
              <a:spcAft>
                <a:spcPts val="0"/>
              </a:spcAft>
              <a:defRPr/>
            </a:pPr>
            <a:r>
              <a:rPr lang="ru-RU" sz="2000" b="1" i="1" kern="100" spc="50" dirty="0">
                <a:ln w="11430"/>
                <a:solidFill>
                  <a:srgbClr val="8768D4"/>
                </a:solidFill>
                <a:latin typeface="Century Gothic" panose="020B0502020202020204"/>
                <a:cs typeface="Times New Roman" pitchFamily="18" charset="0"/>
              </a:rPr>
              <a:t>35,1 тысяч жителей</a:t>
            </a:r>
            <a:endParaRPr lang="en-US" sz="2000" b="1" i="1" kern="100" spc="50" dirty="0">
              <a:ln w="11430"/>
              <a:solidFill>
                <a:srgbClr val="8768D4"/>
              </a:solidFill>
              <a:latin typeface="Century Gothic" panose="020B0502020202020204"/>
              <a:cs typeface="Times New Roman" pitchFamily="18" charset="0"/>
            </a:endParaRPr>
          </a:p>
          <a:p>
            <a:pPr algn="ctr" eaLnBrk="1" fontAlgn="auto" hangingPunct="1">
              <a:spcBef>
                <a:spcPts val="0"/>
              </a:spcBef>
              <a:spcAft>
                <a:spcPts val="0"/>
              </a:spcAft>
              <a:defRPr/>
            </a:pPr>
            <a:endParaRPr lang="ru-RU" sz="2000" b="1" i="1" kern="100" spc="50" dirty="0">
              <a:ln w="11430"/>
              <a:gradFill>
                <a:gsLst>
                  <a:gs pos="25000">
                    <a:srgbClr val="DE7E18">
                      <a:satMod val="155000"/>
                    </a:srgbClr>
                  </a:gs>
                  <a:gs pos="100000">
                    <a:srgbClr val="DE7E18">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Times New Roman" pitchFamily="18" charset="0"/>
            </a:endParaRPr>
          </a:p>
          <a:p>
            <a:pPr algn="ctr" eaLnBrk="1" fontAlgn="auto" hangingPunct="1">
              <a:spcBef>
                <a:spcPts val="0"/>
              </a:spcBef>
              <a:spcAft>
                <a:spcPts val="0"/>
              </a:spcAft>
              <a:defRPr/>
            </a:pPr>
            <a:r>
              <a:rPr lang="en-US" sz="2000" b="1" i="1" dirty="0">
                <a:solidFill>
                  <a:schemeClr val="accent6"/>
                </a:solidFill>
                <a:latin typeface="Century Gothic" panose="020B0502020202020204"/>
              </a:rPr>
              <a:t>The population of the </a:t>
            </a:r>
            <a:r>
              <a:rPr lang="en-US" sz="2000" b="1" i="1" dirty="0" err="1">
                <a:solidFill>
                  <a:schemeClr val="accent6"/>
                </a:solidFill>
                <a:latin typeface="Century Gothic" panose="020B0502020202020204"/>
              </a:rPr>
              <a:t>Dobrushsky</a:t>
            </a:r>
            <a:r>
              <a:rPr lang="en-US" sz="2000" b="1" i="1" dirty="0">
                <a:solidFill>
                  <a:schemeClr val="accent6"/>
                </a:solidFill>
                <a:latin typeface="Century Gothic" panose="020B0502020202020204"/>
              </a:rPr>
              <a:t> district is</a:t>
            </a:r>
            <a:br>
              <a:rPr lang="en-US" sz="2000" b="1" i="1" dirty="0">
                <a:solidFill>
                  <a:schemeClr val="accent6"/>
                </a:solidFill>
                <a:latin typeface="Century Gothic" panose="020B0502020202020204"/>
              </a:rPr>
            </a:br>
            <a:r>
              <a:rPr lang="en-US" sz="2000" b="1" i="1" dirty="0">
                <a:solidFill>
                  <a:schemeClr val="accent6"/>
                </a:solidFill>
                <a:latin typeface="Century Gothic" panose="020B0502020202020204"/>
              </a:rPr>
              <a:t>3</a:t>
            </a:r>
            <a:r>
              <a:rPr lang="ru-RU" sz="2000" b="1" i="1" dirty="0">
                <a:solidFill>
                  <a:schemeClr val="accent6"/>
                </a:solidFill>
                <a:latin typeface="Century Gothic" panose="020B0502020202020204"/>
              </a:rPr>
              <a:t>5</a:t>
            </a:r>
            <a:r>
              <a:rPr lang="en-US" sz="2000" b="1" i="1" dirty="0">
                <a:solidFill>
                  <a:schemeClr val="accent6"/>
                </a:solidFill>
                <a:latin typeface="Century Gothic" panose="020B0502020202020204"/>
              </a:rPr>
              <a:t>.</a:t>
            </a:r>
            <a:r>
              <a:rPr lang="ru-RU" sz="2000" b="1" i="1" dirty="0">
                <a:solidFill>
                  <a:schemeClr val="accent6"/>
                </a:solidFill>
                <a:latin typeface="Century Gothic" panose="020B0502020202020204"/>
              </a:rPr>
              <a:t>1</a:t>
            </a:r>
            <a:r>
              <a:rPr lang="en-US" sz="2000" b="1" i="1" dirty="0">
                <a:solidFill>
                  <a:schemeClr val="accent6"/>
                </a:solidFill>
                <a:latin typeface="Century Gothic" panose="020B0502020202020204"/>
              </a:rPr>
              <a:t> thousand inhabitants</a:t>
            </a:r>
            <a:endParaRPr lang="ru-RU" sz="2000" b="1" i="1" kern="100" spc="50" dirty="0">
              <a:ln w="11430"/>
              <a:solidFill>
                <a:schemeClr val="accent6"/>
              </a:solidFill>
              <a:latin typeface="Century Gothic" panose="020B0502020202020204"/>
              <a:cs typeface="Times New Roman" pitchFamily="18" charset="0"/>
            </a:endParaRPr>
          </a:p>
        </p:txBody>
      </p:sp>
      <p:pic>
        <p:nvPicPr>
          <p:cNvPr id="15365" name="Рисунок 7">
            <a:extLst>
              <a:ext uri="{FF2B5EF4-FFF2-40B4-BE49-F238E27FC236}">
                <a16:creationId xmlns:a16="http://schemas.microsoft.com/office/drawing/2014/main" id="{72EBA18E-A1F1-AF56-A525-9EE23E8FD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1296988"/>
            <a:ext cx="2571751"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DB53D06D-58DA-E59A-8313-6B8D48DE1487}"/>
              </a:ext>
            </a:extLst>
          </p:cNvPr>
          <p:cNvSpPr/>
          <p:nvPr/>
        </p:nvSpPr>
        <p:spPr>
          <a:xfrm>
            <a:off x="5148065" y="3501009"/>
            <a:ext cx="3672407" cy="2923877"/>
          </a:xfrm>
          <a:prstGeom prst="rect">
            <a:avLst/>
          </a:prstGeom>
        </p:spPr>
        <p:txBody>
          <a:bodyPr>
            <a:spAutoFit/>
          </a:bodyPr>
          <a:lstStyle/>
          <a:p>
            <a:pPr algn="ctr" eaLnBrk="1" fontAlgn="auto" hangingPunct="1">
              <a:spcBef>
                <a:spcPts val="0"/>
              </a:spcBef>
              <a:spcAft>
                <a:spcPts val="0"/>
              </a:spcAft>
              <a:defRPr/>
            </a:pPr>
            <a:r>
              <a:rPr lang="ru-RU" sz="2000" b="1" i="1" kern="100" spc="50" dirty="0">
                <a:ln w="11430"/>
                <a:solidFill>
                  <a:srgbClr val="8768D4"/>
                </a:solidFill>
                <a:latin typeface="Century Gothic" panose="020B0502020202020204"/>
                <a:cs typeface="Times New Roman" pitchFamily="18" charset="0"/>
              </a:rPr>
              <a:t>Численность занятого населения Добрушского района -</a:t>
            </a:r>
          </a:p>
          <a:p>
            <a:pPr algn="ctr" eaLnBrk="1" fontAlgn="auto" hangingPunct="1">
              <a:spcBef>
                <a:spcPts val="0"/>
              </a:spcBef>
              <a:spcAft>
                <a:spcPts val="0"/>
              </a:spcAft>
              <a:defRPr/>
            </a:pPr>
            <a:r>
              <a:rPr lang="ru-RU" sz="2000" b="1" i="1" kern="100" spc="50" dirty="0">
                <a:ln w="11430"/>
                <a:solidFill>
                  <a:srgbClr val="8768D4"/>
                </a:solidFill>
                <a:latin typeface="Century Gothic" panose="020B0502020202020204"/>
                <a:cs typeface="Times New Roman" pitchFamily="18" charset="0"/>
              </a:rPr>
              <a:t>13,2 тысяч человек </a:t>
            </a:r>
            <a:endParaRPr lang="en-US" sz="2000" b="1" i="1" kern="100" spc="50" dirty="0">
              <a:ln w="11430"/>
              <a:solidFill>
                <a:srgbClr val="8768D4"/>
              </a:solidFill>
              <a:latin typeface="Century Gothic" panose="020B0502020202020204"/>
              <a:cs typeface="Times New Roman" pitchFamily="18" charset="0"/>
            </a:endParaRPr>
          </a:p>
          <a:p>
            <a:pPr algn="ctr" eaLnBrk="1" fontAlgn="auto" hangingPunct="1">
              <a:spcBef>
                <a:spcPts val="0"/>
              </a:spcBef>
              <a:spcAft>
                <a:spcPts val="0"/>
              </a:spcAft>
              <a:defRPr/>
            </a:pPr>
            <a:endParaRPr lang="ru-RU" sz="2400" b="1" i="1" kern="100" spc="50" dirty="0">
              <a:ln w="11430"/>
              <a:gradFill>
                <a:gsLst>
                  <a:gs pos="25000">
                    <a:srgbClr val="DE7E18">
                      <a:satMod val="155000"/>
                    </a:srgbClr>
                  </a:gs>
                  <a:gs pos="100000">
                    <a:srgbClr val="DE7E18">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Times New Roman" pitchFamily="18" charset="0"/>
            </a:endParaRPr>
          </a:p>
          <a:p>
            <a:pPr algn="ctr" eaLnBrk="1" fontAlgn="auto" hangingPunct="1">
              <a:spcBef>
                <a:spcPts val="0"/>
              </a:spcBef>
              <a:spcAft>
                <a:spcPts val="0"/>
              </a:spcAft>
              <a:defRPr/>
            </a:pPr>
            <a:r>
              <a:rPr lang="en-US" sz="2000" b="1" i="1" dirty="0">
                <a:solidFill>
                  <a:schemeClr val="accent6"/>
                </a:solidFill>
                <a:latin typeface="Century Gothic" panose="020B0502020202020204"/>
              </a:rPr>
              <a:t>The number of employed population of the </a:t>
            </a:r>
            <a:r>
              <a:rPr lang="en-US" sz="2000" b="1" i="1" dirty="0" err="1">
                <a:solidFill>
                  <a:schemeClr val="accent6"/>
                </a:solidFill>
                <a:latin typeface="Century Gothic" panose="020B0502020202020204"/>
              </a:rPr>
              <a:t>Dobrushsky</a:t>
            </a:r>
            <a:r>
              <a:rPr lang="en-US" sz="2000" b="1" i="1" dirty="0">
                <a:solidFill>
                  <a:schemeClr val="accent6"/>
                </a:solidFill>
                <a:latin typeface="Century Gothic" panose="020B0502020202020204"/>
              </a:rPr>
              <a:t> district is</a:t>
            </a:r>
            <a:br>
              <a:rPr lang="en-US" sz="2000" b="1" i="1" dirty="0">
                <a:solidFill>
                  <a:schemeClr val="accent6"/>
                </a:solidFill>
                <a:latin typeface="Century Gothic" panose="020B0502020202020204"/>
              </a:rPr>
            </a:br>
            <a:r>
              <a:rPr lang="en-US" sz="2000" b="1" i="1" dirty="0">
                <a:solidFill>
                  <a:schemeClr val="accent6"/>
                </a:solidFill>
                <a:latin typeface="Century Gothic" panose="020B0502020202020204"/>
              </a:rPr>
              <a:t>1</a:t>
            </a:r>
            <a:r>
              <a:rPr lang="ru-RU" sz="2000" b="1" i="1" dirty="0">
                <a:solidFill>
                  <a:schemeClr val="accent6"/>
                </a:solidFill>
                <a:latin typeface="Century Gothic" panose="020B0502020202020204"/>
              </a:rPr>
              <a:t>3</a:t>
            </a:r>
            <a:r>
              <a:rPr lang="en-US" sz="2000" b="1" i="1" dirty="0">
                <a:solidFill>
                  <a:schemeClr val="accent6"/>
                </a:solidFill>
                <a:latin typeface="Century Gothic" panose="020B0502020202020204"/>
              </a:rPr>
              <a:t>.</a:t>
            </a:r>
            <a:r>
              <a:rPr lang="ru-RU" sz="2000" b="1" i="1" dirty="0">
                <a:solidFill>
                  <a:schemeClr val="accent6"/>
                </a:solidFill>
                <a:latin typeface="Century Gothic" panose="020B0502020202020204"/>
              </a:rPr>
              <a:t>2</a:t>
            </a:r>
            <a:r>
              <a:rPr lang="en-US" sz="2000" b="1" i="1" dirty="0">
                <a:solidFill>
                  <a:schemeClr val="accent6"/>
                </a:solidFill>
                <a:latin typeface="Century Gothic" panose="020B0502020202020204"/>
              </a:rPr>
              <a:t> thousand people</a:t>
            </a:r>
            <a:endParaRPr lang="ru-RU" sz="2000" b="1" i="1" kern="100" spc="50" dirty="0">
              <a:ln w="11430"/>
              <a:solidFill>
                <a:schemeClr val="accent6"/>
              </a:solidFill>
              <a:latin typeface="Century Gothic" panose="020B0502020202020204"/>
              <a:cs typeface="Times New Roman" pitchFamily="18" charset="0"/>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араллакс">
  <a:themeElements>
    <a:clrScheme name="Фиолетовый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Параллакс">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TM03457496[[fn=Параллакс]]</Template>
  <TotalTime>2771</TotalTime>
  <Words>821</Words>
  <Application>Microsoft Office PowerPoint</Application>
  <PresentationFormat>Экран (4:3)</PresentationFormat>
  <Paragraphs>110</Paragraphs>
  <Slides>13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13</vt:i4>
      </vt:variant>
    </vt:vector>
  </HeadingPairs>
  <TitlesOfParts>
    <vt:vector size="21" baseType="lpstr">
      <vt:lpstr>Arial</vt:lpstr>
      <vt:lpstr>Arial Black</vt:lpstr>
      <vt:lpstr>Bahnschrift</vt:lpstr>
      <vt:lpstr>Calibri</vt:lpstr>
      <vt:lpstr>Century Gothic</vt:lpstr>
      <vt:lpstr>Corbel</vt:lpstr>
      <vt:lpstr>Times New Roman</vt:lpstr>
      <vt:lpstr>Параллакс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Добрушский район лежит на пересечении крупных автомобильных дорог, граничит с Ветковским и Гомельским районами  Гомельской области, Новозыбковским, Злынковским и Климовским районами Брянской области Российской Федерации  Dobrushsky district lies at the intersection of major highways, borders with Vetkovsky and Gomel districts of the Gomel region, Novozybkovsky, Zlynkovsky and Klimovsky districts of the Bryansk region of the Russian Federation  На территории района проходят транспортные коридоры «Север-ЮГ» и «Запад-Восток» Район пересекают железные дороги Гомель-Брянск, Гомель-Бахмач, Гомель-Круговец и автомагистраль Гомель-Брянск   The transport corridors "North-South" and "West-East" go through the district, the Gomel-Bryansk, Gomel-Bakhmach, Gomel-Krugovets railways and the Gomel-Bryansk highway cross the district</vt:lpstr>
      <vt:lpstr>Презентация PowerPoint</vt:lpstr>
      <vt:lpstr>Презентация PowerPoint</vt:lpstr>
      <vt:lpstr>Презентация PowerPoint</vt:lpstr>
    </vt:vector>
  </TitlesOfParts>
  <Company>WolfishLair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kinoset</dc:creator>
  <cp:lastModifiedBy>Юлия Юкальчук</cp:lastModifiedBy>
  <cp:revision>373</cp:revision>
  <cp:lastPrinted>2017-05-18T10:45:59Z</cp:lastPrinted>
  <dcterms:created xsi:type="dcterms:W3CDTF">2015-05-06T08:24:01Z</dcterms:created>
  <dcterms:modified xsi:type="dcterms:W3CDTF">2024-03-05T13:20:09Z</dcterms:modified>
</cp:coreProperties>
</file>