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432" r:id="rId2"/>
    <p:sldId id="433" r:id="rId3"/>
    <p:sldId id="434" r:id="rId4"/>
    <p:sldId id="527" r:id="rId5"/>
    <p:sldId id="586" r:id="rId6"/>
    <p:sldId id="587" r:id="rId7"/>
    <p:sldId id="610" r:id="rId8"/>
    <p:sldId id="562" r:id="rId9"/>
    <p:sldId id="611" r:id="rId10"/>
  </p:sldIdLst>
  <p:sldSz cx="12192000" cy="6858000"/>
  <p:notesSz cx="6742113" cy="9872663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147" autoAdjust="0"/>
    <p:restoredTop sz="94238" autoAdjust="0"/>
  </p:normalViewPr>
  <p:slideViewPr>
    <p:cSldViewPr snapToGrid="0">
      <p:cViewPr varScale="1">
        <p:scale>
          <a:sx n="81" d="100"/>
          <a:sy n="81" d="100"/>
        </p:scale>
        <p:origin x="-72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8486" y="1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/>
          <a:lstStyle>
            <a:lvl1pPr algn="r">
              <a:defRPr sz="1200"/>
            </a:lvl1pPr>
          </a:lstStyle>
          <a:p>
            <a:fld id="{46E7B121-012C-4DD9-A011-2373E589D0D4}" type="datetimeFigureOut">
              <a:rPr lang="ru-RU" smtClean="0"/>
              <a:t>11.05.2022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22963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99" tIns="45350" rIns="90699" bIns="453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4684" y="4751929"/>
            <a:ext cx="5392746" cy="3886652"/>
          </a:xfrm>
          <a:prstGeom prst="rect">
            <a:avLst/>
          </a:prstGeom>
        </p:spPr>
        <p:txBody>
          <a:bodyPr vert="horz" lIns="90699" tIns="45350" rIns="90699" bIns="453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8486" y="9377769"/>
            <a:ext cx="2922054" cy="494894"/>
          </a:xfrm>
          <a:prstGeom prst="rect">
            <a:avLst/>
          </a:prstGeom>
        </p:spPr>
        <p:txBody>
          <a:bodyPr vert="horz" lIns="90699" tIns="45350" rIns="90699" bIns="45350" rtlCol="0" anchor="b"/>
          <a:lstStyle>
            <a:lvl1pPr algn="r">
              <a:defRPr sz="1200"/>
            </a:lvl1pPr>
          </a:lstStyle>
          <a:p>
            <a:fld id="{721EE6B4-338E-450F-9FB6-33FF58A5C07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46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F2EF486-3F60-4E09-92BE-002449D87C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117ACF4D-58CF-4DD9-A865-499639D5DF7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342C77-C1F9-4BD2-864B-D6C104863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71E1A0B-FDEF-4F1B-80CE-BAAE6EB5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26BA89F-845A-456C-AF67-7C383B8C2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2120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DA62946-4DFE-4F15-8C95-57D340AC2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4583409F-F8A5-4F9D-A0B4-0709C9DD18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E794134-ED3E-45F0-85D4-FFBCDEE7E3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6B857E9-08C8-4D29-B973-B090D1BC8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5F809C8-9CD5-4BCE-84D1-0727E1D1D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00003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3A62177B-3915-4949-A3C7-565E75B5CC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8687D34F-C16B-4890-B731-763E29FE0C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6BC5EAF-E563-4C77-AE64-EC1B93517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C790D1-BE10-4658-8DF3-F69EBB15C7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A1DEA4B-8045-4AB6-8811-EE9D2792E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45817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277717C-739C-4F52-9D50-9B9572C91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272DA3B-5EC6-4FC5-A3FA-468B5725A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2ABF42F-A75C-4AC0-A2D7-467EA137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F337E5-8A87-4013-9D42-5CC07C51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14E3394-899F-4A03-BEEF-F5205A298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31906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CA1FD5-369D-4789-9E46-78EFC199F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CD5B8323-84EF-42B7-8541-9FE1B7CB2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D8C7F1C-88F5-4D0E-9BD1-698149EA4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BD93999-9FE3-421C-B20F-B925D8EA0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0C077E-F17A-4275-96B2-018330963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40602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3467977-16E6-435B-9665-44BCBE7BC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E5FD32E-CEE4-498D-BEC9-75FF89F6B8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DDFD9407-BE75-4DC6-B16F-1D75BBB2C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D2653E9-1A1A-4452-9076-CABDF8A11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9D318BF-9BBC-44FC-8DB3-19684BA00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2F1519C-F5E0-4A3F-BD2B-9D02210D7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3980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A8C6E7-6D07-4026-8DEB-810B6DD45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4BA70C9-88BA-4823-BED6-E0F76FA075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76AB4D7-CD45-4E38-B566-CCFC9A9096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816039C-D6C0-4F0D-B537-8F2DBD8CC9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675D4B6A-F3D0-4BC8-8316-69C0AF400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0A4B5521-FE03-4FF5-9E86-0D2D9E91A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DC74C61-57F0-4058-9EA3-40721635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2A70498B-B42E-42F9-B287-A0BFDC38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2114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A713A5C-F63D-4341-BA71-741B273CB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BC147C81-132B-467E-9ED1-3A540C273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CBA20AAE-5F04-46DC-BFD2-63408DC38E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88AB4D0-E096-4286-BAF7-00359033A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36152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F436E5D-6A65-4ABC-AAB8-E9E5E93CE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69A0755B-FDFD-45BA-AF23-FF986878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9D46A80D-479E-4AB3-A04B-ED40FB1D3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3811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F7ADD2B-6F58-4013-B160-EA75D8026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75D6C0-9761-4C85-B208-27901DB0F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EC9C8413-DB9E-499C-92CC-B7D7F78AB7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F3C4B101-1C07-47E0-A1EB-385884E9C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9DD8D309-6907-4236-9F6F-327B31CA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1814B4E-83D5-406F-A22F-B4D2F7C48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6062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2B7A11E-2FDE-407D-85DA-ED389CA95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0B73797E-8B99-45B1-9F24-F42D032EE7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DD5612B2-1D8E-4BB7-95C3-C62300C99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01D99A66-7289-4314-92AD-7935D7842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EF29DB2F-952E-4FA4-811A-FF52BC961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42CAF9C-8F35-4395-A04A-739BAE5C9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74508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CEE964-236B-46F7-A327-13E4C22066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84EACF7-5651-473F-94F8-A379FA194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40E0F9D-466C-417A-A432-20826BBB99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1A924-65C6-42D4-AC7C-8E743467D194}" type="datetimeFigureOut">
              <a:rPr lang="x-none" smtClean="0"/>
              <a:t>11.05.2022</a:t>
            </a:fld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0A10414-9C03-4308-9017-CF6127C52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F906CD-DBFC-4433-88C6-4740401035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6DB56-8935-4140-A73B-EF713538B94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36781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741" y="281354"/>
            <a:ext cx="8902090" cy="725533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/>
            </a:r>
            <a:br>
              <a:rPr lang="ru-RU" dirty="0">
                <a:cs typeface="Times New Roman" panose="02020603050405020304" pitchFamily="18" charset="0"/>
              </a:rPr>
            </a:br>
            <a:r>
              <a:rPr lang="ru-RU" dirty="0">
                <a:cs typeface="Times New Roman" panose="02020603050405020304" pitchFamily="18" charset="0"/>
              </a:rPr>
              <a:t>Площадка </a:t>
            </a:r>
            <a:r>
              <a:rPr lang="ru-RU" dirty="0" smtClean="0">
                <a:cs typeface="Times New Roman" panose="02020603050405020304" pitchFamily="18" charset="0"/>
              </a:rPr>
              <a:t>№20 </a:t>
            </a:r>
            <a:br>
              <a:rPr lang="ru-RU" dirty="0" smtClean="0">
                <a:cs typeface="Times New Roman" panose="02020603050405020304" pitchFamily="18" charset="0"/>
              </a:rPr>
            </a:br>
            <a:r>
              <a:rPr lang="ru-RU" dirty="0" smtClean="0">
                <a:cs typeface="Times New Roman" panose="02020603050405020304" pitchFamily="18" charset="0"/>
              </a:rPr>
              <a:t>Капитальное строение ОАО «8 Марта»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i="1" dirty="0">
                <a:latin typeface="+mj-lt"/>
              </a:rPr>
              <a:t>Схема площадки</a:t>
            </a:r>
            <a:endParaRPr lang="x-none" sz="1400" i="1" dirty="0">
              <a:latin typeface="+mj-lt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4952783" cy="487362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dirty="0">
                <a:latin typeface="+mj-lt"/>
                <a:cs typeface="Times New Roman" panose="02020603050405020304" pitchFamily="18" charset="0"/>
              </a:rPr>
              <a:t>Общая информация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Адрес: г. Гомель, ул. Советская, 41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Кадастровый номер: 340100000001000933</a:t>
            </a: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Площадь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: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2,7382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га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Землепользователь: ОАО «8 Марта»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Балансодержатель: ОАО «8 Марта»</a:t>
            </a: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Форма собственности: частная</a:t>
            </a:r>
          </a:p>
          <a:p>
            <a:r>
              <a:rPr lang="ru-RU" dirty="0">
                <a:latin typeface="+mj-lt"/>
                <a:cs typeface="Times New Roman" panose="02020603050405020304" pitchFamily="18" charset="0"/>
              </a:rPr>
              <a:t>Наличие правоустанавливающих документов на участок: имеются в наличии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на общий участок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+mj-lt"/>
                <a:cs typeface="Times New Roman" panose="02020603050405020304" pitchFamily="18" charset="0"/>
              </a:rPr>
              <a:t>Категория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земель: земли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населенных пунктов</a:t>
            </a:r>
            <a:endParaRPr lang="ru-RU" dirty="0">
              <a:latin typeface="+mj-lt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+mj-lt"/>
                <a:cs typeface="Times New Roman" panose="02020603050405020304" pitchFamily="18" charset="0"/>
              </a:rPr>
              <a:t>Наличие объектов недвижимости: 4-х этажное капитальное строение площадью 10 055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кв.м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(швейный цех)</a:t>
            </a:r>
            <a:endParaRPr lang="x-none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25479" t="7266" r="6783" b="11264"/>
          <a:stretch/>
        </p:blipFill>
        <p:spPr bwMode="auto">
          <a:xfrm>
            <a:off x="618417" y="1776241"/>
            <a:ext cx="5336906" cy="37218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990897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6335" y="187569"/>
            <a:ext cx="8665265" cy="530225"/>
          </a:xfrm>
        </p:spPr>
        <p:txBody>
          <a:bodyPr>
            <a:no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Площадка №</a:t>
            </a:r>
            <a:r>
              <a:rPr lang="ru-RU" sz="2400" dirty="0" smtClean="0">
                <a:cs typeface="Times New Roman" panose="02020603050405020304" pitchFamily="18" charset="0"/>
              </a:rPr>
              <a:t>20 </a:t>
            </a:r>
            <a:r>
              <a:rPr lang="ru-RU" sz="2400" dirty="0">
                <a:cs typeface="Times New Roman" panose="02020603050405020304" pitchFamily="18" charset="0"/>
              </a:rPr>
              <a:t/>
            </a:r>
            <a:br>
              <a:rPr lang="ru-RU" sz="2400" dirty="0">
                <a:cs typeface="Times New Roman" panose="02020603050405020304" pitchFamily="18" charset="0"/>
              </a:rPr>
            </a:br>
            <a:r>
              <a:rPr lang="ru-RU" sz="2400" dirty="0">
                <a:cs typeface="Times New Roman" panose="02020603050405020304" pitchFamily="18" charset="0"/>
              </a:rPr>
              <a:t>Капитальное строение ОАО «8 Марта»</a:t>
            </a:r>
            <a:endParaRPr lang="x-none" sz="2400" dirty="0">
              <a:cs typeface="Times New Roman" panose="02020603050405020304" pitchFamily="18" charset="0"/>
            </a:endParaRP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6722" y="1371600"/>
            <a:ext cx="4462954" cy="333841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Капитальное строение </a:t>
            </a:r>
            <a:endParaRPr lang="ru-RU" sz="2000" dirty="0" smtClean="0">
              <a:latin typeface="+mj-lt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  <a:ea typeface="+mj-ea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здание швейного цеха)                  </a:t>
            </a:r>
            <a:endParaRPr lang="ru-RU" sz="2000" dirty="0" smtClean="0">
              <a:latin typeface="+mj-lt"/>
              <a:ea typeface="+mj-ea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 smtClean="0">
                <a:latin typeface="+mj-lt"/>
                <a:ea typeface="+mj-ea"/>
                <a:cs typeface="Times New Roman" panose="02020603050405020304" pitchFamily="18" charset="0"/>
              </a:rPr>
              <a:t>площадью </a:t>
            </a:r>
            <a:r>
              <a:rPr lang="ru-RU" sz="2000" dirty="0">
                <a:latin typeface="+mj-lt"/>
                <a:ea typeface="+mj-ea"/>
                <a:cs typeface="Times New Roman" panose="02020603050405020304" pitchFamily="18" charset="0"/>
              </a:rPr>
              <a:t>10 055 </a:t>
            </a:r>
            <a:r>
              <a:rPr lang="ru-RU" sz="2000" dirty="0" err="1">
                <a:latin typeface="+mj-lt"/>
                <a:ea typeface="+mj-ea"/>
                <a:cs typeface="Times New Roman" panose="02020603050405020304" pitchFamily="18" charset="0"/>
              </a:rPr>
              <a:t>кв.м</a:t>
            </a:r>
            <a:endParaRPr lang="x-none" sz="2000" dirty="0">
              <a:latin typeface="+mj-lt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0813C8E-14DF-4298-A04E-997C1E5871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35" y="987425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292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081" y="107218"/>
            <a:ext cx="10515600" cy="771217"/>
          </a:xfrm>
        </p:spPr>
        <p:txBody>
          <a:bodyPr>
            <a:normAutofit/>
          </a:bodyPr>
          <a:lstStyle/>
          <a:p>
            <a:pPr algn="just"/>
            <a:r>
              <a:rPr lang="ru-RU" sz="2900" dirty="0">
                <a:cs typeface="Times New Roman" panose="02020603050405020304" pitchFamily="18" charset="0"/>
              </a:rPr>
              <a:t>Транспортная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FF8F4727-3C9A-4CDB-9CBC-6E48AF604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5758" y="979898"/>
            <a:ext cx="5498519" cy="1247270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Существующая транспортная инфраструктура:</a:t>
            </a:r>
          </a:p>
          <a:p>
            <a:pPr marL="0" indent="0" algn="just"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Асфальтированная автомобильная дорога, подъездные пути. Расположено в центре г. Гомеля, до ж/д станции Гомель-пассажирский 1,5 км, до грузовой ж/д станции «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Центролит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 – 12 км.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445081" y="2433102"/>
            <a:ext cx="10515600" cy="7712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2900" dirty="0">
                <a:cs typeface="Times New Roman" panose="02020603050405020304" pitchFamily="18" charset="0"/>
              </a:rPr>
              <a:t>Потенциальная инженерная инфраструктура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sp>
        <p:nvSpPr>
          <p:cNvPr id="7" name="Объект 3">
            <a:extLst>
              <a:ext uri="{FF2B5EF4-FFF2-40B4-BE49-F238E27FC236}">
                <a16:creationId xmlns:a16="http://schemas.microsoft.com/office/drawing/2014/main" xmlns="" id="{2B89CAAC-4D70-4925-B9F4-D22BBF4BCC27}"/>
              </a:ext>
            </a:extLst>
          </p:cNvPr>
          <p:cNvSpPr txBox="1">
            <a:spLocks/>
          </p:cNvSpPr>
          <p:nvPr/>
        </p:nvSpPr>
        <p:spPr>
          <a:xfrm>
            <a:off x="585758" y="3058587"/>
            <a:ext cx="10776750" cy="350633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  <a:defRPr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Электроснабжение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Сети на балансе РУП «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 не состоят, возможность подключения и резервную мощность согласовать с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владельцом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сетей ОАО «8 Марта». Величина электрической мощности, возможной к подключению к существующим электрическим сетям без их реконструкции -  3300кВ.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В случае строительства электрических сетей напряжением 10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кВ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и реконструкции системной подстанции: при замене трансформатора на ПС-110 «Восточная» с 25МВА и 40МВА , установке 2-ух ячеек на ПС-110 «Восточная», строительстве 2-ух КЛ-10кВ протяжённостью 1,5км, строительстве ТП на объекте, максимальная электрическая мощность, возможная к подключению, составит 8000кВт (с учётом других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инвестплощадок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 питанием от данной подстанции). Ориентировочная стоимость – 8000 тыс. руб.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 Данные о потребности в электросетевой инфраструктуре и стоимости приведены ориентировочно и подлежат уточнению на стадии выдачи технических условий, а также по результатам разработки проектно-сметной документации.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Теплоснабжение: В зависимости от конкретных мест размещения  площадок имеется возможность подключения тепловой нагрузки до 0,2 Гкал/ч  к сетям централизованного теплоснабжения 2Ду-150мм Пи. 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Информация о подключении (возможности подключения) к сетям централизованного теплоснабжения РУП "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Гомельэнерго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». Площадка завода  к сетям централизованного теплоснабжения не подключена. Имеется возможность подключения тепловой нагрузки  до 2,5 Гкал/ч к существующей тепловой сети  2Ду-300мм  в районе  УТ 11-48/1Д    или  2Ду-600м в районе ТК 11-48. Расстояние до точки подключения -155м или 167м соответственно. Требуется подземная прокладка ПИ-трубы ДУ-150. Ориентировочная стоимость – 340 тыс. руб. </a:t>
            </a:r>
          </a:p>
          <a:p>
            <a:pPr marL="0" indent="0" algn="just">
              <a:buNone/>
              <a:defRPr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** Объемы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теплосетевого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 строительства и их стоимость подлежат уточнению на стадии выдачи технических условий, а также по результатам разработки проектно-сметной документации. </a:t>
            </a:r>
          </a:p>
          <a:p>
            <a:pPr marL="0" indent="0" algn="just"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Газоснабжение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:  ближайший газопровод среднего давления (до 0,3 Мпа)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ф89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мм (по </a:t>
            </a:r>
            <a:r>
              <a:rPr lang="ru-RU" sz="1400" dirty="0" err="1" smtClean="0">
                <a:latin typeface="+mj-lt"/>
                <a:cs typeface="Times New Roman" panose="02020603050405020304" pitchFamily="18" charset="0"/>
              </a:rPr>
              <a:t>ул.Советская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) 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м.п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.; возможный расход природного газа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100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м.куб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./час; примерная стоимость строительства газопровода на апрель 2022 года –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20 </a:t>
            </a:r>
            <a:r>
              <a:rPr lang="ru-RU" sz="1400" dirty="0" err="1">
                <a:latin typeface="+mj-lt"/>
                <a:cs typeface="Times New Roman" panose="02020603050405020304" pitchFamily="18" charset="0"/>
              </a:rPr>
              <a:t>тыс.бел.руб</a:t>
            </a:r>
            <a:r>
              <a:rPr lang="ru-RU" sz="1400" dirty="0">
                <a:latin typeface="+mj-lt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38954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68" y="93786"/>
            <a:ext cx="11758246" cy="691660"/>
          </a:xfrm>
        </p:spPr>
        <p:txBody>
          <a:bodyPr>
            <a:no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>
                <a:cs typeface="Times New Roman" panose="02020603050405020304" pitchFamily="18" charset="0"/>
              </a:rPr>
              <a:t/>
            </a:r>
            <a:br>
              <a:rPr lang="ru-RU" sz="2000" dirty="0">
                <a:cs typeface="Times New Roman" panose="02020603050405020304" pitchFamily="18" charset="0"/>
              </a:rPr>
            </a:br>
            <a:r>
              <a:rPr lang="ru-RU" sz="2400" dirty="0" smtClean="0">
                <a:cs typeface="Times New Roman" panose="02020603050405020304" pitchFamily="18" charset="0"/>
              </a:rPr>
              <a:t>Площадка №20 </a:t>
            </a:r>
            <a:r>
              <a:rPr lang="ru-RU" sz="2000" dirty="0" smtClean="0"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cs typeface="Times New Roman" panose="02020603050405020304" pitchFamily="18" charset="0"/>
              </a:rPr>
            </a:br>
            <a:r>
              <a:rPr lang="ru-RU" sz="2000" dirty="0" smtClean="0">
                <a:cs typeface="Times New Roman" panose="02020603050405020304" pitchFamily="18" charset="0"/>
              </a:rPr>
              <a:t>ОАО «8 Марта»</a:t>
            </a:r>
            <a:endParaRPr lang="x-none" sz="2000" dirty="0">
              <a:cs typeface="Times New Roman" panose="02020603050405020304" pitchFamily="18" charset="0"/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234461" y="904384"/>
            <a:ext cx="11523785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Инженерно-техническое обеспечение</a:t>
            </a:r>
            <a:endParaRPr lang="x-none" sz="2800" dirty="0">
              <a:cs typeface="Times New Roman" panose="02020603050405020304" pitchFamily="18" charset="0"/>
            </a:endParaRPr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835776" y="5996981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5427792" y="6056849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 к газопроводу</a:t>
            </a:r>
            <a:endParaRPr lang="x-none" sz="200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1160586" y="6073808"/>
            <a:ext cx="3716216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подключение к электросети</a:t>
            </a:r>
            <a:endParaRPr lang="x-none" sz="2000" dirty="0"/>
          </a:p>
        </p:txBody>
      </p:sp>
      <p:pic>
        <p:nvPicPr>
          <p:cNvPr id="15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3" y="5906755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3525" y="5890922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 txBox="1">
            <a:spLocks/>
          </p:cNvSpPr>
          <p:nvPr/>
        </p:nvSpPr>
        <p:spPr>
          <a:xfrm>
            <a:off x="9449408" y="6043598"/>
            <a:ext cx="1968868" cy="3856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 smtClean="0"/>
              <a:t>площадка</a:t>
            </a:r>
            <a:endParaRPr lang="x-none" sz="20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230920" y="1360330"/>
            <a:ext cx="8546123" cy="43488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501" y="1441939"/>
            <a:ext cx="6412836" cy="4255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4" descr="Файл:Яндекс.Карты логотип.png — Википедия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764" y="4296583"/>
            <a:ext cx="300038" cy="492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6" descr="Love as Art — лучший подарок на день влюбленных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558" y="1620713"/>
            <a:ext cx="685795" cy="685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Равнобедренный треугольник 21"/>
          <p:cNvSpPr/>
          <p:nvPr/>
        </p:nvSpPr>
        <p:spPr>
          <a:xfrm>
            <a:off x="4026883" y="4596072"/>
            <a:ext cx="445477" cy="386861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3564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22D649A-611B-486F-BE21-88CEEFF17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573" y="257907"/>
            <a:ext cx="4451303" cy="5302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Times New Roman" panose="02020603050405020304" pitchFamily="18" charset="0"/>
              </a:rPr>
              <a:t>Ограничения</a:t>
            </a:r>
            <a:endParaRPr lang="x-none" dirty="0"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2264F14-CD33-4C3E-810A-D3F8069DCB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571" y="1182734"/>
            <a:ext cx="6172200" cy="4873625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+mj-lt"/>
                <a:cs typeface="Times New Roman" panose="02020603050405020304" pitchFamily="18" charset="0"/>
              </a:rPr>
              <a:t>Удаленность 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от границ жилой застройки  от 12м до 54 м, с северо-востока примыкает к промышленной  площадке по </a:t>
            </a:r>
            <a:r>
              <a:rPr lang="ru-RU" sz="1600" dirty="0" err="1">
                <a:latin typeface="+mj-lt"/>
                <a:cs typeface="Times New Roman" panose="02020603050405020304" pitchFamily="18" charset="0"/>
              </a:rPr>
              <a:t>ул.Книжная</a:t>
            </a:r>
            <a:r>
              <a:rPr lang="ru-RU" sz="1600" dirty="0">
                <a:latin typeface="+mj-lt"/>
                <a:cs typeface="Times New Roman" panose="02020603050405020304" pitchFamily="18" charset="0"/>
              </a:rPr>
              <a:t>. </a:t>
            </a:r>
            <a:endParaRPr lang="x-none" sz="16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A8AFE0E-8810-4B4F-AC0B-ED3BEB1EAC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8646" y="1182734"/>
            <a:ext cx="3932237" cy="487362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>
              <a:spcAft>
                <a:spcPts val="100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Санитарные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ограничения</a:t>
            </a:r>
          </a:p>
          <a:p>
            <a:pPr algn="just">
              <a:spcAft>
                <a:spcPts val="1000"/>
              </a:spcAft>
            </a:pPr>
            <a:r>
              <a:rPr lang="ru-RU" dirty="0">
                <a:latin typeface="+mj-lt"/>
                <a:cs typeface="Times New Roman" panose="02020603050405020304" pitchFamily="18" charset="0"/>
              </a:rPr>
              <a:t>Размещение объектов возможно только после проведения </a:t>
            </a:r>
            <a:r>
              <a:rPr lang="ru-RU" dirty="0" err="1">
                <a:latin typeface="+mj-lt"/>
                <a:cs typeface="Times New Roman" panose="02020603050405020304" pitchFamily="18" charset="0"/>
              </a:rPr>
              <a:t>предпроектных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 расчетов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санитарно-защитной зоны,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в соответствии с п.8  специфических санитарно-эпидемиологических требований к установлению санитарно-защитных зон объектов, являющихся объектами воздействия на здоровье человека и окружающую среду, утвержденных постановлением </a:t>
            </a:r>
            <a:r>
              <a:rPr lang="ru-RU" dirty="0" smtClean="0">
                <a:latin typeface="+mj-lt"/>
                <a:cs typeface="Times New Roman" panose="02020603050405020304" pitchFamily="18" charset="0"/>
              </a:rPr>
              <a:t>Совета Министров Республики Беларусь </a:t>
            </a:r>
            <a:r>
              <a:rPr lang="ru-RU" dirty="0">
                <a:latin typeface="+mj-lt"/>
                <a:cs typeface="Times New Roman" panose="02020603050405020304" pitchFamily="18" charset="0"/>
              </a:rPr>
              <a:t>от 11.12.2019г. №847 или объектов, не являющихся объектами воздействия на здоровье человека и окружающую среду</a:t>
            </a:r>
          </a:p>
          <a:p>
            <a:pPr algn="just">
              <a:spcAft>
                <a:spcPts val="1000"/>
              </a:spcAft>
            </a:pPr>
            <a:endParaRPr lang="ru-RU" dirty="0" smtClean="0">
              <a:latin typeface="+mj-lt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</a:pPr>
            <a:endParaRPr lang="ru-RU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3334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7869" y="199664"/>
            <a:ext cx="10515600" cy="758279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cs typeface="Times New Roman" panose="02020603050405020304" pitchFamily="18" charset="0"/>
              </a:rPr>
              <a:t>Инвестиционные предложения </a:t>
            </a:r>
            <a:r>
              <a:rPr lang="ru-RU" sz="2000" dirty="0" smtClean="0">
                <a:cs typeface="Times New Roman" panose="02020603050405020304" pitchFamily="18" charset="0"/>
              </a:rPr>
              <a:t>города</a:t>
            </a:r>
            <a:r>
              <a:rPr lang="ru-RU" sz="1600" dirty="0" smtClean="0">
                <a:cs typeface="Times New Roman" panose="02020603050405020304" pitchFamily="18" charset="0"/>
              </a:rPr>
              <a:t>*</a:t>
            </a:r>
            <a:endParaRPr lang="en-US" sz="1800" dirty="0"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95785" y="1465385"/>
            <a:ext cx="11569792" cy="4900580"/>
          </a:xfrm>
        </p:spPr>
        <p:txBody>
          <a:bodyPr>
            <a:noAutofit/>
          </a:bodyPr>
          <a:lstStyle/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ОПТОВАЯ И РОЗНИЧНАЯ ТОРГОВЛЯ; РЕМОНТ АВТОМОБИЛЕЙ И МОТОЦИКЛОВ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ТРАНСПОРТНАЯ ДЕЯТЕЛЬНОСТЬ, СКЛАДИРОВАНИЕ, ПОЧТОВАЯ И КУРЬЕРСКАЯ ДЕЯТЕЛЬНОСТЬ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ИНФОРМАЦИЯ И СВЯЗЬ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ОПЕРАЦИИ С НЕДВИЖИМЫМ ИМУЩЕСТВОМ</a:t>
            </a: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>
                <a:latin typeface="+mj-lt"/>
                <a:cs typeface="Times New Roman" panose="02020603050405020304" pitchFamily="18" charset="0"/>
              </a:rPr>
              <a:t>ЗДРАВООХРАНЕНИЕ И СОЦИАЛЬНЫЕ </a:t>
            </a: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УСЛУГИ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 smtClean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400" dirty="0" smtClean="0">
                <a:latin typeface="+mj-lt"/>
                <a:cs typeface="Times New Roman" panose="02020603050405020304" pitchFamily="18" charset="0"/>
              </a:rPr>
              <a:t>*с учетом соблюдения норм, установленных действующим законодательством</a:t>
            </a: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450000">
              <a:lnSpc>
                <a:spcPct val="100000"/>
              </a:lnSpc>
              <a:spcBef>
                <a:spcPts val="0"/>
              </a:spcBef>
              <a:buNone/>
            </a:pPr>
            <a:endParaRPr lang="ru-RU" sz="14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900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782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</a:t>
            </a:r>
            <a:r>
              <a:rPr lang="ru-RU" sz="2900" dirty="0" smtClean="0">
                <a:cs typeface="Times New Roman" panose="02020603050405020304" pitchFamily="18" charset="0"/>
              </a:rPr>
              <a:t>блок с ориентировочной стоимостью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24401169"/>
              </p:ext>
            </p:extLst>
          </p:nvPr>
        </p:nvGraphicFramePr>
        <p:xfrm>
          <a:off x="731018" y="1031839"/>
          <a:ext cx="10722428" cy="1769976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795575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4094755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394836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3437262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855576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 стоимость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7781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Плата за право заключения договора аренды на земельный участок сроком на 5 лет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33 378,66 руб.</a:t>
                      </a: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3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2BDDB-5F24-44EB-8E3E-3CFFD347E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3994" y="121285"/>
            <a:ext cx="10515600" cy="771217"/>
          </a:xfrm>
        </p:spPr>
        <p:txBody>
          <a:bodyPr>
            <a:normAutofit/>
          </a:bodyPr>
          <a:lstStyle/>
          <a:p>
            <a:r>
              <a:rPr lang="ru-RU" sz="2900" dirty="0">
                <a:cs typeface="Times New Roman" panose="02020603050405020304" pitchFamily="18" charset="0"/>
              </a:rPr>
              <a:t>Финансовый блок: подведение инфраструктуры</a:t>
            </a:r>
            <a:endParaRPr lang="x-none" sz="2900" dirty="0"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xmlns="" id="{55F08868-B8FC-4BA2-B9AC-FB6C2ED3A1B4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35029467"/>
              </p:ext>
            </p:extLst>
          </p:nvPr>
        </p:nvGraphicFramePr>
        <p:xfrm>
          <a:off x="731018" y="1031839"/>
          <a:ext cx="10515602" cy="3826428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563879">
                  <a:extLst>
                    <a:ext uri="{9D8B030D-6E8A-4147-A177-3AD203B41FA5}">
                      <a16:colId xmlns:a16="http://schemas.microsoft.com/office/drawing/2014/main" xmlns="" val="3044292383"/>
                    </a:ext>
                  </a:extLst>
                </a:gridCol>
                <a:gridCol w="2902236">
                  <a:extLst>
                    <a:ext uri="{9D8B030D-6E8A-4147-A177-3AD203B41FA5}">
                      <a16:colId xmlns:a16="http://schemas.microsoft.com/office/drawing/2014/main" xmlns="" val="2841256447"/>
                    </a:ext>
                  </a:extLst>
                </a:gridCol>
                <a:gridCol w="2062990">
                  <a:extLst>
                    <a:ext uri="{9D8B030D-6E8A-4147-A177-3AD203B41FA5}">
                      <a16:colId xmlns:a16="http://schemas.microsoft.com/office/drawing/2014/main" xmlns="" val="365309803"/>
                    </a:ext>
                  </a:extLst>
                </a:gridCol>
                <a:gridCol w="255027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436225">
                  <a:extLst>
                    <a:ext uri="{9D8B030D-6E8A-4147-A177-3AD203B41FA5}">
                      <a16:colId xmlns:a16="http://schemas.microsoft.com/office/drawing/2014/main" xmlns="" val="2598786781"/>
                    </a:ext>
                  </a:extLst>
                </a:gridCol>
              </a:tblGrid>
              <a:tr h="129658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№ п/п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Ориентировочная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тоимость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>
                          <a:latin typeface="+mj-lt"/>
                          <a:cs typeface="Times New Roman" panose="02020603050405020304" pitchFamily="18" charset="0"/>
                        </a:rPr>
                        <a:t>Источник финансирования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26276468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1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Электроснабжение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000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8000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кВт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3702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340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тепловая нагрузка </a:t>
                      </a:r>
                      <a:r>
                        <a:rPr lang="ru-RU" baseline="0" dirty="0" smtClean="0">
                          <a:latin typeface="+mj-lt"/>
                          <a:cs typeface="Times New Roman" panose="02020603050405020304" pitchFamily="18" charset="0"/>
                        </a:rPr>
                        <a:t> до 0,2Гкал/ч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57937752"/>
                  </a:ext>
                </a:extLst>
              </a:tr>
              <a:tr h="85578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3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Газоснабжение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+mj-lt"/>
                          <a:cs typeface="Times New Roman" panose="02020603050405020304" pitchFamily="18" charset="0"/>
                        </a:rPr>
                        <a:t>20 тыс. руб.</a:t>
                      </a: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Times New Roman" panose="02020603050405020304" pitchFamily="18" charset="0"/>
                        </a:rPr>
                        <a:t>Средства инвестора</a:t>
                      </a:r>
                      <a:endParaRPr lang="en-US" dirty="0" smtClean="0">
                        <a:latin typeface="+mj-lt"/>
                        <a:cs typeface="Times New Roman" panose="02020603050405020304" pitchFamily="18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x-none" dirty="0"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135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с одним вырезанным углом 7"/>
          <p:cNvSpPr/>
          <p:nvPr/>
        </p:nvSpPr>
        <p:spPr>
          <a:xfrm>
            <a:off x="-1" y="2512450"/>
            <a:ext cx="12019588" cy="4293096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34764"/>
              <a:gd name="connsiteY0" fmla="*/ 0 h 4293096"/>
              <a:gd name="connsiteX1" fmla="*/ 4817670 w 9134764"/>
              <a:gd name="connsiteY1" fmla="*/ 18473 h 4293096"/>
              <a:gd name="connsiteX2" fmla="*/ 9134764 w 9134764"/>
              <a:gd name="connsiteY2" fmla="*/ 4280148 h 4293096"/>
              <a:gd name="connsiteX3" fmla="*/ 9060872 w 9134764"/>
              <a:gd name="connsiteY3" fmla="*/ 4283860 h 4293096"/>
              <a:gd name="connsiteX4" fmla="*/ 0 w 9134764"/>
              <a:gd name="connsiteY4" fmla="*/ 4293096 h 4293096"/>
              <a:gd name="connsiteX5" fmla="*/ 0 w 9134764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9060872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60873"/>
              <a:gd name="connsiteY0" fmla="*/ 0 h 4293096"/>
              <a:gd name="connsiteX1" fmla="*/ 4817670 w 9060873"/>
              <a:gd name="connsiteY1" fmla="*/ 18473 h 4293096"/>
              <a:gd name="connsiteX2" fmla="*/ 9060873 w 9060873"/>
              <a:gd name="connsiteY2" fmla="*/ 4280148 h 4293096"/>
              <a:gd name="connsiteX3" fmla="*/ 8977745 w 9060873"/>
              <a:gd name="connsiteY3" fmla="*/ 4283860 h 4293096"/>
              <a:gd name="connsiteX4" fmla="*/ 0 w 9060873"/>
              <a:gd name="connsiteY4" fmla="*/ 4293096 h 4293096"/>
              <a:gd name="connsiteX5" fmla="*/ 0 w 9060873"/>
              <a:gd name="connsiteY5" fmla="*/ 0 h 4293096"/>
              <a:gd name="connsiteX0" fmla="*/ 0 w 9014691"/>
              <a:gd name="connsiteY0" fmla="*/ 0 h 4293096"/>
              <a:gd name="connsiteX1" fmla="*/ 4817670 w 9014691"/>
              <a:gd name="connsiteY1" fmla="*/ 18473 h 4293096"/>
              <a:gd name="connsiteX2" fmla="*/ 9014691 w 9014691"/>
              <a:gd name="connsiteY2" fmla="*/ 4280148 h 4293096"/>
              <a:gd name="connsiteX3" fmla="*/ 8977745 w 9014691"/>
              <a:gd name="connsiteY3" fmla="*/ 4283860 h 4293096"/>
              <a:gd name="connsiteX4" fmla="*/ 0 w 9014691"/>
              <a:gd name="connsiteY4" fmla="*/ 4293096 h 4293096"/>
              <a:gd name="connsiteX5" fmla="*/ 0 w 9014691"/>
              <a:gd name="connsiteY5" fmla="*/ 0 h 4293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14691" h="4293096">
                <a:moveTo>
                  <a:pt x="0" y="0"/>
                </a:moveTo>
                <a:lnTo>
                  <a:pt x="4817670" y="18473"/>
                </a:lnTo>
                <a:lnTo>
                  <a:pt x="9014691" y="4280148"/>
                </a:lnTo>
                <a:cubicBezTo>
                  <a:pt x="9014691" y="4281385"/>
                  <a:pt x="8977745" y="4282623"/>
                  <a:pt x="8977745" y="4283860"/>
                </a:cubicBezTo>
                <a:lnTo>
                  <a:pt x="0" y="429309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latin typeface="+mj-lt"/>
            </a:endParaRPr>
          </a:p>
        </p:txBody>
      </p:sp>
      <p:sp>
        <p:nvSpPr>
          <p:cNvPr id="10" name="Прямоугольник с одним вырезанным углом 7"/>
          <p:cNvSpPr/>
          <p:nvPr/>
        </p:nvSpPr>
        <p:spPr>
          <a:xfrm rot="16200000" flipH="1">
            <a:off x="5871310" y="534164"/>
            <a:ext cx="6834909" cy="5711817"/>
          </a:xfrm>
          <a:custGeom>
            <a:avLst/>
            <a:gdLst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44000 w 9144000"/>
              <a:gd name="connsiteY2" fmla="*/ 21465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6997452 w 9144000"/>
              <a:gd name="connsiteY1" fmla="*/ 0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559052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0 w 9144000"/>
              <a:gd name="connsiteY0" fmla="*/ 0 h 4293096"/>
              <a:gd name="connsiteX1" fmla="*/ 4817670 w 9144000"/>
              <a:gd name="connsiteY1" fmla="*/ 18473 h 4293096"/>
              <a:gd name="connsiteX2" fmla="*/ 9134764 w 9144000"/>
              <a:gd name="connsiteY2" fmla="*/ 4280148 h 4293096"/>
              <a:gd name="connsiteX3" fmla="*/ 9144000 w 9144000"/>
              <a:gd name="connsiteY3" fmla="*/ 4293096 h 4293096"/>
              <a:gd name="connsiteX4" fmla="*/ 0 w 9144000"/>
              <a:gd name="connsiteY4" fmla="*/ 4293096 h 4293096"/>
              <a:gd name="connsiteX5" fmla="*/ 0 w 9144000"/>
              <a:gd name="connsiteY5" fmla="*/ 0 h 4293096"/>
              <a:gd name="connsiteX0" fmla="*/ 2309091 w 9144000"/>
              <a:gd name="connsiteY0" fmla="*/ 0 h 4274623"/>
              <a:gd name="connsiteX1" fmla="*/ 4817670 w 9144000"/>
              <a:gd name="connsiteY1" fmla="*/ 0 h 4274623"/>
              <a:gd name="connsiteX2" fmla="*/ 9134764 w 9144000"/>
              <a:gd name="connsiteY2" fmla="*/ 4261675 h 4274623"/>
              <a:gd name="connsiteX3" fmla="*/ 9144000 w 9144000"/>
              <a:gd name="connsiteY3" fmla="*/ 4274623 h 4274623"/>
              <a:gd name="connsiteX4" fmla="*/ 0 w 9144000"/>
              <a:gd name="connsiteY4" fmla="*/ 4274623 h 4274623"/>
              <a:gd name="connsiteX5" fmla="*/ 2309091 w 9144000"/>
              <a:gd name="connsiteY5" fmla="*/ 0 h 4274623"/>
              <a:gd name="connsiteX0" fmla="*/ 0 w 6834909"/>
              <a:gd name="connsiteY0" fmla="*/ 0 h 4283863"/>
              <a:gd name="connsiteX1" fmla="*/ 2508579 w 6834909"/>
              <a:gd name="connsiteY1" fmla="*/ 0 h 4283863"/>
              <a:gd name="connsiteX2" fmla="*/ 6825673 w 6834909"/>
              <a:gd name="connsiteY2" fmla="*/ 4261675 h 4283863"/>
              <a:gd name="connsiteX3" fmla="*/ 6834909 w 6834909"/>
              <a:gd name="connsiteY3" fmla="*/ 4274623 h 4283863"/>
              <a:gd name="connsiteX4" fmla="*/ 27709 w 6834909"/>
              <a:gd name="connsiteY4" fmla="*/ 4283863 h 4283863"/>
              <a:gd name="connsiteX5" fmla="*/ 0 w 6834909"/>
              <a:gd name="connsiteY5" fmla="*/ 0 h 428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4909" h="4283863">
                <a:moveTo>
                  <a:pt x="0" y="0"/>
                </a:moveTo>
                <a:lnTo>
                  <a:pt x="2508579" y="0"/>
                </a:lnTo>
                <a:lnTo>
                  <a:pt x="6825673" y="4261675"/>
                </a:lnTo>
                <a:lnTo>
                  <a:pt x="6834909" y="4274623"/>
                </a:lnTo>
                <a:lnTo>
                  <a:pt x="27709" y="4283863"/>
                </a:lnTo>
                <a:lnTo>
                  <a:pt x="0" y="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+mj-lt"/>
            </a:endParaRPr>
          </a:p>
        </p:txBody>
      </p:sp>
      <p:sp>
        <p:nvSpPr>
          <p:cNvPr id="11" name="AutoShape 6" descr="Смартфоны PNG фото скачать бесплатно, телефон PNG фото"/>
          <p:cNvSpPr>
            <a:spLocks noChangeAspect="1" noChangeArrowheads="1"/>
          </p:cNvSpPr>
          <p:nvPr/>
        </p:nvSpPr>
        <p:spPr bwMode="auto">
          <a:xfrm>
            <a:off x="84667" y="-136525"/>
            <a:ext cx="4064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+mj-lt"/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5500" y="3454524"/>
            <a:ext cx="984739" cy="980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852" y="5661249"/>
            <a:ext cx="1377353" cy="103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6086911" y="6133217"/>
            <a:ext cx="2283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uksip@gorod.gomel.by</a:t>
            </a:r>
            <a:endParaRPr lang="ru-RU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4667" y="2633459"/>
            <a:ext cx="48253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Контактные данные</a:t>
            </a:r>
            <a:endParaRPr lang="ru-RU" sz="1500" b="1" dirty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9246" y="3489692"/>
            <a:ext cx="25651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34-39-57</a:t>
            </a:r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2" y="5896708"/>
            <a:ext cx="821918" cy="77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94878" y="3442801"/>
            <a:ext cx="3791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ОАО «8 Марта»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Директор 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Аскальдович</a:t>
            </a:r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 Дмитрий Владимирович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70945" y="4975519"/>
            <a:ext cx="50898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Управление экономики Гомельского горисполкома</a:t>
            </a:r>
          </a:p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Заместитель начальника</a:t>
            </a:r>
          </a:p>
          <a:p>
            <a:r>
              <a:rPr lang="ru-RU" b="1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Анищенко Светлана Сергеевна</a:t>
            </a:r>
            <a:endParaRPr lang="ru-RU" b="1" dirty="0" smtClean="0">
              <a:solidFill>
                <a:schemeClr val="bg1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46382" y="6149293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+375 232 34-15-46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463007"/>
            <a:ext cx="630701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Способ вовлечения – аукцион на право заключения договора аренды земельного участка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2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4784</TotalTime>
  <Words>687</Words>
  <Application>Microsoft Office PowerPoint</Application>
  <PresentationFormat>Произвольный</PresentationFormat>
  <Paragraphs>91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 Площадка №20  Капитальное строение ОАО «8 Марта»</vt:lpstr>
      <vt:lpstr>Площадка №20  Капитальное строение ОАО «8 Марта»</vt:lpstr>
      <vt:lpstr>Транспортная инфраструктура</vt:lpstr>
      <vt:lpstr>  Площадка №20  ОАО «8 Марта»</vt:lpstr>
      <vt:lpstr>Ограничения</vt:lpstr>
      <vt:lpstr>Инвестиционные предложения города*</vt:lpstr>
      <vt:lpstr>Финансовый блок с ориентировочной стоимостью</vt:lpstr>
      <vt:lpstr>Финансовый блок: подведение инфраструктуры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Защита инвестиционных площадок … района</dc:title>
  <dc:creator>Veronica Shavel</dc:creator>
  <cp:lastModifiedBy>Мильченко Н.А.</cp:lastModifiedBy>
  <cp:revision>455</cp:revision>
  <cp:lastPrinted>2022-04-28T12:41:15Z</cp:lastPrinted>
  <dcterms:created xsi:type="dcterms:W3CDTF">2022-02-28T06:52:00Z</dcterms:created>
  <dcterms:modified xsi:type="dcterms:W3CDTF">2022-05-11T16:08:41Z</dcterms:modified>
</cp:coreProperties>
</file>