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70" r:id="rId4"/>
    <p:sldId id="271" r:id="rId5"/>
    <p:sldId id="296" r:id="rId6"/>
    <p:sldId id="300" r:id="rId7"/>
    <p:sldId id="301" r:id="rId8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6778" y="3654770"/>
            <a:ext cx="1920781" cy="15821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58609" y="2384339"/>
            <a:ext cx="4517465" cy="298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921" y="3840480"/>
            <a:ext cx="8539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35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879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73" y="1577340"/>
            <a:ext cx="5306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727" y="1577340"/>
            <a:ext cx="5306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83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42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801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0335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8D0DA0-8A33-4A80-89A9-88EB0AD9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973" y="6377940"/>
            <a:ext cx="2805878" cy="276999"/>
          </a:xfrm>
        </p:spPr>
        <p:txBody>
          <a:bodyPr/>
          <a:lstStyle/>
          <a:p>
            <a:fld id="{A6735357-51BB-445B-88AE-88FA1FBF52BE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A507AB-E3A6-4E4F-9F7F-7AFEF268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7820" y="6377940"/>
            <a:ext cx="3903831" cy="276999"/>
          </a:xfrm>
        </p:spPr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C8C058-7F1F-404C-9C5B-DF7F2BA5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3619" y="6377940"/>
            <a:ext cx="2805878" cy="276999"/>
          </a:xfrm>
        </p:spPr>
        <p:txBody>
          <a:bodyPr/>
          <a:lstStyle/>
          <a:p>
            <a:fld id="{0C649A79-D00C-4300-A3FB-1BB3B8DF93FE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43297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7013" y="435100"/>
            <a:ext cx="109854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414" y="1771239"/>
            <a:ext cx="642993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820" y="6377940"/>
            <a:ext cx="39038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73" y="6377940"/>
            <a:ext cx="28058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3619" y="6377940"/>
            <a:ext cx="28058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158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4033">
        <a:defRPr>
          <a:latin typeface="+mn-lt"/>
          <a:ea typeface="+mn-ea"/>
          <a:cs typeface="+mn-cs"/>
        </a:defRPr>
      </a:lvl2pPr>
      <a:lvl3pPr marL="888065">
        <a:defRPr>
          <a:latin typeface="+mn-lt"/>
          <a:ea typeface="+mn-ea"/>
          <a:cs typeface="+mn-cs"/>
        </a:defRPr>
      </a:lvl3pPr>
      <a:lvl4pPr marL="1332098">
        <a:defRPr>
          <a:latin typeface="+mn-lt"/>
          <a:ea typeface="+mn-ea"/>
          <a:cs typeface="+mn-cs"/>
        </a:defRPr>
      </a:lvl4pPr>
      <a:lvl5pPr marL="1776131">
        <a:defRPr>
          <a:latin typeface="+mn-lt"/>
          <a:ea typeface="+mn-ea"/>
          <a:cs typeface="+mn-cs"/>
        </a:defRPr>
      </a:lvl5pPr>
      <a:lvl6pPr marL="2220163">
        <a:defRPr>
          <a:latin typeface="+mn-lt"/>
          <a:ea typeface="+mn-ea"/>
          <a:cs typeface="+mn-cs"/>
        </a:defRPr>
      </a:lvl6pPr>
      <a:lvl7pPr marL="2664196">
        <a:defRPr>
          <a:latin typeface="+mn-lt"/>
          <a:ea typeface="+mn-ea"/>
          <a:cs typeface="+mn-cs"/>
        </a:defRPr>
      </a:lvl7pPr>
      <a:lvl8pPr marL="3108228">
        <a:defRPr>
          <a:latin typeface="+mn-lt"/>
          <a:ea typeface="+mn-ea"/>
          <a:cs typeface="+mn-cs"/>
        </a:defRPr>
      </a:lvl8pPr>
      <a:lvl9pPr marL="3552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4033">
        <a:defRPr>
          <a:latin typeface="+mn-lt"/>
          <a:ea typeface="+mn-ea"/>
          <a:cs typeface="+mn-cs"/>
        </a:defRPr>
      </a:lvl2pPr>
      <a:lvl3pPr marL="888065">
        <a:defRPr>
          <a:latin typeface="+mn-lt"/>
          <a:ea typeface="+mn-ea"/>
          <a:cs typeface="+mn-cs"/>
        </a:defRPr>
      </a:lvl3pPr>
      <a:lvl4pPr marL="1332098">
        <a:defRPr>
          <a:latin typeface="+mn-lt"/>
          <a:ea typeface="+mn-ea"/>
          <a:cs typeface="+mn-cs"/>
        </a:defRPr>
      </a:lvl4pPr>
      <a:lvl5pPr marL="1776131">
        <a:defRPr>
          <a:latin typeface="+mn-lt"/>
          <a:ea typeface="+mn-ea"/>
          <a:cs typeface="+mn-cs"/>
        </a:defRPr>
      </a:lvl5pPr>
      <a:lvl6pPr marL="2220163">
        <a:defRPr>
          <a:latin typeface="+mn-lt"/>
          <a:ea typeface="+mn-ea"/>
          <a:cs typeface="+mn-cs"/>
        </a:defRPr>
      </a:lvl6pPr>
      <a:lvl7pPr marL="2664196">
        <a:defRPr>
          <a:latin typeface="+mn-lt"/>
          <a:ea typeface="+mn-ea"/>
          <a:cs typeface="+mn-cs"/>
        </a:defRPr>
      </a:lvl7pPr>
      <a:lvl8pPr marL="3108228">
        <a:defRPr>
          <a:latin typeface="+mn-lt"/>
          <a:ea typeface="+mn-ea"/>
          <a:cs typeface="+mn-cs"/>
        </a:defRPr>
      </a:lvl8pPr>
      <a:lvl9pPr marL="3552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8.png"/><Relationship Id="rId21" Type="http://schemas.openxmlformats.org/officeDocument/2006/relationships/image" Target="../media/image32.png"/><Relationship Id="rId42" Type="http://schemas.openxmlformats.org/officeDocument/2006/relationships/image" Target="../media/image53.png"/><Relationship Id="rId63" Type="http://schemas.openxmlformats.org/officeDocument/2006/relationships/image" Target="../media/image74.png"/><Relationship Id="rId84" Type="http://schemas.openxmlformats.org/officeDocument/2006/relationships/image" Target="../media/image95.png"/><Relationship Id="rId138" Type="http://schemas.openxmlformats.org/officeDocument/2006/relationships/image" Target="../media/image149.png"/><Relationship Id="rId159" Type="http://schemas.openxmlformats.org/officeDocument/2006/relationships/image" Target="../media/image170.png"/><Relationship Id="rId170" Type="http://schemas.openxmlformats.org/officeDocument/2006/relationships/image" Target="../media/image181.png"/><Relationship Id="rId191" Type="http://schemas.openxmlformats.org/officeDocument/2006/relationships/image" Target="../media/image202.png"/><Relationship Id="rId205" Type="http://schemas.openxmlformats.org/officeDocument/2006/relationships/image" Target="../media/image216.png"/><Relationship Id="rId226" Type="http://schemas.openxmlformats.org/officeDocument/2006/relationships/image" Target="../media/image237.png"/><Relationship Id="rId107" Type="http://schemas.openxmlformats.org/officeDocument/2006/relationships/image" Target="../media/image118.png"/><Relationship Id="rId11" Type="http://schemas.openxmlformats.org/officeDocument/2006/relationships/image" Target="../media/image22.png"/><Relationship Id="rId32" Type="http://schemas.openxmlformats.org/officeDocument/2006/relationships/image" Target="../media/image43.png"/><Relationship Id="rId53" Type="http://schemas.openxmlformats.org/officeDocument/2006/relationships/image" Target="../media/image64.png"/><Relationship Id="rId74" Type="http://schemas.openxmlformats.org/officeDocument/2006/relationships/image" Target="../media/image85.png"/><Relationship Id="rId128" Type="http://schemas.openxmlformats.org/officeDocument/2006/relationships/image" Target="../media/image139.png"/><Relationship Id="rId149" Type="http://schemas.openxmlformats.org/officeDocument/2006/relationships/image" Target="../media/image160.png"/><Relationship Id="rId5" Type="http://schemas.openxmlformats.org/officeDocument/2006/relationships/image" Target="../media/image16.png"/><Relationship Id="rId95" Type="http://schemas.openxmlformats.org/officeDocument/2006/relationships/image" Target="../media/image106.png"/><Relationship Id="rId160" Type="http://schemas.openxmlformats.org/officeDocument/2006/relationships/image" Target="../media/image171.png"/><Relationship Id="rId181" Type="http://schemas.openxmlformats.org/officeDocument/2006/relationships/image" Target="../media/image192.png"/><Relationship Id="rId216" Type="http://schemas.openxmlformats.org/officeDocument/2006/relationships/image" Target="../media/image227.png"/><Relationship Id="rId22" Type="http://schemas.openxmlformats.org/officeDocument/2006/relationships/image" Target="../media/image33.png"/><Relationship Id="rId43" Type="http://schemas.openxmlformats.org/officeDocument/2006/relationships/image" Target="../media/image54.png"/><Relationship Id="rId64" Type="http://schemas.openxmlformats.org/officeDocument/2006/relationships/image" Target="../media/image75.png"/><Relationship Id="rId118" Type="http://schemas.openxmlformats.org/officeDocument/2006/relationships/image" Target="../media/image129.png"/><Relationship Id="rId139" Type="http://schemas.openxmlformats.org/officeDocument/2006/relationships/image" Target="../media/image150.png"/><Relationship Id="rId85" Type="http://schemas.openxmlformats.org/officeDocument/2006/relationships/image" Target="../media/image96.png"/><Relationship Id="rId150" Type="http://schemas.openxmlformats.org/officeDocument/2006/relationships/image" Target="../media/image161.png"/><Relationship Id="rId171" Type="http://schemas.openxmlformats.org/officeDocument/2006/relationships/image" Target="../media/image182.png"/><Relationship Id="rId192" Type="http://schemas.openxmlformats.org/officeDocument/2006/relationships/image" Target="../media/image203.png"/><Relationship Id="rId206" Type="http://schemas.openxmlformats.org/officeDocument/2006/relationships/image" Target="../media/image217.png"/><Relationship Id="rId227" Type="http://schemas.openxmlformats.org/officeDocument/2006/relationships/image" Target="../media/image238.png"/><Relationship Id="rId12" Type="http://schemas.openxmlformats.org/officeDocument/2006/relationships/image" Target="../media/image23.png"/><Relationship Id="rId33" Type="http://schemas.openxmlformats.org/officeDocument/2006/relationships/image" Target="../media/image44.png"/><Relationship Id="rId108" Type="http://schemas.openxmlformats.org/officeDocument/2006/relationships/image" Target="../media/image119.png"/><Relationship Id="rId129" Type="http://schemas.openxmlformats.org/officeDocument/2006/relationships/image" Target="../media/image140.png"/><Relationship Id="rId54" Type="http://schemas.openxmlformats.org/officeDocument/2006/relationships/image" Target="../media/image65.png"/><Relationship Id="rId75" Type="http://schemas.openxmlformats.org/officeDocument/2006/relationships/image" Target="../media/image86.png"/><Relationship Id="rId96" Type="http://schemas.openxmlformats.org/officeDocument/2006/relationships/image" Target="../media/image107.png"/><Relationship Id="rId140" Type="http://schemas.openxmlformats.org/officeDocument/2006/relationships/image" Target="../media/image151.png"/><Relationship Id="rId161" Type="http://schemas.openxmlformats.org/officeDocument/2006/relationships/image" Target="../media/image172.png"/><Relationship Id="rId182" Type="http://schemas.openxmlformats.org/officeDocument/2006/relationships/image" Target="../media/image193.png"/><Relationship Id="rId217" Type="http://schemas.openxmlformats.org/officeDocument/2006/relationships/image" Target="../media/image228.png"/><Relationship Id="rId6" Type="http://schemas.openxmlformats.org/officeDocument/2006/relationships/image" Target="../media/image17.png"/><Relationship Id="rId23" Type="http://schemas.openxmlformats.org/officeDocument/2006/relationships/image" Target="../media/image34.png"/><Relationship Id="rId119" Type="http://schemas.openxmlformats.org/officeDocument/2006/relationships/image" Target="../media/image130.png"/><Relationship Id="rId44" Type="http://schemas.openxmlformats.org/officeDocument/2006/relationships/image" Target="../media/image55.png"/><Relationship Id="rId65" Type="http://schemas.openxmlformats.org/officeDocument/2006/relationships/image" Target="../media/image76.png"/><Relationship Id="rId86" Type="http://schemas.openxmlformats.org/officeDocument/2006/relationships/image" Target="../media/image97.png"/><Relationship Id="rId130" Type="http://schemas.openxmlformats.org/officeDocument/2006/relationships/image" Target="../media/image141.png"/><Relationship Id="rId151" Type="http://schemas.openxmlformats.org/officeDocument/2006/relationships/image" Target="../media/image162.png"/><Relationship Id="rId172" Type="http://schemas.openxmlformats.org/officeDocument/2006/relationships/image" Target="../media/image183.png"/><Relationship Id="rId193" Type="http://schemas.openxmlformats.org/officeDocument/2006/relationships/image" Target="../media/image204.png"/><Relationship Id="rId207" Type="http://schemas.openxmlformats.org/officeDocument/2006/relationships/image" Target="../media/image218.png"/><Relationship Id="rId228" Type="http://schemas.openxmlformats.org/officeDocument/2006/relationships/image" Target="../media/image239.png"/><Relationship Id="rId13" Type="http://schemas.openxmlformats.org/officeDocument/2006/relationships/image" Target="../media/image24.png"/><Relationship Id="rId109" Type="http://schemas.openxmlformats.org/officeDocument/2006/relationships/image" Target="../media/image120.png"/><Relationship Id="rId34" Type="http://schemas.openxmlformats.org/officeDocument/2006/relationships/image" Target="../media/image45.png"/><Relationship Id="rId55" Type="http://schemas.openxmlformats.org/officeDocument/2006/relationships/image" Target="../media/image66.png"/><Relationship Id="rId76" Type="http://schemas.openxmlformats.org/officeDocument/2006/relationships/image" Target="../media/image87.png"/><Relationship Id="rId97" Type="http://schemas.openxmlformats.org/officeDocument/2006/relationships/image" Target="../media/image108.png"/><Relationship Id="rId120" Type="http://schemas.openxmlformats.org/officeDocument/2006/relationships/image" Target="../media/image131.png"/><Relationship Id="rId141" Type="http://schemas.openxmlformats.org/officeDocument/2006/relationships/image" Target="../media/image152.png"/><Relationship Id="rId7" Type="http://schemas.openxmlformats.org/officeDocument/2006/relationships/image" Target="../media/image18.png"/><Relationship Id="rId162" Type="http://schemas.openxmlformats.org/officeDocument/2006/relationships/image" Target="../media/image173.png"/><Relationship Id="rId183" Type="http://schemas.openxmlformats.org/officeDocument/2006/relationships/image" Target="../media/image194.png"/><Relationship Id="rId218" Type="http://schemas.openxmlformats.org/officeDocument/2006/relationships/image" Target="../media/image229.png"/><Relationship Id="rId24" Type="http://schemas.openxmlformats.org/officeDocument/2006/relationships/image" Target="../media/image35.png"/><Relationship Id="rId45" Type="http://schemas.openxmlformats.org/officeDocument/2006/relationships/image" Target="../media/image56.png"/><Relationship Id="rId66" Type="http://schemas.openxmlformats.org/officeDocument/2006/relationships/image" Target="../media/image77.png"/><Relationship Id="rId87" Type="http://schemas.openxmlformats.org/officeDocument/2006/relationships/image" Target="../media/image98.png"/><Relationship Id="rId110" Type="http://schemas.openxmlformats.org/officeDocument/2006/relationships/image" Target="../media/image121.png"/><Relationship Id="rId131" Type="http://schemas.openxmlformats.org/officeDocument/2006/relationships/image" Target="../media/image142.png"/><Relationship Id="rId152" Type="http://schemas.openxmlformats.org/officeDocument/2006/relationships/image" Target="../media/image163.png"/><Relationship Id="rId173" Type="http://schemas.openxmlformats.org/officeDocument/2006/relationships/image" Target="../media/image184.png"/><Relationship Id="rId194" Type="http://schemas.openxmlformats.org/officeDocument/2006/relationships/image" Target="../media/image205.png"/><Relationship Id="rId208" Type="http://schemas.openxmlformats.org/officeDocument/2006/relationships/image" Target="../media/image219.png"/><Relationship Id="rId229" Type="http://schemas.openxmlformats.org/officeDocument/2006/relationships/image" Target="../media/image240.png"/><Relationship Id="rId14" Type="http://schemas.openxmlformats.org/officeDocument/2006/relationships/image" Target="../media/image25.png"/><Relationship Id="rId35" Type="http://schemas.openxmlformats.org/officeDocument/2006/relationships/image" Target="../media/image46.png"/><Relationship Id="rId56" Type="http://schemas.openxmlformats.org/officeDocument/2006/relationships/image" Target="../media/image67.png"/><Relationship Id="rId77" Type="http://schemas.openxmlformats.org/officeDocument/2006/relationships/image" Target="../media/image88.png"/><Relationship Id="rId100" Type="http://schemas.openxmlformats.org/officeDocument/2006/relationships/image" Target="../media/image111.png"/><Relationship Id="rId8" Type="http://schemas.openxmlformats.org/officeDocument/2006/relationships/image" Target="../media/image19.png"/><Relationship Id="rId98" Type="http://schemas.openxmlformats.org/officeDocument/2006/relationships/image" Target="../media/image109.png"/><Relationship Id="rId121" Type="http://schemas.openxmlformats.org/officeDocument/2006/relationships/image" Target="../media/image132.png"/><Relationship Id="rId142" Type="http://schemas.openxmlformats.org/officeDocument/2006/relationships/image" Target="../media/image153.png"/><Relationship Id="rId163" Type="http://schemas.openxmlformats.org/officeDocument/2006/relationships/image" Target="../media/image174.png"/><Relationship Id="rId184" Type="http://schemas.openxmlformats.org/officeDocument/2006/relationships/image" Target="../media/image195.png"/><Relationship Id="rId219" Type="http://schemas.openxmlformats.org/officeDocument/2006/relationships/image" Target="../media/image230.png"/><Relationship Id="rId230" Type="http://schemas.openxmlformats.org/officeDocument/2006/relationships/image" Target="../media/image241.png"/><Relationship Id="rId25" Type="http://schemas.openxmlformats.org/officeDocument/2006/relationships/image" Target="../media/image36.png"/><Relationship Id="rId46" Type="http://schemas.openxmlformats.org/officeDocument/2006/relationships/image" Target="../media/image57.png"/><Relationship Id="rId67" Type="http://schemas.openxmlformats.org/officeDocument/2006/relationships/image" Target="../media/image78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62" Type="http://schemas.openxmlformats.org/officeDocument/2006/relationships/image" Target="../media/image73.png"/><Relationship Id="rId83" Type="http://schemas.openxmlformats.org/officeDocument/2006/relationships/image" Target="../media/image94.png"/><Relationship Id="rId88" Type="http://schemas.openxmlformats.org/officeDocument/2006/relationships/image" Target="../media/image99.png"/><Relationship Id="rId111" Type="http://schemas.openxmlformats.org/officeDocument/2006/relationships/image" Target="../media/image122.png"/><Relationship Id="rId132" Type="http://schemas.openxmlformats.org/officeDocument/2006/relationships/image" Target="../media/image143.png"/><Relationship Id="rId153" Type="http://schemas.openxmlformats.org/officeDocument/2006/relationships/image" Target="../media/image164.png"/><Relationship Id="rId174" Type="http://schemas.openxmlformats.org/officeDocument/2006/relationships/image" Target="../media/image185.png"/><Relationship Id="rId179" Type="http://schemas.openxmlformats.org/officeDocument/2006/relationships/image" Target="../media/image190.png"/><Relationship Id="rId195" Type="http://schemas.openxmlformats.org/officeDocument/2006/relationships/image" Target="../media/image206.png"/><Relationship Id="rId209" Type="http://schemas.openxmlformats.org/officeDocument/2006/relationships/image" Target="../media/image220.png"/><Relationship Id="rId190" Type="http://schemas.openxmlformats.org/officeDocument/2006/relationships/image" Target="../media/image201.png"/><Relationship Id="rId204" Type="http://schemas.openxmlformats.org/officeDocument/2006/relationships/image" Target="../media/image215.png"/><Relationship Id="rId220" Type="http://schemas.openxmlformats.org/officeDocument/2006/relationships/image" Target="../media/image231.png"/><Relationship Id="rId225" Type="http://schemas.openxmlformats.org/officeDocument/2006/relationships/image" Target="../media/image236.png"/><Relationship Id="rId15" Type="http://schemas.openxmlformats.org/officeDocument/2006/relationships/image" Target="../media/image26.png"/><Relationship Id="rId36" Type="http://schemas.openxmlformats.org/officeDocument/2006/relationships/image" Target="../media/image47.png"/><Relationship Id="rId57" Type="http://schemas.openxmlformats.org/officeDocument/2006/relationships/image" Target="../media/image68.png"/><Relationship Id="rId106" Type="http://schemas.openxmlformats.org/officeDocument/2006/relationships/image" Target="../media/image117.png"/><Relationship Id="rId127" Type="http://schemas.openxmlformats.org/officeDocument/2006/relationships/image" Target="../media/image138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52" Type="http://schemas.openxmlformats.org/officeDocument/2006/relationships/image" Target="../media/image63.png"/><Relationship Id="rId73" Type="http://schemas.openxmlformats.org/officeDocument/2006/relationships/image" Target="../media/image84.png"/><Relationship Id="rId78" Type="http://schemas.openxmlformats.org/officeDocument/2006/relationships/image" Target="../media/image89.png"/><Relationship Id="rId94" Type="http://schemas.openxmlformats.org/officeDocument/2006/relationships/image" Target="../media/image105.png"/><Relationship Id="rId99" Type="http://schemas.openxmlformats.org/officeDocument/2006/relationships/image" Target="../media/image110.png"/><Relationship Id="rId101" Type="http://schemas.openxmlformats.org/officeDocument/2006/relationships/image" Target="../media/image112.png"/><Relationship Id="rId122" Type="http://schemas.openxmlformats.org/officeDocument/2006/relationships/image" Target="../media/image133.png"/><Relationship Id="rId143" Type="http://schemas.openxmlformats.org/officeDocument/2006/relationships/image" Target="../media/image154.png"/><Relationship Id="rId148" Type="http://schemas.openxmlformats.org/officeDocument/2006/relationships/image" Target="../media/image159.png"/><Relationship Id="rId164" Type="http://schemas.openxmlformats.org/officeDocument/2006/relationships/image" Target="../media/image175.png"/><Relationship Id="rId169" Type="http://schemas.openxmlformats.org/officeDocument/2006/relationships/image" Target="../media/image180.png"/><Relationship Id="rId185" Type="http://schemas.openxmlformats.org/officeDocument/2006/relationships/image" Target="../media/image19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80" Type="http://schemas.openxmlformats.org/officeDocument/2006/relationships/image" Target="../media/image191.png"/><Relationship Id="rId210" Type="http://schemas.openxmlformats.org/officeDocument/2006/relationships/image" Target="../media/image221.png"/><Relationship Id="rId215" Type="http://schemas.openxmlformats.org/officeDocument/2006/relationships/image" Target="../media/image226.png"/><Relationship Id="rId26" Type="http://schemas.openxmlformats.org/officeDocument/2006/relationships/image" Target="../media/image37.png"/><Relationship Id="rId231" Type="http://schemas.openxmlformats.org/officeDocument/2006/relationships/image" Target="../media/image242.png"/><Relationship Id="rId47" Type="http://schemas.openxmlformats.org/officeDocument/2006/relationships/image" Target="../media/image58.png"/><Relationship Id="rId68" Type="http://schemas.openxmlformats.org/officeDocument/2006/relationships/image" Target="../media/image79.png"/><Relationship Id="rId89" Type="http://schemas.openxmlformats.org/officeDocument/2006/relationships/image" Target="../media/image100.png"/><Relationship Id="rId112" Type="http://schemas.openxmlformats.org/officeDocument/2006/relationships/image" Target="../media/image123.png"/><Relationship Id="rId133" Type="http://schemas.openxmlformats.org/officeDocument/2006/relationships/image" Target="../media/image144.png"/><Relationship Id="rId154" Type="http://schemas.openxmlformats.org/officeDocument/2006/relationships/image" Target="../media/image165.png"/><Relationship Id="rId175" Type="http://schemas.openxmlformats.org/officeDocument/2006/relationships/image" Target="../media/image186.png"/><Relationship Id="rId196" Type="http://schemas.openxmlformats.org/officeDocument/2006/relationships/image" Target="../media/image207.png"/><Relationship Id="rId200" Type="http://schemas.openxmlformats.org/officeDocument/2006/relationships/image" Target="../media/image211.png"/><Relationship Id="rId16" Type="http://schemas.openxmlformats.org/officeDocument/2006/relationships/image" Target="../media/image27.png"/><Relationship Id="rId221" Type="http://schemas.openxmlformats.org/officeDocument/2006/relationships/image" Target="../media/image232.png"/><Relationship Id="rId37" Type="http://schemas.openxmlformats.org/officeDocument/2006/relationships/image" Target="../media/image48.png"/><Relationship Id="rId58" Type="http://schemas.openxmlformats.org/officeDocument/2006/relationships/image" Target="../media/image69.png"/><Relationship Id="rId79" Type="http://schemas.openxmlformats.org/officeDocument/2006/relationships/image" Target="../media/image90.png"/><Relationship Id="rId102" Type="http://schemas.openxmlformats.org/officeDocument/2006/relationships/image" Target="../media/image113.png"/><Relationship Id="rId123" Type="http://schemas.openxmlformats.org/officeDocument/2006/relationships/image" Target="../media/image134.png"/><Relationship Id="rId144" Type="http://schemas.openxmlformats.org/officeDocument/2006/relationships/image" Target="../media/image155.png"/><Relationship Id="rId90" Type="http://schemas.openxmlformats.org/officeDocument/2006/relationships/image" Target="../media/image101.png"/><Relationship Id="rId165" Type="http://schemas.openxmlformats.org/officeDocument/2006/relationships/image" Target="../media/image176.png"/><Relationship Id="rId186" Type="http://schemas.openxmlformats.org/officeDocument/2006/relationships/image" Target="../media/image197.png"/><Relationship Id="rId211" Type="http://schemas.openxmlformats.org/officeDocument/2006/relationships/image" Target="../media/image222.png"/><Relationship Id="rId232" Type="http://schemas.openxmlformats.org/officeDocument/2006/relationships/image" Target="../media/image243.png"/><Relationship Id="rId27" Type="http://schemas.openxmlformats.org/officeDocument/2006/relationships/image" Target="../media/image38.png"/><Relationship Id="rId48" Type="http://schemas.openxmlformats.org/officeDocument/2006/relationships/image" Target="../media/image59.png"/><Relationship Id="rId69" Type="http://schemas.openxmlformats.org/officeDocument/2006/relationships/image" Target="../media/image80.png"/><Relationship Id="rId113" Type="http://schemas.openxmlformats.org/officeDocument/2006/relationships/image" Target="../media/image124.png"/><Relationship Id="rId134" Type="http://schemas.openxmlformats.org/officeDocument/2006/relationships/image" Target="../media/image145.png"/><Relationship Id="rId80" Type="http://schemas.openxmlformats.org/officeDocument/2006/relationships/image" Target="../media/image91.png"/><Relationship Id="rId155" Type="http://schemas.openxmlformats.org/officeDocument/2006/relationships/image" Target="../media/image166.png"/><Relationship Id="rId176" Type="http://schemas.openxmlformats.org/officeDocument/2006/relationships/image" Target="../media/image187.png"/><Relationship Id="rId197" Type="http://schemas.openxmlformats.org/officeDocument/2006/relationships/image" Target="../media/image208.png"/><Relationship Id="rId201" Type="http://schemas.openxmlformats.org/officeDocument/2006/relationships/image" Target="../media/image212.png"/><Relationship Id="rId222" Type="http://schemas.openxmlformats.org/officeDocument/2006/relationships/image" Target="../media/image233.png"/><Relationship Id="rId17" Type="http://schemas.openxmlformats.org/officeDocument/2006/relationships/image" Target="../media/image28.png"/><Relationship Id="rId38" Type="http://schemas.openxmlformats.org/officeDocument/2006/relationships/image" Target="../media/image49.png"/><Relationship Id="rId59" Type="http://schemas.openxmlformats.org/officeDocument/2006/relationships/image" Target="../media/image70.png"/><Relationship Id="rId103" Type="http://schemas.openxmlformats.org/officeDocument/2006/relationships/image" Target="../media/image114.png"/><Relationship Id="rId124" Type="http://schemas.openxmlformats.org/officeDocument/2006/relationships/image" Target="../media/image135.png"/><Relationship Id="rId70" Type="http://schemas.openxmlformats.org/officeDocument/2006/relationships/image" Target="../media/image81.png"/><Relationship Id="rId91" Type="http://schemas.openxmlformats.org/officeDocument/2006/relationships/image" Target="../media/image102.png"/><Relationship Id="rId145" Type="http://schemas.openxmlformats.org/officeDocument/2006/relationships/image" Target="../media/image156.png"/><Relationship Id="rId166" Type="http://schemas.openxmlformats.org/officeDocument/2006/relationships/image" Target="../media/image177.png"/><Relationship Id="rId187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223.png"/><Relationship Id="rId233" Type="http://schemas.openxmlformats.org/officeDocument/2006/relationships/image" Target="../media/image244.png"/><Relationship Id="rId28" Type="http://schemas.openxmlformats.org/officeDocument/2006/relationships/image" Target="../media/image39.png"/><Relationship Id="rId49" Type="http://schemas.openxmlformats.org/officeDocument/2006/relationships/image" Target="../media/image60.png"/><Relationship Id="rId114" Type="http://schemas.openxmlformats.org/officeDocument/2006/relationships/image" Target="../media/image125.png"/><Relationship Id="rId60" Type="http://schemas.openxmlformats.org/officeDocument/2006/relationships/image" Target="../media/image71.png"/><Relationship Id="rId81" Type="http://schemas.openxmlformats.org/officeDocument/2006/relationships/image" Target="../media/image92.png"/><Relationship Id="rId135" Type="http://schemas.openxmlformats.org/officeDocument/2006/relationships/image" Target="../media/image146.png"/><Relationship Id="rId156" Type="http://schemas.openxmlformats.org/officeDocument/2006/relationships/image" Target="../media/image167.png"/><Relationship Id="rId177" Type="http://schemas.openxmlformats.org/officeDocument/2006/relationships/image" Target="../media/image188.png"/><Relationship Id="rId198" Type="http://schemas.openxmlformats.org/officeDocument/2006/relationships/image" Target="../media/image209.png"/><Relationship Id="rId202" Type="http://schemas.openxmlformats.org/officeDocument/2006/relationships/image" Target="../media/image213.png"/><Relationship Id="rId223" Type="http://schemas.openxmlformats.org/officeDocument/2006/relationships/image" Target="../media/image234.png"/><Relationship Id="rId18" Type="http://schemas.openxmlformats.org/officeDocument/2006/relationships/image" Target="../media/image29.png"/><Relationship Id="rId39" Type="http://schemas.openxmlformats.org/officeDocument/2006/relationships/image" Target="../media/image50.png"/><Relationship Id="rId50" Type="http://schemas.openxmlformats.org/officeDocument/2006/relationships/image" Target="../media/image61.png"/><Relationship Id="rId104" Type="http://schemas.openxmlformats.org/officeDocument/2006/relationships/image" Target="../media/image115.png"/><Relationship Id="rId125" Type="http://schemas.openxmlformats.org/officeDocument/2006/relationships/image" Target="../media/image136.png"/><Relationship Id="rId146" Type="http://schemas.openxmlformats.org/officeDocument/2006/relationships/image" Target="../media/image157.png"/><Relationship Id="rId167" Type="http://schemas.openxmlformats.org/officeDocument/2006/relationships/image" Target="../media/image178.png"/><Relationship Id="rId188" Type="http://schemas.openxmlformats.org/officeDocument/2006/relationships/image" Target="../media/image199.png"/><Relationship Id="rId71" Type="http://schemas.openxmlformats.org/officeDocument/2006/relationships/image" Target="../media/image82.png"/><Relationship Id="rId92" Type="http://schemas.openxmlformats.org/officeDocument/2006/relationships/image" Target="../media/image103.png"/><Relationship Id="rId213" Type="http://schemas.openxmlformats.org/officeDocument/2006/relationships/image" Target="../media/image224.png"/><Relationship Id="rId234" Type="http://schemas.openxmlformats.org/officeDocument/2006/relationships/image" Target="../media/image245.png"/><Relationship Id="rId2" Type="http://schemas.openxmlformats.org/officeDocument/2006/relationships/image" Target="../media/image13.png"/><Relationship Id="rId29" Type="http://schemas.openxmlformats.org/officeDocument/2006/relationships/image" Target="../media/image40.png"/><Relationship Id="rId40" Type="http://schemas.openxmlformats.org/officeDocument/2006/relationships/image" Target="../media/image51.png"/><Relationship Id="rId115" Type="http://schemas.openxmlformats.org/officeDocument/2006/relationships/image" Target="../media/image126.png"/><Relationship Id="rId136" Type="http://schemas.openxmlformats.org/officeDocument/2006/relationships/image" Target="../media/image147.png"/><Relationship Id="rId157" Type="http://schemas.openxmlformats.org/officeDocument/2006/relationships/image" Target="../media/image168.png"/><Relationship Id="rId178" Type="http://schemas.openxmlformats.org/officeDocument/2006/relationships/image" Target="../media/image189.png"/><Relationship Id="rId61" Type="http://schemas.openxmlformats.org/officeDocument/2006/relationships/image" Target="../media/image72.png"/><Relationship Id="rId82" Type="http://schemas.openxmlformats.org/officeDocument/2006/relationships/image" Target="../media/image93.png"/><Relationship Id="rId199" Type="http://schemas.openxmlformats.org/officeDocument/2006/relationships/image" Target="../media/image210.png"/><Relationship Id="rId203" Type="http://schemas.openxmlformats.org/officeDocument/2006/relationships/image" Target="../media/image214.png"/><Relationship Id="rId19" Type="http://schemas.openxmlformats.org/officeDocument/2006/relationships/image" Target="../media/image30.png"/><Relationship Id="rId224" Type="http://schemas.openxmlformats.org/officeDocument/2006/relationships/image" Target="../media/image235.png"/><Relationship Id="rId30" Type="http://schemas.openxmlformats.org/officeDocument/2006/relationships/image" Target="../media/image41.png"/><Relationship Id="rId105" Type="http://schemas.openxmlformats.org/officeDocument/2006/relationships/image" Target="../media/image116.png"/><Relationship Id="rId126" Type="http://schemas.openxmlformats.org/officeDocument/2006/relationships/image" Target="../media/image137.png"/><Relationship Id="rId147" Type="http://schemas.openxmlformats.org/officeDocument/2006/relationships/image" Target="../media/image158.png"/><Relationship Id="rId168" Type="http://schemas.openxmlformats.org/officeDocument/2006/relationships/image" Target="../media/image179.png"/><Relationship Id="rId51" Type="http://schemas.openxmlformats.org/officeDocument/2006/relationships/image" Target="../media/image62.png"/><Relationship Id="rId72" Type="http://schemas.openxmlformats.org/officeDocument/2006/relationships/image" Target="../media/image83.png"/><Relationship Id="rId93" Type="http://schemas.openxmlformats.org/officeDocument/2006/relationships/image" Target="../media/image104.png"/><Relationship Id="rId189" Type="http://schemas.openxmlformats.org/officeDocument/2006/relationships/image" Target="../media/image200.png"/><Relationship Id="rId3" Type="http://schemas.openxmlformats.org/officeDocument/2006/relationships/image" Target="../media/image14.png"/><Relationship Id="rId214" Type="http://schemas.openxmlformats.org/officeDocument/2006/relationships/image" Target="../media/image225.png"/><Relationship Id="rId235" Type="http://schemas.openxmlformats.org/officeDocument/2006/relationships/image" Target="../media/image246.png"/><Relationship Id="rId116" Type="http://schemas.openxmlformats.org/officeDocument/2006/relationships/image" Target="../media/image127.png"/><Relationship Id="rId137" Type="http://schemas.openxmlformats.org/officeDocument/2006/relationships/image" Target="../media/image148.png"/><Relationship Id="rId158" Type="http://schemas.openxmlformats.org/officeDocument/2006/relationships/image" Target="../media/image16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4384"/>
            <a:ext cx="12192000" cy="685295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914786" y="728342"/>
            <a:ext cx="4437348" cy="43090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>
              <a:spcBef>
                <a:spcPts val="97"/>
              </a:spcBef>
            </a:pPr>
            <a:r>
              <a:rPr sz="2719" dirty="0">
                <a:solidFill>
                  <a:srgbClr val="000B71"/>
                </a:solidFill>
              </a:rPr>
              <a:t>CARGOMECH</a:t>
            </a:r>
            <a:r>
              <a:rPr sz="2719" spc="408" dirty="0">
                <a:solidFill>
                  <a:srgbClr val="000B71"/>
                </a:solidFill>
              </a:rPr>
              <a:t> </a:t>
            </a:r>
            <a:r>
              <a:rPr sz="2719" spc="189" dirty="0">
                <a:solidFill>
                  <a:srgbClr val="231F20"/>
                </a:solidFill>
              </a:rPr>
              <a:t>ROBOTICS</a:t>
            </a:r>
            <a:endParaRPr sz="2719" dirty="0"/>
          </a:p>
        </p:txBody>
      </p:sp>
      <p:sp>
        <p:nvSpPr>
          <p:cNvPr id="4" name="object 4"/>
          <p:cNvSpPr txBox="1"/>
          <p:nvPr/>
        </p:nvSpPr>
        <p:spPr>
          <a:xfrm>
            <a:off x="4031803" y="1184263"/>
            <a:ext cx="4203609" cy="759190"/>
          </a:xfrm>
          <a:prstGeom prst="rect">
            <a:avLst/>
          </a:prstGeom>
        </p:spPr>
        <p:txBody>
          <a:bodyPr vert="horz" wrap="square" lIns="0" tIns="90659" rIns="0" bIns="0" rtlCol="0">
            <a:spAutoFit/>
          </a:bodyPr>
          <a:lstStyle/>
          <a:p>
            <a:pPr algn="ctr" defTabSz="888065">
              <a:spcBef>
                <a:spcPts val="714"/>
              </a:spcBef>
            </a:pPr>
            <a:r>
              <a:rPr sz="1263" kern="0" spc="121" dirty="0">
                <a:solidFill>
                  <a:srgbClr val="231F20"/>
                </a:solidFill>
                <a:latin typeface="Century Gothic"/>
                <a:cs typeface="Century Gothic"/>
              </a:rPr>
              <a:t>РОБОТЫ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117" dirty="0">
                <a:solidFill>
                  <a:srgbClr val="231F20"/>
                </a:solidFill>
                <a:latin typeface="Century Gothic"/>
                <a:cs typeface="Century Gothic"/>
              </a:rPr>
              <a:t>ДЛЯ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49" dirty="0">
                <a:solidFill>
                  <a:srgbClr val="000B71"/>
                </a:solidFill>
                <a:latin typeface="Century Gothic"/>
                <a:cs typeface="Century Gothic"/>
              </a:rPr>
              <a:t>СКЛАДОВ</a:t>
            </a:r>
            <a:r>
              <a:rPr sz="1263" kern="0" spc="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102" dirty="0">
                <a:solidFill>
                  <a:srgbClr val="000B71"/>
                </a:solidFill>
                <a:latin typeface="Century Gothic"/>
                <a:cs typeface="Century Gothic"/>
              </a:rPr>
              <a:t>И</a:t>
            </a:r>
            <a:r>
              <a:rPr sz="1263" kern="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68" dirty="0">
                <a:solidFill>
                  <a:srgbClr val="000B71"/>
                </a:solidFill>
                <a:latin typeface="Century Gothic"/>
                <a:cs typeface="Century Gothic"/>
              </a:rPr>
              <a:t>ЛОГИСТИКИ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marR="4934" algn="ctr" defTabSz="888065">
              <a:spcBef>
                <a:spcPts val="617"/>
              </a:spcBef>
            </a:pPr>
            <a:r>
              <a:rPr sz="1263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Производство</a:t>
            </a:r>
            <a:r>
              <a:rPr sz="1263" kern="0" spc="3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автономной</a:t>
            </a:r>
            <a:r>
              <a:rPr sz="1263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58" dirty="0">
                <a:solidFill>
                  <a:srgbClr val="231F20"/>
                </a:solidFill>
                <a:latin typeface="Century Gothic"/>
                <a:cs typeface="Century Gothic"/>
              </a:rPr>
              <a:t>техники</a:t>
            </a:r>
            <a:r>
              <a:rPr sz="1263" kern="0" spc="3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111" dirty="0">
                <a:solidFill>
                  <a:srgbClr val="231F20"/>
                </a:solidFill>
                <a:latin typeface="Century Gothic"/>
                <a:cs typeface="Century Gothic"/>
              </a:rPr>
              <a:t>для</a:t>
            </a:r>
            <a:r>
              <a:rPr sz="1263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погрузки, </a:t>
            </a:r>
            <a:r>
              <a:rPr sz="1263" kern="0" spc="49" dirty="0">
                <a:solidFill>
                  <a:srgbClr val="231F20"/>
                </a:solidFill>
                <a:latin typeface="Century Gothic"/>
                <a:cs typeface="Century Gothic"/>
              </a:rPr>
              <a:t>разгрузки</a:t>
            </a:r>
            <a:r>
              <a:rPr sz="1263" kern="0" spc="1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83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263" kern="0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перемещения</a:t>
            </a:r>
            <a:r>
              <a:rPr sz="1263" kern="0" spc="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грузов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"/>
            <a:ext cx="12192000" cy="6857997"/>
            <a:chOff x="0" y="3"/>
            <a:chExt cx="10368280" cy="7056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0368000" cy="70560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54089" y="576006"/>
              <a:ext cx="3433445" cy="5946140"/>
            </a:xfrm>
            <a:custGeom>
              <a:avLst/>
              <a:gdLst/>
              <a:ahLst/>
              <a:cxnLst/>
              <a:rect l="l" t="t" r="r" b="b"/>
              <a:pathLst>
                <a:path w="3433445" h="5946140">
                  <a:moveTo>
                    <a:pt x="3129343" y="0"/>
                  </a:moveTo>
                  <a:lnTo>
                    <a:pt x="304076" y="0"/>
                  </a:lnTo>
                  <a:lnTo>
                    <a:pt x="254924" y="3915"/>
                  </a:lnTo>
                  <a:lnTo>
                    <a:pt x="208234" y="15244"/>
                  </a:lnTo>
                  <a:lnTo>
                    <a:pt x="164645" y="33362"/>
                  </a:lnTo>
                  <a:lnTo>
                    <a:pt x="124796" y="57643"/>
                  </a:lnTo>
                  <a:lnTo>
                    <a:pt x="89325" y="87463"/>
                  </a:lnTo>
                  <a:lnTo>
                    <a:pt x="58871" y="122195"/>
                  </a:lnTo>
                  <a:lnTo>
                    <a:pt x="34073" y="161216"/>
                  </a:lnTo>
                  <a:lnTo>
                    <a:pt x="15569" y="203899"/>
                  </a:lnTo>
                  <a:lnTo>
                    <a:pt x="3998" y="249619"/>
                  </a:lnTo>
                  <a:lnTo>
                    <a:pt x="0" y="297751"/>
                  </a:lnTo>
                  <a:lnTo>
                    <a:pt x="0" y="5648248"/>
                  </a:lnTo>
                  <a:lnTo>
                    <a:pt x="3998" y="5696381"/>
                  </a:lnTo>
                  <a:lnTo>
                    <a:pt x="15569" y="5742101"/>
                  </a:lnTo>
                  <a:lnTo>
                    <a:pt x="34073" y="5784784"/>
                  </a:lnTo>
                  <a:lnTo>
                    <a:pt x="58871" y="5823804"/>
                  </a:lnTo>
                  <a:lnTo>
                    <a:pt x="89325" y="5858536"/>
                  </a:lnTo>
                  <a:lnTo>
                    <a:pt x="124796" y="5888356"/>
                  </a:lnTo>
                  <a:lnTo>
                    <a:pt x="164645" y="5912637"/>
                  </a:lnTo>
                  <a:lnTo>
                    <a:pt x="208234" y="5930755"/>
                  </a:lnTo>
                  <a:lnTo>
                    <a:pt x="254924" y="5942084"/>
                  </a:lnTo>
                  <a:lnTo>
                    <a:pt x="304076" y="5946000"/>
                  </a:lnTo>
                  <a:lnTo>
                    <a:pt x="3129343" y="5946000"/>
                  </a:lnTo>
                  <a:lnTo>
                    <a:pt x="3178495" y="5942084"/>
                  </a:lnTo>
                  <a:lnTo>
                    <a:pt x="3225185" y="5930755"/>
                  </a:lnTo>
                  <a:lnTo>
                    <a:pt x="3268773" y="5912637"/>
                  </a:lnTo>
                  <a:lnTo>
                    <a:pt x="3308623" y="5888356"/>
                  </a:lnTo>
                  <a:lnTo>
                    <a:pt x="3344094" y="5858536"/>
                  </a:lnTo>
                  <a:lnTo>
                    <a:pt x="3374548" y="5823804"/>
                  </a:lnTo>
                  <a:lnTo>
                    <a:pt x="3399346" y="5784784"/>
                  </a:lnTo>
                  <a:lnTo>
                    <a:pt x="3417850" y="5742101"/>
                  </a:lnTo>
                  <a:lnTo>
                    <a:pt x="3429420" y="5696381"/>
                  </a:lnTo>
                  <a:lnTo>
                    <a:pt x="3433419" y="5648248"/>
                  </a:lnTo>
                  <a:lnTo>
                    <a:pt x="3433419" y="297751"/>
                  </a:lnTo>
                  <a:lnTo>
                    <a:pt x="3429420" y="249619"/>
                  </a:lnTo>
                  <a:lnTo>
                    <a:pt x="3417850" y="203899"/>
                  </a:lnTo>
                  <a:lnTo>
                    <a:pt x="3399346" y="161216"/>
                  </a:lnTo>
                  <a:lnTo>
                    <a:pt x="3374548" y="122195"/>
                  </a:lnTo>
                  <a:lnTo>
                    <a:pt x="3344094" y="87463"/>
                  </a:lnTo>
                  <a:lnTo>
                    <a:pt x="3308623" y="57643"/>
                  </a:lnTo>
                  <a:lnTo>
                    <a:pt x="3268773" y="33362"/>
                  </a:lnTo>
                  <a:lnTo>
                    <a:pt x="3225185" y="15244"/>
                  </a:lnTo>
                  <a:lnTo>
                    <a:pt x="3178495" y="3915"/>
                  </a:lnTo>
                  <a:lnTo>
                    <a:pt x="3129343" y="0"/>
                  </a:lnTo>
                  <a:close/>
                </a:path>
              </a:pathLst>
            </a:custGeom>
            <a:solidFill>
              <a:srgbClr val="242F66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382973" y="771660"/>
            <a:ext cx="2650074" cy="1208784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indent="951587">
              <a:spcBef>
                <a:spcPts val="97"/>
              </a:spcBef>
            </a:pPr>
            <a:r>
              <a:rPr spc="78" dirty="0">
                <a:solidFill>
                  <a:srgbClr val="FFFFFF"/>
                </a:solidFill>
              </a:rPr>
              <a:t>РОСТ </a:t>
            </a:r>
            <a:r>
              <a:rPr spc="92" dirty="0">
                <a:solidFill>
                  <a:srgbClr val="FFFFFF"/>
                </a:solidFill>
              </a:rPr>
              <a:t>МИРОВОГО</a:t>
            </a:r>
            <a:r>
              <a:rPr spc="19" dirty="0">
                <a:solidFill>
                  <a:srgbClr val="FFFFFF"/>
                </a:solidFill>
              </a:rPr>
              <a:t> </a:t>
            </a:r>
            <a:r>
              <a:rPr spc="233" dirty="0">
                <a:solidFill>
                  <a:srgbClr val="FFFFFF"/>
                </a:solidFill>
              </a:rPr>
              <a:t>РЫНКА </a:t>
            </a:r>
            <a:r>
              <a:rPr spc="136" dirty="0">
                <a:solidFill>
                  <a:srgbClr val="FFFFFF"/>
                </a:solidFill>
              </a:rPr>
              <a:t>ЛОГИСТИЧЕСКИХ</a:t>
            </a:r>
          </a:p>
          <a:p>
            <a:pPr marL="664816"/>
            <a:r>
              <a:rPr spc="141" dirty="0">
                <a:solidFill>
                  <a:srgbClr val="FFFFFF"/>
                </a:solidFill>
              </a:rPr>
              <a:t>РОБОТОВ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19525" y="2194054"/>
            <a:ext cx="2256603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540856" marR="4934" indent="-541473" defTabSz="888065">
              <a:spcBef>
                <a:spcPts val="97"/>
              </a:spcBef>
            </a:pPr>
            <a:r>
              <a:rPr sz="1165" kern="0" dirty="0" err="1">
                <a:solidFill>
                  <a:srgbClr val="FFFFFF"/>
                </a:solidFill>
                <a:latin typeface="Century Gothic"/>
                <a:cs typeface="Century Gothic"/>
              </a:rPr>
              <a:t>Объё</a:t>
            </a:r>
            <a:r>
              <a:rPr lang="ru-RU"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78" dirty="0">
                <a:solidFill>
                  <a:srgbClr val="FFFFFF"/>
                </a:solidFill>
                <a:latin typeface="Century Gothic"/>
                <a:cs typeface="Century Gothic"/>
              </a:rPr>
              <a:t>рынка</a:t>
            </a: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погрузочного </a:t>
            </a:r>
            <a:r>
              <a:rPr sz="1165" kern="0" spc="44" dirty="0">
                <a:solidFill>
                  <a:srgbClr val="FFFFFF"/>
                </a:solidFill>
                <a:latin typeface="Century Gothic"/>
                <a:cs typeface="Century Gothic"/>
              </a:rPr>
              <a:t>оборудования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07173" y="2778711"/>
            <a:ext cx="842449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R="4934" algn="ctr" defTabSz="888065">
              <a:spcBef>
                <a:spcPts val="97"/>
              </a:spcBef>
            </a:pPr>
            <a:r>
              <a:rPr sz="1165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$262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Млрд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R="4934" algn="ctr" defTabSz="888065"/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(2025)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17944" y="2778711"/>
            <a:ext cx="870817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R="4934" algn="ctr" defTabSz="888065">
              <a:spcBef>
                <a:spcPts val="97"/>
              </a:spcBef>
            </a:pPr>
            <a:r>
              <a:rPr sz="1165" kern="0" spc="121" dirty="0">
                <a:solidFill>
                  <a:srgbClr val="FFFFFF"/>
                </a:solidFill>
                <a:latin typeface="Century Gothic"/>
                <a:cs typeface="Century Gothic"/>
              </a:rPr>
              <a:t>$490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Млрд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R="4934" algn="ctr" defTabSz="888065"/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(2034)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50586" y="3674555"/>
            <a:ext cx="2892448" cy="224611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548257" defTabSz="888065">
              <a:spcBef>
                <a:spcPts val="97"/>
              </a:spcBef>
            </a:pPr>
            <a:r>
              <a:rPr sz="1165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$32</a:t>
            </a: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165" kern="0" spc="-19" dirty="0" err="1">
                <a:solidFill>
                  <a:srgbClr val="FFFFFF"/>
                </a:solidFill>
                <a:latin typeface="Century Gothic"/>
                <a:cs typeface="Century Gothic"/>
              </a:rPr>
              <a:t>лрд</a:t>
            </a:r>
            <a:r>
              <a:rPr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548257" marR="38853" defTabSz="888065"/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Сегмент</a:t>
            </a:r>
            <a:r>
              <a:rPr sz="1165" kern="0" spc="121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автономных</a:t>
            </a:r>
            <a:r>
              <a:rPr sz="1165" kern="0" spc="126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роботов </a:t>
            </a:r>
            <a:r>
              <a:rPr sz="1165" kern="0" spc="-39" dirty="0">
                <a:solidFill>
                  <a:srgbClr val="FFFFFF"/>
                </a:solidFill>
                <a:latin typeface="Century Gothic"/>
                <a:cs typeface="Century Gothic"/>
              </a:rPr>
              <a:t>(AGV/AMR)</a:t>
            </a:r>
            <a:r>
              <a:rPr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FFFFFF"/>
                </a:solidFill>
                <a:latin typeface="Century Gothic"/>
                <a:cs typeface="Century Gothic"/>
              </a:rPr>
              <a:t>к</a:t>
            </a:r>
            <a:r>
              <a:rPr sz="1165" kern="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58" dirty="0">
                <a:solidFill>
                  <a:srgbClr val="FFFFFF"/>
                </a:solidFill>
                <a:latin typeface="Century Gothic"/>
                <a:cs typeface="Century Gothic"/>
              </a:rPr>
              <a:t>2034</a:t>
            </a:r>
            <a:r>
              <a:rPr sz="1165" kern="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24" dirty="0">
                <a:solidFill>
                  <a:srgbClr val="FFFFFF"/>
                </a:solidFill>
                <a:latin typeface="Century Gothic"/>
                <a:cs typeface="Century Gothic"/>
              </a:rPr>
              <a:t>г.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defTabSz="888065">
              <a:spcBef>
                <a:spcPts val="675"/>
              </a:spcBef>
            </a:pP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defTabSz="888065"/>
            <a:r>
              <a:rPr sz="1165" kern="0" spc="136" dirty="0">
                <a:solidFill>
                  <a:srgbClr val="FFFFFF"/>
                </a:solidFill>
                <a:latin typeface="Century Gothic"/>
                <a:cs typeface="Century Gothic"/>
              </a:rPr>
              <a:t>ДРАЙВЕРЫ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РОСТА: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marR="619796" indent="95590" defTabSz="888065">
              <a:buFontTx/>
              <a:buChar char="-"/>
              <a:tabLst>
                <a:tab pos="107925" algn="l"/>
              </a:tabLst>
            </a:pP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острая</a:t>
            </a:r>
            <a:r>
              <a:rPr sz="1165" kern="0" spc="8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нехватка</a:t>
            </a:r>
            <a:r>
              <a:rPr sz="1165" kern="0" spc="8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dirty="0">
                <a:solidFill>
                  <a:srgbClr val="FFFFFF"/>
                </a:solidFill>
                <a:latin typeface="Century Gothic"/>
                <a:cs typeface="Century Gothic"/>
              </a:rPr>
              <a:t>рабочих</a:t>
            </a:r>
            <a:r>
              <a:rPr sz="1165" kern="0" spc="87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24" dirty="0">
                <a:solidFill>
                  <a:srgbClr val="FFFFFF"/>
                </a:solidFill>
                <a:latin typeface="Century Gothic"/>
                <a:cs typeface="Century Gothic"/>
              </a:rPr>
              <a:t>на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складах;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marR="153561" indent="95590" defTabSz="888065">
              <a:buFontTx/>
              <a:buChar char="-"/>
              <a:tabLst>
                <a:tab pos="107925" algn="l"/>
              </a:tabLst>
            </a:pP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интерес</a:t>
            </a:r>
            <a:r>
              <a:rPr sz="1165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55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65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снижении</a:t>
            </a:r>
            <a:r>
              <a:rPr sz="1165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затрат</a:t>
            </a:r>
            <a:r>
              <a:rPr sz="1165" kern="0" spc="5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через автоматизацию;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07925" indent="-95590" defTabSz="888065">
              <a:buFontTx/>
              <a:buChar char="-"/>
              <a:tabLst>
                <a:tab pos="107925" algn="l"/>
              </a:tabLst>
            </a:pPr>
            <a:r>
              <a:rPr sz="1165" kern="0" spc="10" dirty="0" err="1">
                <a:solidFill>
                  <a:srgbClr val="FFFFFF"/>
                </a:solidFill>
                <a:latin typeface="Century Gothic"/>
                <a:cs typeface="Century Gothic"/>
              </a:rPr>
              <a:t>зел</a:t>
            </a:r>
            <a:r>
              <a:rPr lang="ru-RU"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165" kern="0" spc="10" dirty="0" err="1">
                <a:solidFill>
                  <a:srgbClr val="FFFFFF"/>
                </a:solidFill>
                <a:latin typeface="Century Gothic"/>
                <a:cs typeface="Century Gothic"/>
              </a:rPr>
              <a:t>ные</a:t>
            </a:r>
            <a:r>
              <a:rPr sz="1165" kern="0" spc="4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технологии </a:t>
            </a: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–</a:t>
            </a:r>
            <a:r>
              <a:rPr sz="1165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87" dirty="0">
                <a:solidFill>
                  <a:srgbClr val="FFFFFF"/>
                </a:solidFill>
                <a:latin typeface="Century Gothic"/>
                <a:cs typeface="Century Gothic"/>
              </a:rPr>
              <a:t>новый</a:t>
            </a:r>
            <a:r>
              <a:rPr sz="1165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тренд;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12334" marR="237434" indent="95590" defTabSz="888065">
              <a:buFontTx/>
              <a:buChar char="-"/>
              <a:tabLst>
                <a:tab pos="107925" algn="l"/>
              </a:tabLst>
            </a:pP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инвесторы</a:t>
            </a:r>
            <a:r>
              <a:rPr sz="1165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активно</a:t>
            </a:r>
            <a:r>
              <a:rPr sz="1165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78" dirty="0">
                <a:solidFill>
                  <a:srgbClr val="FFFFFF"/>
                </a:solidFill>
                <a:latin typeface="Century Gothic"/>
                <a:cs typeface="Century Gothic"/>
              </a:rPr>
              <a:t>входят</a:t>
            </a:r>
            <a:r>
              <a:rPr sz="1165" kern="0" spc="6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55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165" kern="0" spc="6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-19" dirty="0">
                <a:solidFill>
                  <a:srgbClr val="FFFFFF"/>
                </a:solidFill>
                <a:latin typeface="Century Gothic"/>
                <a:cs typeface="Century Gothic"/>
              </a:rPr>
              <a:t>этот </a:t>
            </a:r>
            <a:r>
              <a:rPr sz="1165" kern="0" spc="-10" dirty="0">
                <a:solidFill>
                  <a:srgbClr val="FFFFFF"/>
                </a:solidFill>
                <a:latin typeface="Century Gothic"/>
                <a:cs typeface="Century Gothic"/>
              </a:rPr>
              <a:t>сектор.</a:t>
            </a:r>
            <a:endParaRPr sz="1165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287109" y="2144112"/>
            <a:ext cx="2909099" cy="2029647"/>
            <a:chOff x="6408000" y="2207641"/>
            <a:chExt cx="2995295" cy="2089785"/>
          </a:xfrm>
        </p:grpSpPr>
        <p:sp>
          <p:nvSpPr>
            <p:cNvPr id="11" name="object 11"/>
            <p:cNvSpPr/>
            <p:nvPr/>
          </p:nvSpPr>
          <p:spPr>
            <a:xfrm>
              <a:off x="7544587" y="2793644"/>
              <a:ext cx="708025" cy="616585"/>
            </a:xfrm>
            <a:custGeom>
              <a:avLst/>
              <a:gdLst/>
              <a:ahLst/>
              <a:cxnLst/>
              <a:rect l="l" t="t" r="r" b="b"/>
              <a:pathLst>
                <a:path w="708025" h="616585">
                  <a:moveTo>
                    <a:pt x="479552" y="352755"/>
                  </a:moveTo>
                  <a:lnTo>
                    <a:pt x="475780" y="356196"/>
                  </a:lnTo>
                  <a:lnTo>
                    <a:pt x="411695" y="421754"/>
                  </a:lnTo>
                  <a:lnTo>
                    <a:pt x="365531" y="467144"/>
                  </a:lnTo>
                  <a:lnTo>
                    <a:pt x="365048" y="469633"/>
                  </a:lnTo>
                  <a:lnTo>
                    <a:pt x="364972" y="611543"/>
                  </a:lnTo>
                  <a:lnTo>
                    <a:pt x="369239" y="615988"/>
                  </a:lnTo>
                  <a:lnTo>
                    <a:pt x="475043" y="615924"/>
                  </a:lnTo>
                  <a:lnTo>
                    <a:pt x="479539" y="611035"/>
                  </a:lnTo>
                  <a:lnTo>
                    <a:pt x="479552" y="352755"/>
                  </a:lnTo>
                  <a:close/>
                </a:path>
                <a:path w="708025" h="616585">
                  <a:moveTo>
                    <a:pt x="638149" y="208635"/>
                  </a:moveTo>
                  <a:lnTo>
                    <a:pt x="635901" y="203365"/>
                  </a:lnTo>
                  <a:lnTo>
                    <a:pt x="629056" y="199440"/>
                  </a:lnTo>
                  <a:lnTo>
                    <a:pt x="627684" y="200494"/>
                  </a:lnTo>
                  <a:lnTo>
                    <a:pt x="524573" y="306324"/>
                  </a:lnTo>
                  <a:lnTo>
                    <a:pt x="523582" y="309829"/>
                  </a:lnTo>
                  <a:lnTo>
                    <a:pt x="523481" y="611543"/>
                  </a:lnTo>
                  <a:lnTo>
                    <a:pt x="527532" y="615950"/>
                  </a:lnTo>
                  <a:lnTo>
                    <a:pt x="616051" y="616089"/>
                  </a:lnTo>
                  <a:lnTo>
                    <a:pt x="627456" y="615365"/>
                  </a:lnTo>
                  <a:lnTo>
                    <a:pt x="634111" y="612267"/>
                  </a:lnTo>
                  <a:lnTo>
                    <a:pt x="637222" y="605536"/>
                  </a:lnTo>
                  <a:lnTo>
                    <a:pt x="637997" y="593953"/>
                  </a:lnTo>
                  <a:lnTo>
                    <a:pt x="638149" y="208635"/>
                  </a:lnTo>
                  <a:close/>
                </a:path>
                <a:path w="708025" h="616585">
                  <a:moveTo>
                    <a:pt x="707796" y="24104"/>
                  </a:moveTo>
                  <a:lnTo>
                    <a:pt x="680618" y="0"/>
                  </a:lnTo>
                  <a:lnTo>
                    <a:pt x="543115" y="6997"/>
                  </a:lnTo>
                  <a:lnTo>
                    <a:pt x="536524" y="11722"/>
                  </a:lnTo>
                  <a:lnTo>
                    <a:pt x="532942" y="20675"/>
                  </a:lnTo>
                  <a:lnTo>
                    <a:pt x="531355" y="27165"/>
                  </a:lnTo>
                  <a:lnTo>
                    <a:pt x="531825" y="33159"/>
                  </a:lnTo>
                  <a:lnTo>
                    <a:pt x="534098" y="38722"/>
                  </a:lnTo>
                  <a:lnTo>
                    <a:pt x="537933" y="43878"/>
                  </a:lnTo>
                  <a:lnTo>
                    <a:pt x="571500" y="78740"/>
                  </a:lnTo>
                  <a:lnTo>
                    <a:pt x="321157" y="334543"/>
                  </a:lnTo>
                  <a:lnTo>
                    <a:pt x="212077" y="221754"/>
                  </a:lnTo>
                  <a:lnTo>
                    <a:pt x="187299" y="209308"/>
                  </a:lnTo>
                  <a:lnTo>
                    <a:pt x="177457" y="210058"/>
                  </a:lnTo>
                  <a:lnTo>
                    <a:pt x="12395" y="370484"/>
                  </a:lnTo>
                  <a:lnTo>
                    <a:pt x="0" y="402424"/>
                  </a:lnTo>
                  <a:lnTo>
                    <a:pt x="1600" y="409968"/>
                  </a:lnTo>
                  <a:lnTo>
                    <a:pt x="27990" y="438785"/>
                  </a:lnTo>
                  <a:lnTo>
                    <a:pt x="42278" y="442252"/>
                  </a:lnTo>
                  <a:lnTo>
                    <a:pt x="56489" y="438873"/>
                  </a:lnTo>
                  <a:lnTo>
                    <a:pt x="70281" y="428586"/>
                  </a:lnTo>
                  <a:lnTo>
                    <a:pt x="184569" y="311238"/>
                  </a:lnTo>
                  <a:lnTo>
                    <a:pt x="299034" y="427913"/>
                  </a:lnTo>
                  <a:lnTo>
                    <a:pt x="304495" y="431977"/>
                  </a:lnTo>
                  <a:lnTo>
                    <a:pt x="310222" y="434251"/>
                  </a:lnTo>
                  <a:lnTo>
                    <a:pt x="321322" y="436803"/>
                  </a:lnTo>
                  <a:lnTo>
                    <a:pt x="331622" y="435597"/>
                  </a:lnTo>
                  <a:lnTo>
                    <a:pt x="341160" y="431076"/>
                  </a:lnTo>
                  <a:lnTo>
                    <a:pt x="349973" y="423684"/>
                  </a:lnTo>
                  <a:lnTo>
                    <a:pt x="617740" y="149352"/>
                  </a:lnTo>
                  <a:lnTo>
                    <a:pt x="622998" y="143179"/>
                  </a:lnTo>
                  <a:lnTo>
                    <a:pt x="628421" y="137210"/>
                  </a:lnTo>
                  <a:lnTo>
                    <a:pt x="666013" y="174244"/>
                  </a:lnTo>
                  <a:lnTo>
                    <a:pt x="671537" y="177952"/>
                  </a:lnTo>
                  <a:lnTo>
                    <a:pt x="677545" y="179311"/>
                  </a:lnTo>
                  <a:lnTo>
                    <a:pt x="683729" y="178460"/>
                  </a:lnTo>
                  <a:lnTo>
                    <a:pt x="702246" y="151091"/>
                  </a:lnTo>
                  <a:lnTo>
                    <a:pt x="707796" y="241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0873" y="3189312"/>
              <a:ext cx="114655" cy="2204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2504" y="3190354"/>
              <a:ext cx="114363" cy="21931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414350" y="2213991"/>
              <a:ext cx="2982595" cy="1346835"/>
            </a:xfrm>
            <a:custGeom>
              <a:avLst/>
              <a:gdLst/>
              <a:ahLst/>
              <a:cxnLst/>
              <a:rect l="l" t="t" r="r" b="b"/>
              <a:pathLst>
                <a:path w="2982595" h="1346835">
                  <a:moveTo>
                    <a:pt x="0" y="1346657"/>
                  </a:moveTo>
                  <a:lnTo>
                    <a:pt x="2982506" y="1346657"/>
                  </a:lnTo>
                  <a:lnTo>
                    <a:pt x="2982506" y="0"/>
                  </a:lnTo>
                  <a:lnTo>
                    <a:pt x="0" y="0"/>
                  </a:lnTo>
                  <a:lnTo>
                    <a:pt x="0" y="134665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408000" y="3853370"/>
              <a:ext cx="444500" cy="444500"/>
            </a:xfrm>
            <a:custGeom>
              <a:avLst/>
              <a:gdLst/>
              <a:ahLst/>
              <a:cxnLst/>
              <a:rect l="l" t="t" r="r" b="b"/>
              <a:pathLst>
                <a:path w="444500" h="444500">
                  <a:moveTo>
                    <a:pt x="221996" y="0"/>
                  </a:moveTo>
                  <a:lnTo>
                    <a:pt x="177255" y="4510"/>
                  </a:lnTo>
                  <a:lnTo>
                    <a:pt x="135584" y="17445"/>
                  </a:lnTo>
                  <a:lnTo>
                    <a:pt x="97875" y="37913"/>
                  </a:lnTo>
                  <a:lnTo>
                    <a:pt x="65020" y="65020"/>
                  </a:lnTo>
                  <a:lnTo>
                    <a:pt x="37913" y="97875"/>
                  </a:lnTo>
                  <a:lnTo>
                    <a:pt x="17445" y="135584"/>
                  </a:lnTo>
                  <a:lnTo>
                    <a:pt x="4510" y="177255"/>
                  </a:lnTo>
                  <a:lnTo>
                    <a:pt x="0" y="221996"/>
                  </a:lnTo>
                  <a:lnTo>
                    <a:pt x="4510" y="266736"/>
                  </a:lnTo>
                  <a:lnTo>
                    <a:pt x="17445" y="308407"/>
                  </a:lnTo>
                  <a:lnTo>
                    <a:pt x="37913" y="346116"/>
                  </a:lnTo>
                  <a:lnTo>
                    <a:pt x="65020" y="378971"/>
                  </a:lnTo>
                  <a:lnTo>
                    <a:pt x="97875" y="406078"/>
                  </a:lnTo>
                  <a:lnTo>
                    <a:pt x="135584" y="426546"/>
                  </a:lnTo>
                  <a:lnTo>
                    <a:pt x="177255" y="439481"/>
                  </a:lnTo>
                  <a:lnTo>
                    <a:pt x="221996" y="443992"/>
                  </a:lnTo>
                  <a:lnTo>
                    <a:pt x="266736" y="439481"/>
                  </a:lnTo>
                  <a:lnTo>
                    <a:pt x="308407" y="426546"/>
                  </a:lnTo>
                  <a:lnTo>
                    <a:pt x="346116" y="406078"/>
                  </a:lnTo>
                  <a:lnTo>
                    <a:pt x="378971" y="378971"/>
                  </a:lnTo>
                  <a:lnTo>
                    <a:pt x="406078" y="346116"/>
                  </a:lnTo>
                  <a:lnTo>
                    <a:pt x="426546" y="308407"/>
                  </a:lnTo>
                  <a:lnTo>
                    <a:pt x="439481" y="266736"/>
                  </a:lnTo>
                  <a:lnTo>
                    <a:pt x="443992" y="221996"/>
                  </a:lnTo>
                  <a:lnTo>
                    <a:pt x="439481" y="177255"/>
                  </a:lnTo>
                  <a:lnTo>
                    <a:pt x="426546" y="135584"/>
                  </a:lnTo>
                  <a:lnTo>
                    <a:pt x="406078" y="97875"/>
                  </a:lnTo>
                  <a:lnTo>
                    <a:pt x="378971" y="65020"/>
                  </a:lnTo>
                  <a:lnTo>
                    <a:pt x="346116" y="37913"/>
                  </a:lnTo>
                  <a:lnTo>
                    <a:pt x="308407" y="17445"/>
                  </a:lnTo>
                  <a:lnTo>
                    <a:pt x="266736" y="4510"/>
                  </a:lnTo>
                  <a:lnTo>
                    <a:pt x="221996" y="0"/>
                  </a:lnTo>
                  <a:close/>
                </a:path>
              </a:pathLst>
            </a:custGeom>
            <a:solidFill>
              <a:srgbClr val="FFFEF6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466636" y="3927106"/>
              <a:ext cx="327025" cy="297180"/>
            </a:xfrm>
            <a:custGeom>
              <a:avLst/>
              <a:gdLst/>
              <a:ahLst/>
              <a:cxnLst/>
              <a:rect l="l" t="t" r="r" b="b"/>
              <a:pathLst>
                <a:path w="327025" h="297179">
                  <a:moveTo>
                    <a:pt x="297065" y="252323"/>
                  </a:moveTo>
                  <a:lnTo>
                    <a:pt x="29527" y="252323"/>
                  </a:lnTo>
                  <a:lnTo>
                    <a:pt x="29578" y="253288"/>
                  </a:lnTo>
                  <a:lnTo>
                    <a:pt x="29692" y="267728"/>
                  </a:lnTo>
                  <a:lnTo>
                    <a:pt x="57670" y="296976"/>
                  </a:lnTo>
                  <a:lnTo>
                    <a:pt x="266724" y="296976"/>
                  </a:lnTo>
                  <a:lnTo>
                    <a:pt x="296697" y="270890"/>
                  </a:lnTo>
                  <a:lnTo>
                    <a:pt x="297370" y="265671"/>
                  </a:lnTo>
                  <a:lnTo>
                    <a:pt x="296976" y="260311"/>
                  </a:lnTo>
                  <a:lnTo>
                    <a:pt x="297065" y="252323"/>
                  </a:lnTo>
                  <a:close/>
                </a:path>
                <a:path w="327025" h="297179">
                  <a:moveTo>
                    <a:pt x="197714" y="74142"/>
                  </a:moveTo>
                  <a:lnTo>
                    <a:pt x="128364" y="74142"/>
                  </a:lnTo>
                  <a:lnTo>
                    <a:pt x="120122" y="74752"/>
                  </a:lnTo>
                  <a:lnTo>
                    <a:pt x="120982" y="74752"/>
                  </a:lnTo>
                  <a:lnTo>
                    <a:pt x="113931" y="75818"/>
                  </a:lnTo>
                  <a:lnTo>
                    <a:pt x="73326" y="93205"/>
                  </a:lnTo>
                  <a:lnTo>
                    <a:pt x="39684" y="133253"/>
                  </a:lnTo>
                  <a:lnTo>
                    <a:pt x="29806" y="172377"/>
                  </a:lnTo>
                  <a:lnTo>
                    <a:pt x="29716" y="174139"/>
                  </a:lnTo>
                  <a:lnTo>
                    <a:pt x="29667" y="175107"/>
                  </a:lnTo>
                  <a:lnTo>
                    <a:pt x="29543" y="176987"/>
                  </a:lnTo>
                  <a:lnTo>
                    <a:pt x="29472" y="178066"/>
                  </a:lnTo>
                  <a:lnTo>
                    <a:pt x="6362" y="178066"/>
                  </a:lnTo>
                  <a:lnTo>
                    <a:pt x="0" y="184365"/>
                  </a:lnTo>
                  <a:lnTo>
                    <a:pt x="50" y="238975"/>
                  </a:lnTo>
                  <a:lnTo>
                    <a:pt x="444" y="241223"/>
                  </a:lnTo>
                  <a:lnTo>
                    <a:pt x="3771" y="249059"/>
                  </a:lnTo>
                  <a:lnTo>
                    <a:pt x="8536" y="252323"/>
                  </a:lnTo>
                  <a:lnTo>
                    <a:pt x="320114" y="252323"/>
                  </a:lnTo>
                  <a:lnTo>
                    <a:pt x="326631" y="245884"/>
                  </a:lnTo>
                  <a:lnTo>
                    <a:pt x="326629" y="237451"/>
                  </a:lnTo>
                  <a:lnTo>
                    <a:pt x="96862" y="237451"/>
                  </a:lnTo>
                  <a:lnTo>
                    <a:pt x="82361" y="234562"/>
                  </a:lnTo>
                  <a:lnTo>
                    <a:pt x="59611" y="200583"/>
                  </a:lnTo>
                  <a:lnTo>
                    <a:pt x="59575" y="200405"/>
                  </a:lnTo>
                  <a:lnTo>
                    <a:pt x="62448" y="185988"/>
                  </a:lnTo>
                  <a:lnTo>
                    <a:pt x="62483" y="185820"/>
                  </a:lnTo>
                  <a:lnTo>
                    <a:pt x="70330" y="174139"/>
                  </a:lnTo>
                  <a:lnTo>
                    <a:pt x="72807" y="172377"/>
                  </a:lnTo>
                  <a:lnTo>
                    <a:pt x="81989" y="166144"/>
                  </a:lnTo>
                  <a:lnTo>
                    <a:pt x="81564" y="166144"/>
                  </a:lnTo>
                  <a:lnTo>
                    <a:pt x="96481" y="163144"/>
                  </a:lnTo>
                  <a:lnTo>
                    <a:pt x="296108" y="163144"/>
                  </a:lnTo>
                  <a:lnTo>
                    <a:pt x="295033" y="157975"/>
                  </a:lnTo>
                  <a:lnTo>
                    <a:pt x="276531" y="115784"/>
                  </a:lnTo>
                  <a:lnTo>
                    <a:pt x="241426" y="85928"/>
                  </a:lnTo>
                  <a:lnTo>
                    <a:pt x="204914" y="74752"/>
                  </a:lnTo>
                  <a:lnTo>
                    <a:pt x="197714" y="74142"/>
                  </a:lnTo>
                  <a:close/>
                </a:path>
                <a:path w="327025" h="297179">
                  <a:moveTo>
                    <a:pt x="230287" y="163144"/>
                  </a:moveTo>
                  <a:lnTo>
                    <a:pt x="96481" y="163144"/>
                  </a:lnTo>
                  <a:lnTo>
                    <a:pt x="111062" y="166144"/>
                  </a:lnTo>
                  <a:lnTo>
                    <a:pt x="122828" y="174139"/>
                  </a:lnTo>
                  <a:lnTo>
                    <a:pt x="130599" y="185820"/>
                  </a:lnTo>
                  <a:lnTo>
                    <a:pt x="130711" y="185988"/>
                  </a:lnTo>
                  <a:lnTo>
                    <a:pt x="133543" y="200405"/>
                  </a:lnTo>
                  <a:lnTo>
                    <a:pt x="110926" y="234562"/>
                  </a:lnTo>
                  <a:lnTo>
                    <a:pt x="96862" y="237451"/>
                  </a:lnTo>
                  <a:lnTo>
                    <a:pt x="229778" y="237451"/>
                  </a:lnTo>
                  <a:lnTo>
                    <a:pt x="215886" y="234562"/>
                  </a:lnTo>
                  <a:lnTo>
                    <a:pt x="215625" y="234562"/>
                  </a:lnTo>
                  <a:lnTo>
                    <a:pt x="204160" y="226671"/>
                  </a:lnTo>
                  <a:lnTo>
                    <a:pt x="204000" y="226671"/>
                  </a:lnTo>
                  <a:lnTo>
                    <a:pt x="195997" y="214634"/>
                  </a:lnTo>
                  <a:lnTo>
                    <a:pt x="193199" y="200583"/>
                  </a:lnTo>
                  <a:lnTo>
                    <a:pt x="193164" y="200405"/>
                  </a:lnTo>
                  <a:lnTo>
                    <a:pt x="196048" y="185988"/>
                  </a:lnTo>
                  <a:lnTo>
                    <a:pt x="196082" y="185820"/>
                  </a:lnTo>
                  <a:lnTo>
                    <a:pt x="197023" y="184365"/>
                  </a:lnTo>
                  <a:lnTo>
                    <a:pt x="203947" y="174139"/>
                  </a:lnTo>
                  <a:lnTo>
                    <a:pt x="203751" y="174139"/>
                  </a:lnTo>
                  <a:lnTo>
                    <a:pt x="215659" y="166144"/>
                  </a:lnTo>
                  <a:lnTo>
                    <a:pt x="214992" y="166144"/>
                  </a:lnTo>
                  <a:lnTo>
                    <a:pt x="230287" y="163144"/>
                  </a:lnTo>
                  <a:close/>
                </a:path>
                <a:path w="327025" h="297179">
                  <a:moveTo>
                    <a:pt x="296108" y="163144"/>
                  </a:moveTo>
                  <a:lnTo>
                    <a:pt x="230413" y="163144"/>
                  </a:lnTo>
                  <a:lnTo>
                    <a:pt x="244738" y="166144"/>
                  </a:lnTo>
                  <a:lnTo>
                    <a:pt x="256436" y="174139"/>
                  </a:lnTo>
                  <a:lnTo>
                    <a:pt x="264208" y="185820"/>
                  </a:lnTo>
                  <a:lnTo>
                    <a:pt x="264302" y="185988"/>
                  </a:lnTo>
                  <a:lnTo>
                    <a:pt x="267157" y="200405"/>
                  </a:lnTo>
                  <a:lnTo>
                    <a:pt x="264282" y="214634"/>
                  </a:lnTo>
                  <a:lnTo>
                    <a:pt x="264227" y="214906"/>
                  </a:lnTo>
                  <a:lnTo>
                    <a:pt x="256243" y="226671"/>
                  </a:lnTo>
                  <a:lnTo>
                    <a:pt x="244356" y="234562"/>
                  </a:lnTo>
                  <a:lnTo>
                    <a:pt x="229652" y="237451"/>
                  </a:lnTo>
                  <a:lnTo>
                    <a:pt x="326629" y="237451"/>
                  </a:lnTo>
                  <a:lnTo>
                    <a:pt x="326618" y="186778"/>
                  </a:lnTo>
                  <a:lnTo>
                    <a:pt x="310514" y="178066"/>
                  </a:lnTo>
                  <a:lnTo>
                    <a:pt x="297196" y="178066"/>
                  </a:lnTo>
                  <a:lnTo>
                    <a:pt x="297129" y="176987"/>
                  </a:lnTo>
                  <a:lnTo>
                    <a:pt x="297006" y="175107"/>
                  </a:lnTo>
                  <a:lnTo>
                    <a:pt x="296405" y="169671"/>
                  </a:lnTo>
                  <a:lnTo>
                    <a:pt x="296300" y="166144"/>
                  </a:lnTo>
                  <a:lnTo>
                    <a:pt x="296227" y="163715"/>
                  </a:lnTo>
                  <a:lnTo>
                    <a:pt x="296108" y="163144"/>
                  </a:lnTo>
                  <a:close/>
                </a:path>
                <a:path w="327025" h="297179">
                  <a:moveTo>
                    <a:pt x="306082" y="177825"/>
                  </a:moveTo>
                  <a:lnTo>
                    <a:pt x="300119" y="178066"/>
                  </a:lnTo>
                  <a:lnTo>
                    <a:pt x="310514" y="178066"/>
                  </a:lnTo>
                  <a:lnTo>
                    <a:pt x="306082" y="177825"/>
                  </a:lnTo>
                  <a:close/>
                </a:path>
                <a:path w="327025" h="297179">
                  <a:moveTo>
                    <a:pt x="180987" y="73888"/>
                  </a:moveTo>
                  <a:lnTo>
                    <a:pt x="136404" y="73888"/>
                  </a:lnTo>
                  <a:lnTo>
                    <a:pt x="125372" y="74142"/>
                  </a:lnTo>
                  <a:lnTo>
                    <a:pt x="188963" y="74142"/>
                  </a:lnTo>
                  <a:lnTo>
                    <a:pt x="180987" y="73888"/>
                  </a:lnTo>
                  <a:close/>
                </a:path>
                <a:path w="327025" h="297179">
                  <a:moveTo>
                    <a:pt x="158584" y="0"/>
                  </a:moveTo>
                  <a:lnTo>
                    <a:pt x="133575" y="29210"/>
                  </a:lnTo>
                  <a:lnTo>
                    <a:pt x="134519" y="37136"/>
                  </a:lnTo>
                  <a:lnTo>
                    <a:pt x="137753" y="44483"/>
                  </a:lnTo>
                  <a:lnTo>
                    <a:pt x="143192" y="51219"/>
                  </a:lnTo>
                  <a:lnTo>
                    <a:pt x="148869" y="53682"/>
                  </a:lnTo>
                  <a:lnTo>
                    <a:pt x="148970" y="58483"/>
                  </a:lnTo>
                  <a:lnTo>
                    <a:pt x="148335" y="66967"/>
                  </a:lnTo>
                  <a:lnTo>
                    <a:pt x="148539" y="70319"/>
                  </a:lnTo>
                  <a:lnTo>
                    <a:pt x="148539" y="73507"/>
                  </a:lnTo>
                  <a:lnTo>
                    <a:pt x="147868" y="73888"/>
                  </a:lnTo>
                  <a:lnTo>
                    <a:pt x="178206" y="73888"/>
                  </a:lnTo>
                  <a:lnTo>
                    <a:pt x="178269" y="55486"/>
                  </a:lnTo>
                  <a:lnTo>
                    <a:pt x="178968" y="54673"/>
                  </a:lnTo>
                  <a:lnTo>
                    <a:pt x="192760" y="25590"/>
                  </a:lnTo>
                  <a:lnTo>
                    <a:pt x="188965" y="14251"/>
                  </a:lnTo>
                  <a:lnTo>
                    <a:pt x="181087" y="5508"/>
                  </a:lnTo>
                  <a:lnTo>
                    <a:pt x="170502" y="408"/>
                  </a:lnTo>
                  <a:lnTo>
                    <a:pt x="158584" y="0"/>
                  </a:lnTo>
                  <a:close/>
                </a:path>
              </a:pathLst>
            </a:custGeom>
            <a:solidFill>
              <a:srgbClr val="000B71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3056" y="422579"/>
            <a:ext cx="10669314" cy="311320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330864">
              <a:spcBef>
                <a:spcPts val="97"/>
              </a:spcBef>
            </a:pPr>
            <a:r>
              <a:rPr spc="170" dirty="0"/>
              <a:t>ПЛАНИРУЕМАЯ</a:t>
            </a:r>
            <a:r>
              <a:rPr spc="34" dirty="0"/>
              <a:t> </a:t>
            </a:r>
            <a:r>
              <a:rPr spc="175" dirty="0"/>
              <a:t>ПРОДУКЦИЯ</a:t>
            </a:r>
            <a:r>
              <a:rPr spc="34" dirty="0"/>
              <a:t> </a:t>
            </a:r>
            <a:r>
              <a:rPr spc="141" dirty="0"/>
              <a:t>-</a:t>
            </a:r>
            <a:r>
              <a:rPr spc="34" dirty="0"/>
              <a:t> </a:t>
            </a:r>
            <a:r>
              <a:rPr spc="155" dirty="0">
                <a:solidFill>
                  <a:srgbClr val="000B71"/>
                </a:solidFill>
              </a:rPr>
              <a:t>ОТ</a:t>
            </a:r>
            <a:r>
              <a:rPr spc="39" dirty="0">
                <a:solidFill>
                  <a:srgbClr val="000B71"/>
                </a:solidFill>
              </a:rPr>
              <a:t> </a:t>
            </a:r>
            <a:r>
              <a:rPr spc="228" dirty="0">
                <a:solidFill>
                  <a:srgbClr val="000B71"/>
                </a:solidFill>
              </a:rPr>
              <a:t>ТЕХНИКИ</a:t>
            </a:r>
            <a:r>
              <a:rPr spc="34" dirty="0">
                <a:solidFill>
                  <a:srgbClr val="000B71"/>
                </a:solidFill>
              </a:rPr>
              <a:t> </a:t>
            </a:r>
            <a:r>
              <a:rPr dirty="0">
                <a:solidFill>
                  <a:srgbClr val="000B71"/>
                </a:solidFill>
              </a:rPr>
              <a:t>ДО</a:t>
            </a:r>
            <a:r>
              <a:rPr spc="34" dirty="0">
                <a:solidFill>
                  <a:srgbClr val="000B71"/>
                </a:solidFill>
              </a:rPr>
              <a:t> </a:t>
            </a:r>
            <a:r>
              <a:rPr spc="63" dirty="0">
                <a:solidFill>
                  <a:srgbClr val="000B71"/>
                </a:solidFill>
              </a:rPr>
              <a:t>ПО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00690" y="1104792"/>
            <a:ext cx="6215371" cy="248405"/>
          </a:xfrm>
          <a:prstGeom prst="rect">
            <a:avLst/>
          </a:prstGeom>
          <a:solidFill>
            <a:srgbClr val="000B71"/>
          </a:solidFill>
        </p:spPr>
        <p:txBody>
          <a:bodyPr vert="horz" wrap="square" lIns="0" tIns="68457" rIns="0" bIns="0" rtlCol="0">
            <a:spAutoFit/>
          </a:bodyPr>
          <a:lstStyle/>
          <a:p>
            <a:pPr marL="194264" defTabSz="888065">
              <a:spcBef>
                <a:spcPts val="539"/>
              </a:spcBef>
            </a:pPr>
            <a:r>
              <a:rPr sz="1165" kern="0" spc="126" dirty="0">
                <a:solidFill>
                  <a:srgbClr val="FFFFFF"/>
                </a:solidFill>
                <a:latin typeface="Century Gothic"/>
                <a:cs typeface="Century Gothic"/>
              </a:rPr>
              <a:t>РОБОТЫ</a:t>
            </a:r>
            <a:r>
              <a:rPr sz="1165" kern="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21" dirty="0">
                <a:solidFill>
                  <a:srgbClr val="FFFFFF"/>
                </a:solidFill>
                <a:latin typeface="Century Gothic"/>
                <a:cs typeface="Century Gothic"/>
              </a:rPr>
              <a:t>КОТОРЫЕ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17" dirty="0">
                <a:solidFill>
                  <a:srgbClr val="FFFFFF"/>
                </a:solidFill>
                <a:latin typeface="Century Gothic"/>
                <a:cs typeface="Century Gothic"/>
              </a:rPr>
              <a:t>ЗАМЕНЯЮТ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36" dirty="0">
                <a:solidFill>
                  <a:srgbClr val="FFFFFF"/>
                </a:solidFill>
                <a:latin typeface="Century Gothic"/>
                <a:cs typeface="Century Gothic"/>
              </a:rPr>
              <a:t>ШТАТ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78" dirty="0">
                <a:solidFill>
                  <a:srgbClr val="FFFFFF"/>
                </a:solidFill>
                <a:latin typeface="Century Gothic"/>
                <a:cs typeface="Century Gothic"/>
              </a:rPr>
              <a:t>СОТРУДНИКОВ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02" dirty="0">
                <a:solidFill>
                  <a:srgbClr val="FFFFFF"/>
                </a:solidFill>
                <a:latin typeface="Century Gothic"/>
                <a:cs typeface="Century Gothic"/>
              </a:rPr>
              <a:t>РАБОТАЮТ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34" dirty="0">
                <a:solidFill>
                  <a:srgbClr val="FFFFFF"/>
                </a:solidFill>
                <a:latin typeface="Century Gothic"/>
                <a:cs typeface="Century Gothic"/>
              </a:rPr>
              <a:t>24/7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7004" y="1742611"/>
            <a:ext cx="1789308" cy="126692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0382" y="1901837"/>
            <a:ext cx="1402374" cy="109554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7234" y="1692236"/>
            <a:ext cx="815596" cy="13772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18086" y="2167252"/>
            <a:ext cx="1685267" cy="88269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16114" y="2406899"/>
            <a:ext cx="1478108" cy="6024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63676" y="3145145"/>
            <a:ext cx="1824277" cy="73513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1718" marR="4934" indent="-617" algn="ctr" defTabSz="888065">
              <a:spcBef>
                <a:spcPts val="97"/>
              </a:spcBef>
            </a:pPr>
            <a:r>
              <a:rPr sz="1165" kern="0" spc="58" dirty="0">
                <a:solidFill>
                  <a:srgbClr val="000B71"/>
                </a:solidFill>
                <a:latin typeface="Century Gothic"/>
                <a:cs typeface="Century Gothic"/>
              </a:rPr>
              <a:t>Роботизированные </a:t>
            </a:r>
            <a:r>
              <a:rPr sz="1165" kern="0" spc="111" dirty="0">
                <a:solidFill>
                  <a:srgbClr val="000B71"/>
                </a:solidFill>
                <a:latin typeface="Century Gothic"/>
                <a:cs typeface="Century Gothic"/>
              </a:rPr>
              <a:t>вилочные</a:t>
            </a:r>
            <a:r>
              <a:rPr sz="1165" kern="0" spc="2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97" dirty="0">
                <a:solidFill>
                  <a:srgbClr val="000B71"/>
                </a:solidFill>
                <a:latin typeface="Century Gothic"/>
                <a:cs typeface="Century Gothic"/>
              </a:rPr>
              <a:t>погрузчики </a:t>
            </a: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грузоподъёмность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algn="ctr" defTabSz="888065"/>
            <a:r>
              <a:rPr sz="1165" kern="0" dirty="0">
                <a:solidFill>
                  <a:srgbClr val="231F20"/>
                </a:solidFill>
                <a:latin typeface="Century Gothic"/>
                <a:cs typeface="Century Gothic"/>
              </a:rPr>
              <a:t>от </a:t>
            </a:r>
            <a:r>
              <a:rPr sz="1165" kern="0" spc="-102" dirty="0">
                <a:solidFill>
                  <a:srgbClr val="231F20"/>
                </a:solidFill>
                <a:latin typeface="Century Gothic"/>
                <a:cs typeface="Century Gothic"/>
              </a:rPr>
              <a:t>1,5</a:t>
            </a:r>
            <a:r>
              <a:rPr sz="1165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kern="0" dirty="0">
                <a:solidFill>
                  <a:srgbClr val="231F20"/>
                </a:solidFill>
                <a:latin typeface="Century Gothic"/>
                <a:cs typeface="Century Gothic"/>
              </a:rPr>
              <a:t>до</a:t>
            </a:r>
            <a:r>
              <a:rPr sz="1165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231F20"/>
                </a:solidFill>
                <a:latin typeface="Century Gothic"/>
                <a:cs typeface="Century Gothic"/>
              </a:rPr>
              <a:t>8</a:t>
            </a:r>
            <a:r>
              <a:rPr sz="1165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165" kern="0" spc="39" dirty="0">
                <a:solidFill>
                  <a:srgbClr val="231F20"/>
                </a:solidFill>
                <a:latin typeface="Century Gothic"/>
                <a:cs typeface="Century Gothic"/>
              </a:rPr>
              <a:t>т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58820" y="3145144"/>
            <a:ext cx="1916170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651248" marR="4934" indent="-639530" defTabSz="888065">
              <a:spcBef>
                <a:spcPts val="97"/>
              </a:spcBef>
            </a:pPr>
            <a:r>
              <a:rPr sz="1165" kern="0" spc="87" dirty="0">
                <a:solidFill>
                  <a:srgbClr val="000B71"/>
                </a:solidFill>
                <a:latin typeface="Century Gothic"/>
                <a:cs typeface="Century Gothic"/>
              </a:rPr>
              <a:t>Грузовые</a:t>
            </a:r>
            <a:r>
              <a:rPr sz="1165" kern="0" spc="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53" dirty="0">
                <a:solidFill>
                  <a:srgbClr val="000B71"/>
                </a:solidFill>
                <a:latin typeface="Century Gothic"/>
                <a:cs typeface="Century Gothic"/>
              </a:rPr>
              <a:t>беспилотные </a:t>
            </a:r>
            <a:r>
              <a:rPr sz="1165" kern="0" spc="83" dirty="0">
                <a:solidFill>
                  <a:srgbClr val="000B71"/>
                </a:solidFill>
                <a:latin typeface="Century Gothic"/>
                <a:cs typeface="Century Gothic"/>
              </a:rPr>
              <a:t>шаттлы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9326" y="3145144"/>
            <a:ext cx="1930354" cy="55029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algn="ctr" defTabSz="888065">
              <a:spcBef>
                <a:spcPts val="97"/>
              </a:spcBef>
            </a:pPr>
            <a:r>
              <a:rPr sz="1165" kern="0" spc="58" dirty="0">
                <a:solidFill>
                  <a:srgbClr val="000B71"/>
                </a:solidFill>
                <a:latin typeface="Century Gothic"/>
                <a:cs typeface="Century Gothic"/>
              </a:rPr>
              <a:t>Роботизированные </a:t>
            </a:r>
            <a:r>
              <a:rPr sz="1165" kern="0" spc="63" dirty="0">
                <a:solidFill>
                  <a:srgbClr val="000B71"/>
                </a:solidFill>
                <a:latin typeface="Century Gothic"/>
                <a:cs typeface="Century Gothic"/>
              </a:rPr>
              <a:t>Мобильные</a:t>
            </a:r>
            <a:r>
              <a:rPr sz="1165" kern="0" spc="-3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платфорМы </a:t>
            </a:r>
            <a:r>
              <a:rPr sz="1165" kern="0" dirty="0">
                <a:solidFill>
                  <a:srgbClr val="000B71"/>
                </a:solidFill>
                <a:latin typeface="Century Gothic"/>
                <a:cs typeface="Century Gothic"/>
              </a:rPr>
              <a:t>с</a:t>
            </a:r>
            <a:r>
              <a:rPr sz="1165" kern="0" spc="-63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МанипулятороМ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63501" y="3163067"/>
            <a:ext cx="1040418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49" dirty="0">
                <a:solidFill>
                  <a:srgbClr val="000B71"/>
                </a:solidFill>
                <a:latin typeface="Century Gothic"/>
                <a:cs typeface="Century Gothic"/>
              </a:rPr>
              <a:t>Доставщики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9701" y="3169333"/>
            <a:ext cx="982446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21585" marR="4934" indent="-9867" defTabSz="888065">
              <a:spcBef>
                <a:spcPts val="97"/>
              </a:spcBef>
            </a:pPr>
            <a:r>
              <a:rPr sz="1165" kern="0" spc="68" dirty="0">
                <a:solidFill>
                  <a:srgbClr val="000B71"/>
                </a:solidFill>
                <a:latin typeface="Century Gothic"/>
                <a:cs typeface="Century Gothic"/>
              </a:rPr>
              <a:t>Мобильные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платфорМы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5116" y="4023302"/>
            <a:ext cx="5545606" cy="244668"/>
          </a:xfrm>
          <a:prstGeom prst="rect">
            <a:avLst/>
          </a:prstGeom>
          <a:solidFill>
            <a:srgbClr val="000B71"/>
          </a:solidFill>
        </p:spPr>
        <p:txBody>
          <a:bodyPr vert="horz" wrap="square" lIns="0" tIns="64756" rIns="0" bIns="0" rtlCol="0">
            <a:spAutoFit/>
          </a:bodyPr>
          <a:lstStyle/>
          <a:p>
            <a:pPr marL="340425" defTabSz="888065">
              <a:spcBef>
                <a:spcPts val="510"/>
              </a:spcBef>
            </a:pPr>
            <a:r>
              <a:rPr sz="1165" kern="0" spc="136" dirty="0">
                <a:solidFill>
                  <a:srgbClr val="FFFFFF"/>
                </a:solidFill>
                <a:latin typeface="Century Gothic"/>
                <a:cs typeface="Century Gothic"/>
              </a:rPr>
              <a:t>ЕДИНЫЙ</a:t>
            </a:r>
            <a:r>
              <a:rPr sz="1165" kern="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70" dirty="0">
                <a:solidFill>
                  <a:srgbClr val="FFFFFF"/>
                </a:solidFill>
                <a:latin typeface="Century Gothic"/>
                <a:cs typeface="Century Gothic"/>
              </a:rPr>
              <a:t>ЦЕНТР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07" dirty="0">
                <a:solidFill>
                  <a:srgbClr val="FFFFFF"/>
                </a:solidFill>
                <a:latin typeface="Century Gothic"/>
                <a:cs typeface="Century Gothic"/>
              </a:rPr>
              <a:t>КОНТРОЛЯ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26" dirty="0">
                <a:solidFill>
                  <a:srgbClr val="FFFFFF"/>
                </a:solidFill>
                <a:latin typeface="Century Gothic"/>
                <a:cs typeface="Century Gothic"/>
              </a:rPr>
              <a:t>ДЛЯ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49" dirty="0">
                <a:solidFill>
                  <a:srgbClr val="FFFFFF"/>
                </a:solidFill>
                <a:latin typeface="Century Gothic"/>
                <a:cs typeface="Century Gothic"/>
              </a:rPr>
              <a:t>ЛЮБОГО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102" dirty="0">
                <a:solidFill>
                  <a:srgbClr val="FFFFFF"/>
                </a:solidFill>
                <a:latin typeface="Century Gothic"/>
                <a:cs typeface="Century Gothic"/>
              </a:rPr>
              <a:t>ПАРКА</a:t>
            </a:r>
            <a:r>
              <a:rPr sz="1165" kern="0" spc="19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165" kern="0" spc="83" dirty="0">
                <a:solidFill>
                  <a:srgbClr val="FFFFFF"/>
                </a:solidFill>
                <a:latin typeface="Century Gothic"/>
                <a:cs typeface="Century Gothic"/>
              </a:rPr>
              <a:t>РОБОТОВ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78176" y="4541805"/>
            <a:ext cx="1757338" cy="14461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65990" y="4541801"/>
            <a:ext cx="2187418" cy="131308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25034" y="6044530"/>
            <a:ext cx="2257219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423681" marR="4934" indent="-411964" defTabSz="888065">
              <a:spcBef>
                <a:spcPts val="97"/>
              </a:spcBef>
            </a:pPr>
            <a:r>
              <a:rPr sz="1165" kern="0" dirty="0">
                <a:solidFill>
                  <a:srgbClr val="000B71"/>
                </a:solidFill>
                <a:latin typeface="Century Gothic"/>
                <a:cs typeface="Century Gothic"/>
              </a:rPr>
              <a:t>ПрограММное</a:t>
            </a:r>
            <a:r>
              <a:rPr sz="1165" kern="0" spc="53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обеспечение </a:t>
            </a:r>
            <a:r>
              <a:rPr sz="1165" kern="0" dirty="0">
                <a:solidFill>
                  <a:srgbClr val="000B71"/>
                </a:solidFill>
                <a:latin typeface="Century Gothic"/>
                <a:cs typeface="Century Gothic"/>
              </a:rPr>
              <a:t>с</a:t>
            </a:r>
            <a:r>
              <a:rPr sz="1165" kern="0" spc="-1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000B71"/>
                </a:solidFill>
                <a:latin typeface="Century Gothic"/>
                <a:cs typeface="Century Gothic"/>
              </a:rPr>
              <a:t>ИИ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46" dirty="0">
                <a:solidFill>
                  <a:srgbClr val="000B71"/>
                </a:solidFill>
                <a:latin typeface="Century Gothic"/>
                <a:cs typeface="Century Gothic"/>
              </a:rPr>
              <a:t>для</a:t>
            </a:r>
            <a:r>
              <a:rPr sz="1165" kern="0" spc="-1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-10" dirty="0">
                <a:solidFill>
                  <a:srgbClr val="000B71"/>
                </a:solidFill>
                <a:latin typeface="Century Gothic"/>
                <a:cs typeface="Century Gothic"/>
              </a:rPr>
              <a:t>роботов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2912" y="6044530"/>
            <a:ext cx="3507324" cy="37101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509404" marR="4934" indent="-497687" defTabSz="888065">
              <a:spcBef>
                <a:spcPts val="97"/>
              </a:spcBef>
            </a:pPr>
            <a:r>
              <a:rPr sz="1165" kern="0" spc="10" dirty="0">
                <a:solidFill>
                  <a:srgbClr val="000B71"/>
                </a:solidFill>
                <a:latin typeface="Century Gothic"/>
                <a:cs typeface="Century Gothic"/>
              </a:rPr>
              <a:t>Цифровые</a:t>
            </a:r>
            <a:r>
              <a:rPr sz="1165" kern="0" spc="87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0" dirty="0">
                <a:solidFill>
                  <a:srgbClr val="000B71"/>
                </a:solidFill>
                <a:latin typeface="Century Gothic"/>
                <a:cs typeface="Century Gothic"/>
              </a:rPr>
              <a:t>платфорМы</a:t>
            </a:r>
            <a:r>
              <a:rPr sz="1165" kern="0" spc="87" dirty="0">
                <a:solidFill>
                  <a:srgbClr val="000B71"/>
                </a:solidFill>
                <a:latin typeface="Century Gothic"/>
                <a:cs typeface="Century Gothic"/>
              </a:rPr>
              <a:t> 4.0</a:t>
            </a:r>
            <a:r>
              <a:rPr sz="1165" kern="0" spc="92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146" dirty="0">
                <a:solidFill>
                  <a:srgbClr val="000B71"/>
                </a:solidFill>
                <a:latin typeface="Century Gothic"/>
                <a:cs typeface="Century Gothic"/>
              </a:rPr>
              <a:t>для</a:t>
            </a:r>
            <a:r>
              <a:rPr sz="1165" kern="0" spc="87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68" dirty="0">
                <a:solidFill>
                  <a:srgbClr val="000B71"/>
                </a:solidFill>
                <a:latin typeface="Century Gothic"/>
                <a:cs typeface="Century Gothic"/>
              </a:rPr>
              <a:t>управления </a:t>
            </a:r>
            <a:r>
              <a:rPr sz="1165" kern="0" spc="49" dirty="0">
                <a:solidFill>
                  <a:srgbClr val="000B71"/>
                </a:solidFill>
                <a:latin typeface="Century Gothic"/>
                <a:cs typeface="Century Gothic"/>
              </a:rPr>
              <a:t>всей</a:t>
            </a:r>
            <a:r>
              <a:rPr sz="1165" kern="0" spc="10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83" dirty="0">
                <a:solidFill>
                  <a:srgbClr val="000B71"/>
                </a:solidFill>
                <a:latin typeface="Century Gothic"/>
                <a:cs typeface="Century Gothic"/>
              </a:rPr>
              <a:t>логистикой</a:t>
            </a:r>
            <a:r>
              <a:rPr sz="1165" kern="0" spc="15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165" kern="0" spc="92" dirty="0">
                <a:solidFill>
                  <a:srgbClr val="000B71"/>
                </a:solidFill>
                <a:latin typeface="Century Gothic"/>
                <a:cs typeface="Century Gothic"/>
              </a:rPr>
              <a:t>предприятия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object 259" descr="$PPTXTitle"/>
          <p:cNvSpPr txBox="1">
            <a:spLocks noGrp="1"/>
          </p:cNvSpPr>
          <p:nvPr>
            <p:ph type="title"/>
          </p:nvPr>
        </p:nvSpPr>
        <p:spPr>
          <a:xfrm>
            <a:off x="1653056" y="422580"/>
            <a:ext cx="10669314" cy="402315"/>
          </a:xfrm>
          <a:prstGeom prst="rect">
            <a:avLst/>
          </a:prstGeom>
        </p:spPr>
        <p:txBody>
          <a:bodyPr vert="horz" wrap="square" lIns="0" tIns="102450" rIns="0" bIns="0" rtlCol="0">
            <a:spAutoFit/>
          </a:bodyPr>
          <a:lstStyle/>
          <a:p>
            <a:pPr marL="2670363">
              <a:spcBef>
                <a:spcPts val="97"/>
              </a:spcBef>
            </a:pPr>
            <a:r>
              <a:rPr spc="257" dirty="0"/>
              <a:t>РЫНКИ</a:t>
            </a:r>
            <a:r>
              <a:rPr spc="19" dirty="0"/>
              <a:t> </a:t>
            </a:r>
            <a:r>
              <a:rPr spc="180" dirty="0"/>
              <a:t>СБЫТА,</a:t>
            </a:r>
            <a:r>
              <a:rPr spc="24" dirty="0"/>
              <a:t> </a:t>
            </a:r>
            <a:r>
              <a:rPr spc="121" dirty="0"/>
              <a:t>ЕМКОСТЬ</a:t>
            </a:r>
          </a:p>
        </p:txBody>
      </p:sp>
      <p:sp>
        <p:nvSpPr>
          <p:cNvPr id="260" name="object 260"/>
          <p:cNvSpPr txBox="1"/>
          <p:nvPr/>
        </p:nvSpPr>
        <p:spPr>
          <a:xfrm>
            <a:off x="1926397" y="1242025"/>
            <a:ext cx="4670471" cy="818167"/>
          </a:xfrm>
          <a:prstGeom prst="rect">
            <a:avLst/>
          </a:prstGeom>
          <a:ln w="38100">
            <a:solidFill>
              <a:srgbClr val="000B71"/>
            </a:solidFill>
          </a:ln>
        </p:spPr>
        <p:txBody>
          <a:bodyPr vert="horz" wrap="square" lIns="0" tIns="160966" rIns="0" bIns="0" rtlCol="0">
            <a:spAutoFit/>
          </a:bodyPr>
          <a:lstStyle/>
          <a:p>
            <a:pPr marL="248534" defTabSz="888065">
              <a:spcBef>
                <a:spcPts val="1267"/>
              </a:spcBef>
            </a:pPr>
            <a:r>
              <a:rPr sz="1263" kern="0" spc="117" dirty="0">
                <a:solidFill>
                  <a:srgbClr val="000B71"/>
                </a:solidFill>
                <a:latin typeface="Century Gothic"/>
                <a:cs typeface="Century Gothic"/>
              </a:rPr>
              <a:t>СТАРТОВЫЙ</a:t>
            </a:r>
            <a:r>
              <a:rPr sz="1263" kern="0" spc="1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107" dirty="0">
                <a:solidFill>
                  <a:srgbClr val="000B71"/>
                </a:solidFill>
                <a:latin typeface="Century Gothic"/>
                <a:cs typeface="Century Gothic"/>
              </a:rPr>
              <a:t>ОХВАТ</a:t>
            </a:r>
            <a:r>
              <a:rPr sz="1263" kern="0" spc="1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78" dirty="0">
                <a:solidFill>
                  <a:srgbClr val="000B71"/>
                </a:solidFill>
                <a:latin typeface="Century Gothic"/>
                <a:cs typeface="Century Gothic"/>
              </a:rPr>
              <a:t>&gt;200</a:t>
            </a:r>
            <a:r>
              <a:rPr sz="1263" kern="0" spc="24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102" dirty="0">
                <a:solidFill>
                  <a:srgbClr val="000B71"/>
                </a:solidFill>
                <a:latin typeface="Century Gothic"/>
                <a:cs typeface="Century Gothic"/>
              </a:rPr>
              <a:t>МЛН</a:t>
            </a:r>
            <a:r>
              <a:rPr sz="1263" kern="0" spc="19" dirty="0">
                <a:solidFill>
                  <a:srgbClr val="000B71"/>
                </a:solidFill>
                <a:latin typeface="Century Gothic"/>
                <a:cs typeface="Century Gothic"/>
              </a:rPr>
              <a:t> </a:t>
            </a:r>
            <a:r>
              <a:rPr sz="1263" kern="0" spc="126" dirty="0">
                <a:solidFill>
                  <a:srgbClr val="000B71"/>
                </a:solidFill>
                <a:latin typeface="Century Gothic"/>
                <a:cs typeface="Century Gothic"/>
              </a:rPr>
              <a:t>ПОТРЕБИТЕЛЕЙ:</a:t>
            </a:r>
            <a:endParaRPr sz="1263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248534" defTabSz="888065"/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Беларусь,</a:t>
            </a:r>
            <a:r>
              <a:rPr sz="1263" kern="0" spc="-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Россия,</a:t>
            </a:r>
            <a:r>
              <a:rPr sz="1263" kern="0" spc="-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Казахстан</a:t>
            </a:r>
            <a:r>
              <a:rPr sz="1263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34" dirty="0">
                <a:solidFill>
                  <a:srgbClr val="231F20"/>
                </a:solidFill>
                <a:latin typeface="Century Gothic"/>
                <a:cs typeface="Century Gothic"/>
              </a:rPr>
              <a:t>(ЕАЭС)</a:t>
            </a:r>
            <a:r>
              <a:rPr sz="1263" kern="0" spc="-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–</a:t>
            </a:r>
            <a:r>
              <a:rPr sz="1263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58" dirty="0">
                <a:solidFill>
                  <a:srgbClr val="231F20"/>
                </a:solidFill>
                <a:latin typeface="Century Gothic"/>
                <a:cs typeface="Century Gothic"/>
              </a:rPr>
              <a:t>ядро</a:t>
            </a:r>
            <a:r>
              <a:rPr sz="1263" kern="0" spc="-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спроса.</a:t>
            </a:r>
            <a:endParaRPr sz="1263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marL="418747" defTabSz="888065">
              <a:spcBef>
                <a:spcPts val="830"/>
              </a:spcBef>
            </a:pPr>
            <a:r>
              <a:rPr sz="1068" kern="0" spc="10" dirty="0">
                <a:solidFill>
                  <a:srgbClr val="231F20"/>
                </a:solidFill>
                <a:latin typeface="Century Gothic"/>
                <a:cs typeface="Century Gothic"/>
              </a:rPr>
              <a:t>Страны</a:t>
            </a:r>
            <a:r>
              <a:rPr sz="1068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Восточной</a:t>
            </a:r>
            <a:r>
              <a:rPr sz="1068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73" dirty="0">
                <a:solidFill>
                  <a:srgbClr val="231F20"/>
                </a:solidFill>
                <a:latin typeface="Century Gothic"/>
                <a:cs typeface="Century Gothic"/>
              </a:rPr>
              <a:t>Европы</a:t>
            </a:r>
            <a:r>
              <a:rPr sz="1068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–</a:t>
            </a:r>
            <a:r>
              <a:rPr sz="1068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49" dirty="0">
                <a:solidFill>
                  <a:srgbClr val="231F20"/>
                </a:solidFill>
                <a:latin typeface="Century Gothic"/>
                <a:cs typeface="Century Gothic"/>
              </a:rPr>
              <a:t>дополнительный</a:t>
            </a:r>
            <a:r>
              <a:rPr sz="1068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рынок.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6983408" y="1206848"/>
            <a:ext cx="2885664" cy="50547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Импорт</a:t>
            </a:r>
            <a:r>
              <a:rPr sz="1068" kern="0" spc="58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роботов</a:t>
            </a:r>
            <a:r>
              <a:rPr sz="1068" kern="0" spc="6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7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068" kern="0" spc="6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автономной</a:t>
            </a:r>
            <a:r>
              <a:rPr sz="1068" kern="0" spc="6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39" dirty="0">
                <a:solidFill>
                  <a:srgbClr val="231F20"/>
                </a:solidFill>
                <a:latin typeface="Century Gothic"/>
                <a:cs typeface="Century Gothic"/>
              </a:rPr>
              <a:t>техники </a:t>
            </a:r>
            <a:r>
              <a:rPr sz="1068" kern="0" spc="92" dirty="0">
                <a:solidFill>
                  <a:srgbClr val="231F20"/>
                </a:solidFill>
                <a:latin typeface="Century Gothic"/>
                <a:cs typeface="Century Gothic"/>
              </a:rPr>
              <a:t>для</a:t>
            </a:r>
            <a:r>
              <a:rPr sz="1068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перемещения </a:t>
            </a:r>
            <a:r>
              <a:rPr sz="1068" kern="0" spc="58" dirty="0">
                <a:solidFill>
                  <a:srgbClr val="231F20"/>
                </a:solidFill>
                <a:latin typeface="Century Gothic"/>
                <a:cs typeface="Century Gothic"/>
              </a:rPr>
              <a:t>грузов</a:t>
            </a:r>
            <a:r>
              <a:rPr sz="1068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7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1068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погрузочно-</a:t>
            </a: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разгрузочных</a:t>
            </a:r>
            <a:r>
              <a:rPr sz="1068" kern="0" spc="18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-34" dirty="0">
                <a:solidFill>
                  <a:srgbClr val="231F20"/>
                </a:solidFill>
                <a:latin typeface="Century Gothic"/>
                <a:cs typeface="Century Gothic"/>
              </a:rPr>
              <a:t>работ,</a:t>
            </a:r>
            <a:r>
              <a:rPr sz="1068" kern="0" spc="18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dirty="0">
                <a:solidFill>
                  <a:srgbClr val="231F20"/>
                </a:solidFill>
                <a:latin typeface="Century Gothic"/>
                <a:cs typeface="Century Gothic"/>
              </a:rPr>
              <a:t>млрд</a:t>
            </a:r>
            <a:r>
              <a:rPr sz="1068" kern="0" spc="18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068" kern="0" spc="87" dirty="0">
                <a:solidFill>
                  <a:srgbClr val="231F20"/>
                </a:solidFill>
                <a:latin typeface="Century Gothic"/>
                <a:cs typeface="Century Gothic"/>
              </a:rPr>
              <a:t>USD</a:t>
            </a:r>
            <a:endParaRPr sz="1068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265" name="object 265"/>
          <p:cNvSpPr/>
          <p:nvPr/>
        </p:nvSpPr>
        <p:spPr>
          <a:xfrm>
            <a:off x="2175002" y="1862058"/>
            <a:ext cx="4027842" cy="0"/>
          </a:xfrm>
          <a:custGeom>
            <a:avLst/>
            <a:gdLst/>
            <a:ahLst/>
            <a:cxnLst/>
            <a:rect l="l" t="t" r="r" b="b"/>
            <a:pathLst>
              <a:path w="4147185">
                <a:moveTo>
                  <a:pt x="0" y="0"/>
                </a:moveTo>
                <a:lnTo>
                  <a:pt x="4146905" y="0"/>
                </a:lnTo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063513" y="2278805"/>
            <a:ext cx="10069912" cy="4628533"/>
            <a:chOff x="2" y="2290445"/>
            <a:chExt cx="10368280" cy="4765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" y="4145042"/>
              <a:ext cx="10367988" cy="2910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5295" y="5951154"/>
              <a:ext cx="19939" cy="50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4291" y="5937517"/>
              <a:ext cx="277139" cy="2046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1102" y="5923291"/>
              <a:ext cx="221513" cy="1063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6138" y="5956857"/>
              <a:ext cx="259511" cy="1475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9651" y="6099112"/>
              <a:ext cx="26403" cy="196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53862" y="6148185"/>
              <a:ext cx="52374" cy="293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31257" y="6031751"/>
              <a:ext cx="478421" cy="2244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4890" y="5756249"/>
              <a:ext cx="333324" cy="1913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77687" y="5801638"/>
              <a:ext cx="323659" cy="1501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63158" y="5689993"/>
              <a:ext cx="41579" cy="158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05473" y="5509614"/>
              <a:ext cx="254983" cy="1861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90922" y="5133289"/>
              <a:ext cx="293039" cy="1141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32198" y="5112688"/>
              <a:ext cx="99580" cy="948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86237" y="5114569"/>
              <a:ext cx="563791" cy="258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0262" y="5177370"/>
              <a:ext cx="410336" cy="1900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34077" y="5417035"/>
              <a:ext cx="147180" cy="733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47081" y="5500737"/>
              <a:ext cx="340817" cy="1131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06566" y="5455728"/>
              <a:ext cx="324854" cy="1333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25047" y="5476087"/>
              <a:ext cx="95439" cy="859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79213" y="5491252"/>
              <a:ext cx="201422" cy="13765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77055" y="5502911"/>
              <a:ext cx="161810" cy="8342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29746" y="5496764"/>
              <a:ext cx="107645" cy="858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89438" y="5474637"/>
              <a:ext cx="194310" cy="718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38688" y="5513425"/>
              <a:ext cx="154165" cy="732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46790" y="5249177"/>
              <a:ext cx="226402" cy="9226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144723" y="5262003"/>
              <a:ext cx="314149" cy="17442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73217" y="5291685"/>
              <a:ext cx="460781" cy="2114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466386" y="5437023"/>
              <a:ext cx="218173" cy="732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32477" y="5315012"/>
              <a:ext cx="421297" cy="16130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13846" y="5317083"/>
              <a:ext cx="267712" cy="22832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93092" y="5198897"/>
              <a:ext cx="294792" cy="1437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890160" y="5628690"/>
              <a:ext cx="148133" cy="8610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907954" y="5630365"/>
              <a:ext cx="43065" cy="116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960975" y="5609245"/>
              <a:ext cx="183413" cy="12338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243233" y="5332578"/>
              <a:ext cx="436206" cy="27804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04293" y="5492635"/>
              <a:ext cx="33451" cy="1760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643866" y="5411509"/>
              <a:ext cx="178041" cy="7635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63921" y="5455526"/>
              <a:ext cx="405498" cy="16286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888705" y="5261748"/>
              <a:ext cx="90500" cy="4999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022514" y="5357915"/>
              <a:ext cx="123824" cy="7463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45137" y="5131522"/>
              <a:ext cx="176764" cy="10466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17408" y="5202455"/>
              <a:ext cx="692950" cy="40034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845694" y="4983796"/>
              <a:ext cx="771804" cy="1690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455992" y="5081419"/>
              <a:ext cx="242026" cy="4921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697778" y="5040173"/>
              <a:ext cx="129222" cy="3027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312156" y="5047957"/>
              <a:ext cx="51269" cy="1609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810561" y="5194707"/>
              <a:ext cx="168644" cy="11704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312043" y="5052390"/>
              <a:ext cx="484835" cy="8023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06959" y="5198654"/>
              <a:ext cx="46659" cy="2197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801919" y="5286046"/>
              <a:ext cx="199246" cy="5996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152349" y="5341606"/>
              <a:ext cx="228752" cy="25341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032157" y="5331851"/>
              <a:ext cx="63715" cy="1786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399465" y="5434710"/>
              <a:ext cx="250142" cy="21122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466672" y="5564048"/>
              <a:ext cx="140436" cy="5476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362965" y="5440957"/>
              <a:ext cx="219595" cy="12608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464754" y="5670727"/>
              <a:ext cx="27482" cy="1104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382751" y="5604841"/>
              <a:ext cx="109486" cy="7693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302334" y="5466055"/>
              <a:ext cx="227698" cy="11939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991822" y="4847184"/>
              <a:ext cx="231241" cy="8441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130382" y="5035715"/>
              <a:ext cx="34264" cy="364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882692" y="4936885"/>
              <a:ext cx="230148" cy="8559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50051" y="4907065"/>
              <a:ext cx="141947" cy="3034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373436" y="5041061"/>
              <a:ext cx="74503" cy="6899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726024" y="4867467"/>
              <a:ext cx="79736" cy="3117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700499" y="4897096"/>
              <a:ext cx="83882" cy="2555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159844" y="5014062"/>
              <a:ext cx="189359" cy="4220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194629" y="4892332"/>
              <a:ext cx="438125" cy="11605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797056" y="4956048"/>
              <a:ext cx="87642" cy="2221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787964" y="4845659"/>
              <a:ext cx="213855" cy="10911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564936" y="5203761"/>
              <a:ext cx="585072" cy="22532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75895" y="5326430"/>
              <a:ext cx="189826" cy="11126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016066" y="5305500"/>
              <a:ext cx="12433" cy="1440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056845" y="5309147"/>
              <a:ext cx="106768" cy="4225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452665" y="5675234"/>
              <a:ext cx="130949" cy="8105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760296" y="5711634"/>
              <a:ext cx="212356" cy="7016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665673" y="5128387"/>
              <a:ext cx="254215" cy="12043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892344" y="5240095"/>
              <a:ext cx="33845" cy="1778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507556" y="4903800"/>
              <a:ext cx="318277" cy="12537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022905" y="5505308"/>
              <a:ext cx="179009" cy="4244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428128" y="5317615"/>
              <a:ext cx="719697" cy="20995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519124" y="5438598"/>
              <a:ext cx="16916" cy="1211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492808" y="5446484"/>
              <a:ext cx="24053" cy="1879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531211" y="5423064"/>
              <a:ext cx="117360" cy="2438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368079" y="5626951"/>
              <a:ext cx="1177947" cy="63753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727705" y="6212130"/>
              <a:ext cx="146049" cy="8197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281834" y="6741376"/>
              <a:ext cx="80403" cy="35026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956889" y="5476469"/>
              <a:ext cx="380964" cy="14573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150148" y="6071171"/>
              <a:ext cx="745007" cy="63458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490598" y="6467144"/>
              <a:ext cx="14731" cy="7048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160538" y="6479005"/>
              <a:ext cx="16027" cy="2387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119246" y="6740717"/>
              <a:ext cx="76804" cy="1901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091181" y="6621487"/>
              <a:ext cx="20307" cy="929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191778" y="6722198"/>
              <a:ext cx="86296" cy="65874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091638" y="6008929"/>
              <a:ext cx="386791" cy="71754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642373" y="6018976"/>
              <a:ext cx="240042" cy="13491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485352" y="5762446"/>
              <a:ext cx="19316" cy="1504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263406" y="5534735"/>
              <a:ext cx="349059" cy="22433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447582" y="5869418"/>
              <a:ext cx="355968" cy="21727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158136" y="5732233"/>
              <a:ext cx="330885" cy="27912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475294" y="5537097"/>
              <a:ext cx="369950" cy="15908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900261" y="5606147"/>
              <a:ext cx="110997" cy="5841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811945" y="5577599"/>
              <a:ext cx="108242" cy="98412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000554" y="5609856"/>
              <a:ext cx="77736" cy="4784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296528" y="5393283"/>
              <a:ext cx="192138" cy="31343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233753" y="5401411"/>
              <a:ext cx="26454" cy="881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390018" y="5455983"/>
              <a:ext cx="22763" cy="774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699233" y="5435077"/>
              <a:ext cx="30632" cy="340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614803" y="6675665"/>
              <a:ext cx="35534" cy="1018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562749" y="6672822"/>
              <a:ext cx="31631" cy="1409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881543" y="5757774"/>
              <a:ext cx="9042" cy="1116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2182559" y="5716077"/>
              <a:ext cx="162433" cy="90805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038970" y="4353776"/>
              <a:ext cx="1330490" cy="42418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344607" y="4617238"/>
              <a:ext cx="58420" cy="1292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357830" y="6721157"/>
              <a:ext cx="23012" cy="957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2555582" y="4591010"/>
              <a:ext cx="602246" cy="17906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457490" y="4519283"/>
              <a:ext cx="103490" cy="69278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515980" y="4461434"/>
              <a:ext cx="252978" cy="77418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787980" y="4586274"/>
              <a:ext cx="84137" cy="1404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618677" y="4530268"/>
              <a:ext cx="24153" cy="4102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342160" y="4536439"/>
              <a:ext cx="14985" cy="130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420249" y="4623828"/>
              <a:ext cx="3390" cy="302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076615" y="4719242"/>
              <a:ext cx="68373" cy="1330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286926" y="4608080"/>
              <a:ext cx="132181" cy="96659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908528" y="4579123"/>
              <a:ext cx="355209" cy="62714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755922" y="4612752"/>
              <a:ext cx="248354" cy="101156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2119337" y="4567529"/>
              <a:ext cx="11785" cy="1079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311883" y="4518762"/>
              <a:ext cx="166979" cy="7388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482698" y="4498149"/>
              <a:ext cx="10568" cy="1828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301582" y="4553789"/>
              <a:ext cx="19900" cy="694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146501" y="4544707"/>
              <a:ext cx="91746" cy="2686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285200" y="4595507"/>
              <a:ext cx="11988" cy="346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973932" y="4964545"/>
              <a:ext cx="35204" cy="419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805278" y="4975466"/>
              <a:ext cx="138785" cy="61048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901747" y="4642866"/>
              <a:ext cx="367089" cy="9123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081458" y="4928476"/>
              <a:ext cx="157385" cy="6264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2793390" y="4677461"/>
              <a:ext cx="48855" cy="1545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3010105" y="5008039"/>
              <a:ext cx="29216" cy="1205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184972" y="4600384"/>
              <a:ext cx="2009990" cy="497839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641842" y="4393373"/>
              <a:ext cx="690676" cy="15048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349260" y="5076798"/>
              <a:ext cx="89547" cy="24307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874125" y="5019776"/>
              <a:ext cx="128739" cy="3595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664955" y="4786185"/>
              <a:ext cx="14350" cy="681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2489172" y="4550043"/>
              <a:ext cx="342176" cy="3270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266495" y="5037189"/>
              <a:ext cx="20243" cy="19456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2516111" y="4730870"/>
              <a:ext cx="151015" cy="4872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89927" y="5095697"/>
              <a:ext cx="39752" cy="1127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79969" y="5034243"/>
              <a:ext cx="26555" cy="5080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232752" y="4950880"/>
              <a:ext cx="131886" cy="6730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635164" y="4790034"/>
              <a:ext cx="713257" cy="299593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203374" y="4955133"/>
              <a:ext cx="27444" cy="11048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805447" y="5021528"/>
              <a:ext cx="68541" cy="29057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253199" y="4979200"/>
              <a:ext cx="21081" cy="15645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320306" y="5010098"/>
              <a:ext cx="1523466" cy="367029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4386667" y="5015662"/>
              <a:ext cx="317677" cy="106946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4967363" y="4971161"/>
              <a:ext cx="71729" cy="14185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5158841" y="5052211"/>
              <a:ext cx="121226" cy="6658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485739" y="5149290"/>
              <a:ext cx="29324" cy="4787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4056507" y="4657482"/>
              <a:ext cx="238672" cy="4752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4366983" y="4840782"/>
              <a:ext cx="95824" cy="5082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4475492" y="4785551"/>
              <a:ext cx="190538" cy="125463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4429809" y="4838536"/>
              <a:ext cx="49174" cy="1286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914296" y="4829556"/>
              <a:ext cx="21824" cy="11836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834939" y="4800347"/>
              <a:ext cx="57329" cy="4010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912799" y="4614850"/>
              <a:ext cx="272597" cy="217792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5600688" y="5600789"/>
              <a:ext cx="215949" cy="142341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480367" y="5611889"/>
              <a:ext cx="135085" cy="72529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6077612" y="5023865"/>
              <a:ext cx="447789" cy="131648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4756897" y="4627880"/>
              <a:ext cx="258762" cy="160578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981565" y="4614696"/>
              <a:ext cx="16824" cy="5524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5077523" y="4442611"/>
              <a:ext cx="79377" cy="2260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017948" y="4581550"/>
              <a:ext cx="312054" cy="47015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4872773" y="4408361"/>
              <a:ext cx="335345" cy="67321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8903981" y="5028274"/>
              <a:ext cx="41147" cy="9486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8035075" y="5252312"/>
              <a:ext cx="214209" cy="95478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8015756" y="5339867"/>
              <a:ext cx="49469" cy="33172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8080211" y="5338889"/>
              <a:ext cx="41236" cy="14897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8162327" y="5188942"/>
              <a:ext cx="111326" cy="49987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7592110" y="5494196"/>
              <a:ext cx="46050" cy="17995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862143" y="5445238"/>
              <a:ext cx="24697" cy="3474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6571919" y="5008206"/>
              <a:ext cx="1390853" cy="467359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912938" y="5543868"/>
              <a:ext cx="57541" cy="63665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8043568" y="5688850"/>
              <a:ext cx="115341" cy="5645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961450" y="5623408"/>
              <a:ext cx="15684" cy="7658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988632" y="5611940"/>
              <a:ext cx="109307" cy="58927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8878301" y="5998909"/>
              <a:ext cx="78409" cy="10807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650298" y="5931294"/>
              <a:ext cx="309651" cy="149377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6905851" y="5591745"/>
              <a:ext cx="52374" cy="49733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5937565" y="5883211"/>
              <a:ext cx="184704" cy="216077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5820676" y="5409247"/>
              <a:ext cx="277799" cy="76022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6838100" y="6629335"/>
              <a:ext cx="49095" cy="15709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53627" y="6024357"/>
              <a:ext cx="26365" cy="15240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8035037" y="6055550"/>
              <a:ext cx="1191409" cy="541020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9101925" y="6643952"/>
              <a:ext cx="97535" cy="60109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9786466" y="6747345"/>
              <a:ext cx="155397" cy="112141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9848112" y="6622706"/>
              <a:ext cx="53162" cy="38138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9914748" y="6675501"/>
              <a:ext cx="108140" cy="92875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9780472" y="6312918"/>
              <a:ext cx="16586" cy="4940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6011875" y="5066778"/>
              <a:ext cx="368109" cy="11141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5787389" y="5093855"/>
              <a:ext cx="558431" cy="23004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5813984" y="4886426"/>
              <a:ext cx="996607" cy="217169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7067970" y="4623371"/>
              <a:ext cx="21132" cy="289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600387" y="4418990"/>
              <a:ext cx="18134" cy="952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5746572" y="4626303"/>
              <a:ext cx="35344" cy="7950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151585" y="5153469"/>
              <a:ext cx="18580" cy="13792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5645078" y="4417819"/>
              <a:ext cx="70430" cy="10048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5292128" y="4548148"/>
              <a:ext cx="3543947" cy="643889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8065757" y="5054321"/>
              <a:ext cx="102171" cy="88671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6522021" y="4459591"/>
              <a:ext cx="14047" cy="711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210184" y="4579695"/>
              <a:ext cx="24333" cy="2717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6741160" y="4510620"/>
              <a:ext cx="105181" cy="2176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6565789" y="4464024"/>
              <a:ext cx="150810" cy="49121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567452" y="4645430"/>
              <a:ext cx="152123" cy="3307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7684895" y="4698911"/>
              <a:ext cx="55283" cy="1125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5982411" y="4620729"/>
              <a:ext cx="33947" cy="8166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5790995" y="4414850"/>
              <a:ext cx="91545" cy="23100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5799924" y="4512323"/>
              <a:ext cx="336105" cy="97853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759179" y="4678565"/>
              <a:ext cx="92481" cy="18478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5901003" y="4426623"/>
              <a:ext cx="46062" cy="6476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4847994" y="5029669"/>
              <a:ext cx="30264" cy="52285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5971641" y="4428465"/>
              <a:ext cx="37264" cy="2717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8516287" y="4849647"/>
              <a:ext cx="62840" cy="9550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4988712" y="5588001"/>
              <a:ext cx="516737" cy="269874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69458" y="5865431"/>
              <a:ext cx="24320" cy="9842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5472671" y="5709194"/>
              <a:ext cx="28333" cy="21869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5524271" y="5848387"/>
              <a:ext cx="303352" cy="250875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598071" y="6101917"/>
              <a:ext cx="12852" cy="10248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5485599" y="5687403"/>
              <a:ext cx="319036" cy="167779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5598731" y="5840817"/>
              <a:ext cx="81508" cy="93192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6411137" y="5110872"/>
              <a:ext cx="195224" cy="59677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2409812" y="5352808"/>
              <a:ext cx="19596" cy="20701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5762727" y="5067223"/>
              <a:ext cx="152095" cy="43916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6253925" y="5149175"/>
              <a:ext cx="273860" cy="115074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8306" y="5167363"/>
              <a:ext cx="13264" cy="3238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6294754" y="5174702"/>
              <a:ext cx="378523" cy="181038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241912" y="5890769"/>
              <a:ext cx="21049" cy="5943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8003070" y="5947880"/>
              <a:ext cx="67310" cy="8890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8297138" y="5893980"/>
              <a:ext cx="63677" cy="13373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8043327" y="5807354"/>
              <a:ext cx="54000" cy="9817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7328774" y="5680634"/>
              <a:ext cx="356120" cy="192354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7693991" y="5884900"/>
              <a:ext cx="252570" cy="54800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8240264" y="5815406"/>
              <a:ext cx="33071" cy="26377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8220673" y="5975020"/>
              <a:ext cx="61121" cy="19214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8360156" y="5864986"/>
              <a:ext cx="324866" cy="152273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112154" y="5959816"/>
              <a:ext cx="44664" cy="5600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7726844" y="5747892"/>
              <a:ext cx="268033" cy="119265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130157" y="5817020"/>
              <a:ext cx="25630" cy="4787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17420" y="5979808"/>
              <a:ext cx="16281" cy="5283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8033281" y="5833224"/>
              <a:ext cx="106083" cy="65429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4966970" y="5099953"/>
              <a:ext cx="58216" cy="16014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4810163" y="4966614"/>
              <a:ext cx="288112" cy="119316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5118993" y="4599965"/>
              <a:ext cx="253868" cy="161734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5007559" y="4615853"/>
              <a:ext cx="6172" cy="1943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5119230" y="4774666"/>
              <a:ext cx="312038" cy="126364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5036934" y="4930698"/>
              <a:ext cx="344500" cy="105663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5697067" y="2290445"/>
              <a:ext cx="0" cy="2384425"/>
            </a:xfrm>
            <a:custGeom>
              <a:avLst/>
              <a:gdLst/>
              <a:ahLst/>
              <a:cxnLst/>
              <a:rect l="l" t="t" r="r" b="b"/>
              <a:pathLst>
                <a:path h="2384425">
                  <a:moveTo>
                    <a:pt x="0" y="2384171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B71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61" name="object 261"/>
          <p:cNvSpPr txBox="1"/>
          <p:nvPr/>
        </p:nvSpPr>
        <p:spPr>
          <a:xfrm>
            <a:off x="1932559" y="2448306"/>
            <a:ext cx="4161671" cy="982016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117792" defTabSz="888065">
              <a:spcBef>
                <a:spcPts val="97"/>
              </a:spcBef>
            </a:pP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Общий</a:t>
            </a:r>
            <a:r>
              <a:rPr sz="1263" kern="0" spc="-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объём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импорта</a:t>
            </a:r>
            <a:r>
              <a:rPr sz="1263" kern="0" spc="-1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складской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58" dirty="0">
                <a:solidFill>
                  <a:srgbClr val="231F20"/>
                </a:solidFill>
                <a:latin typeface="Century Gothic"/>
                <a:cs typeface="Century Gothic"/>
              </a:rPr>
              <a:t>техники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121" dirty="0">
                <a:solidFill>
                  <a:srgbClr val="231F20"/>
                </a:solidFill>
                <a:latin typeface="Century Gothic"/>
                <a:cs typeface="Century Gothic"/>
              </a:rPr>
              <a:t>в </a:t>
            </a:r>
            <a:r>
              <a:rPr sz="1263" kern="0" spc="49" dirty="0">
                <a:solidFill>
                  <a:srgbClr val="231F20"/>
                </a:solidFill>
                <a:latin typeface="Century Gothic"/>
                <a:cs typeface="Century Gothic"/>
              </a:rPr>
              <a:t>целевых</a:t>
            </a:r>
            <a:r>
              <a:rPr sz="1263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странах</a:t>
            </a:r>
            <a:r>
              <a:rPr sz="1263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97" dirty="0">
                <a:solidFill>
                  <a:srgbClr val="231F20"/>
                </a:solidFill>
                <a:latin typeface="Century Gothic"/>
                <a:cs typeface="Century Gothic"/>
              </a:rPr>
              <a:t>к</a:t>
            </a:r>
            <a:r>
              <a:rPr sz="1263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2033</a:t>
            </a:r>
            <a:r>
              <a:rPr sz="1263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году</a:t>
            </a:r>
            <a:r>
              <a:rPr sz="1263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49" dirty="0">
                <a:solidFill>
                  <a:srgbClr val="231F20"/>
                </a:solidFill>
                <a:latin typeface="Century Gothic"/>
                <a:cs typeface="Century Gothic"/>
              </a:rPr>
              <a:t>превысит</a:t>
            </a:r>
            <a:r>
              <a:rPr sz="1263" kern="0" spc="2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87" dirty="0">
                <a:solidFill>
                  <a:srgbClr val="231F20"/>
                </a:solidFill>
                <a:latin typeface="Century Gothic"/>
                <a:cs typeface="Century Gothic"/>
              </a:rPr>
              <a:t>$9</a:t>
            </a:r>
            <a:r>
              <a:rPr sz="1263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Млрд.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defTabSz="888065">
              <a:spcBef>
                <a:spcPts val="83"/>
              </a:spcBef>
            </a:pP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  <a:p>
            <a:pPr defTabSz="888065"/>
            <a:r>
              <a:rPr lang="ru-RU" sz="1748" b="1" kern="0" baseline="30000" dirty="0">
                <a:solidFill>
                  <a:srgbClr val="000000"/>
                </a:solidFill>
                <a:latin typeface="Montserrat Medium" pitchFamily="2" charset="-52"/>
              </a:rPr>
              <a:t>Выручка = $60 млн/год</a:t>
            </a:r>
            <a:r>
              <a:rPr lang="ru-RU" sz="1748" kern="0" baseline="30000" dirty="0">
                <a:solidFill>
                  <a:srgbClr val="000000"/>
                </a:solidFill>
                <a:latin typeface="Montserrat Medium" pitchFamily="2" charset="-52"/>
              </a:rPr>
              <a:t> - </a:t>
            </a:r>
            <a:r>
              <a:rPr lang="ru-RU" sz="1748" kern="0" baseline="30000" dirty="0">
                <a:solidFill>
                  <a:srgbClr val="000000"/>
                </a:solidFill>
                <a:latin typeface="Montserrat" pitchFamily="2" charset="-52"/>
              </a:rPr>
              <a:t>менее 1% этого рынка. </a:t>
            </a:r>
            <a:r>
              <a:rPr sz="1263" kern="0" dirty="0" err="1">
                <a:solidFill>
                  <a:srgbClr val="231F20"/>
                </a:solidFill>
                <a:latin typeface="Century Gothic"/>
                <a:cs typeface="Century Gothic"/>
              </a:rPr>
              <a:t>Реальная</a:t>
            </a:r>
            <a:r>
              <a:rPr sz="1263" kern="0" spc="15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dirty="0">
                <a:solidFill>
                  <a:srgbClr val="231F20"/>
                </a:solidFill>
                <a:latin typeface="Century Gothic"/>
                <a:cs typeface="Century Gothic"/>
              </a:rPr>
              <a:t>цель</a:t>
            </a:r>
            <a:r>
              <a:rPr sz="1263" kern="0" spc="16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значительно</a:t>
            </a:r>
            <a:r>
              <a:rPr sz="1263" kern="0" spc="16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1263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выше.</a:t>
            </a:r>
            <a:endParaRPr sz="1263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264" name="object 264"/>
          <p:cNvGraphicFramePr>
            <a:graphicFrameLocks noGrp="1"/>
          </p:cNvGraphicFramePr>
          <p:nvPr/>
        </p:nvGraphicFramePr>
        <p:xfrm>
          <a:off x="6995743" y="1868226"/>
          <a:ext cx="2840025" cy="14585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73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751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2026</a:t>
                      </a:r>
                      <a:r>
                        <a:rPr sz="900" spc="2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г.</a:t>
                      </a:r>
                      <a:endParaRPr sz="900">
                        <a:latin typeface="Century Gothic"/>
                        <a:cs typeface="Century Gothic"/>
                      </a:endParaRPr>
                    </a:p>
                  </a:txBody>
                  <a:tcPr marL="0" marR="0" marT="45638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751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2033</a:t>
                      </a:r>
                      <a:r>
                        <a:rPr sz="900" spc="190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г.</a:t>
                      </a:r>
                      <a:endParaRPr sz="900">
                        <a:latin typeface="Century Gothic"/>
                        <a:cs typeface="Century Gothic"/>
                      </a:endParaRPr>
                    </a:p>
                  </a:txBody>
                  <a:tcPr marL="0" marR="0" marT="45638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85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dirty="0">
                          <a:latin typeface="Century Gothic"/>
                          <a:cs typeface="Century Gothic"/>
                        </a:rPr>
                        <a:t>Страны</a:t>
                      </a:r>
                      <a:r>
                        <a:rPr sz="1100" spc="15" dirty="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100" spc="-25" dirty="0">
                          <a:latin typeface="Century Gothic"/>
                          <a:cs typeface="Century Gothic"/>
                        </a:rPr>
                        <a:t>ЕС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45021" marB="0"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0,70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45021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8,38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45021" marB="0">
                    <a:lnL w="317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757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Century Gothic"/>
                          <a:cs typeface="Century Gothic"/>
                        </a:rPr>
                        <a:t>Россия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0,05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0,55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99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Century Gothic"/>
                          <a:cs typeface="Century Gothic"/>
                        </a:rPr>
                        <a:t>Казахстан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0,01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0,07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99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100" spc="-10" dirty="0">
                          <a:latin typeface="Century Gothic"/>
                          <a:cs typeface="Century Gothic"/>
                        </a:rPr>
                        <a:t>Беларусь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5152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100" spc="60" dirty="0">
                          <a:latin typeface="Century Gothic"/>
                          <a:cs typeface="Century Gothic"/>
                        </a:rPr>
                        <a:t>0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5152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0,02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5152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656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10" dirty="0">
                          <a:latin typeface="Century Gothic"/>
                          <a:cs typeface="Century Gothic"/>
                        </a:rPr>
                        <a:t>Всего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0,76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spc="-20" dirty="0">
                          <a:latin typeface="Century Gothic"/>
                          <a:cs typeface="Century Gothic"/>
                        </a:rPr>
                        <a:t>9,02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T="33920" marB="0">
                    <a:lnL w="317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2" name="object 262"/>
          <p:cNvSpPr txBox="1"/>
          <p:nvPr/>
        </p:nvSpPr>
        <p:spPr>
          <a:xfrm>
            <a:off x="7037014" y="3425928"/>
            <a:ext cx="2881963" cy="31125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971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*Приведенные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показатели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не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включают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-24" dirty="0">
                <a:solidFill>
                  <a:srgbClr val="231F20"/>
                </a:solidFill>
                <a:latin typeface="Century Gothic"/>
                <a:cs typeface="Century Gothic"/>
              </a:rPr>
              <a:t>ПО, </a:t>
            </a:r>
            <a:r>
              <a:rPr sz="971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сервисные</a:t>
            </a:r>
            <a:r>
              <a:rPr sz="971" kern="0" spc="3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68" dirty="0">
                <a:solidFill>
                  <a:srgbClr val="231F20"/>
                </a:solidFill>
                <a:latin typeface="Century Gothic"/>
                <a:cs typeface="Century Gothic"/>
              </a:rPr>
              <a:t>и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19" dirty="0">
                <a:solidFill>
                  <a:srgbClr val="231F20"/>
                </a:solidFill>
                <a:latin typeface="Century Gothic"/>
                <a:cs typeface="Century Gothic"/>
              </a:rPr>
              <a:t>консалтинговые</a:t>
            </a:r>
            <a:r>
              <a:rPr sz="971" kern="0" spc="44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971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услуги</a:t>
            </a:r>
            <a:endParaRPr sz="971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AC496B04-FBBB-46E3-9AA5-CE4415890A9F}"/>
              </a:ext>
            </a:extLst>
          </p:cNvPr>
          <p:cNvSpPr/>
          <p:nvPr/>
        </p:nvSpPr>
        <p:spPr>
          <a:xfrm>
            <a:off x="7264629" y="903087"/>
            <a:ext cx="3222191" cy="1610752"/>
          </a:xfrm>
          <a:prstGeom prst="roundRect">
            <a:avLst/>
          </a:prstGeom>
          <a:noFill/>
          <a:ln>
            <a:solidFill>
              <a:srgbClr val="262C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5" name="object 39">
            <a:extLst>
              <a:ext uri="{FF2B5EF4-FFF2-40B4-BE49-F238E27FC236}">
                <a16:creationId xmlns:a16="http://schemas.microsoft.com/office/drawing/2014/main" id="{7083FCD5-369E-477A-8C50-EEDD3342C664}"/>
              </a:ext>
            </a:extLst>
          </p:cNvPr>
          <p:cNvSpPr/>
          <p:nvPr/>
        </p:nvSpPr>
        <p:spPr>
          <a:xfrm>
            <a:off x="3913531" y="2965115"/>
            <a:ext cx="846088" cy="846088"/>
          </a:xfrm>
          <a:custGeom>
            <a:avLst/>
            <a:gdLst/>
            <a:ahLst/>
            <a:cxnLst/>
            <a:rect l="l" t="t" r="r" b="b"/>
            <a:pathLst>
              <a:path w="1024890" h="1024889">
                <a:moveTo>
                  <a:pt x="512203" y="0"/>
                </a:moveTo>
                <a:lnTo>
                  <a:pt x="465583" y="2093"/>
                </a:lnTo>
                <a:lnTo>
                  <a:pt x="420135" y="8252"/>
                </a:lnTo>
                <a:lnTo>
                  <a:pt x="376040" y="18296"/>
                </a:lnTo>
                <a:lnTo>
                  <a:pt x="333480" y="32045"/>
                </a:lnTo>
                <a:lnTo>
                  <a:pt x="292635" y="49316"/>
                </a:lnTo>
                <a:lnTo>
                  <a:pt x="253685" y="69931"/>
                </a:lnTo>
                <a:lnTo>
                  <a:pt x="216813" y="93707"/>
                </a:lnTo>
                <a:lnTo>
                  <a:pt x="182198" y="120464"/>
                </a:lnTo>
                <a:lnTo>
                  <a:pt x="150021" y="150021"/>
                </a:lnTo>
                <a:lnTo>
                  <a:pt x="120464" y="182198"/>
                </a:lnTo>
                <a:lnTo>
                  <a:pt x="93707" y="216813"/>
                </a:lnTo>
                <a:lnTo>
                  <a:pt x="69931" y="253685"/>
                </a:lnTo>
                <a:lnTo>
                  <a:pt x="49316" y="292635"/>
                </a:lnTo>
                <a:lnTo>
                  <a:pt x="32045" y="333480"/>
                </a:lnTo>
                <a:lnTo>
                  <a:pt x="18296" y="376040"/>
                </a:lnTo>
                <a:lnTo>
                  <a:pt x="8252" y="420135"/>
                </a:lnTo>
                <a:lnTo>
                  <a:pt x="2093" y="465583"/>
                </a:lnTo>
                <a:lnTo>
                  <a:pt x="0" y="512203"/>
                </a:lnTo>
                <a:lnTo>
                  <a:pt x="2093" y="558822"/>
                </a:lnTo>
                <a:lnTo>
                  <a:pt x="8252" y="604268"/>
                </a:lnTo>
                <a:lnTo>
                  <a:pt x="18296" y="648361"/>
                </a:lnTo>
                <a:lnTo>
                  <a:pt x="32045" y="690920"/>
                </a:lnTo>
                <a:lnTo>
                  <a:pt x="49316" y="731764"/>
                </a:lnTo>
                <a:lnTo>
                  <a:pt x="69931" y="770712"/>
                </a:lnTo>
                <a:lnTo>
                  <a:pt x="93707" y="807584"/>
                </a:lnTo>
                <a:lnTo>
                  <a:pt x="120464" y="842198"/>
                </a:lnTo>
                <a:lnTo>
                  <a:pt x="150021" y="874374"/>
                </a:lnTo>
                <a:lnTo>
                  <a:pt x="182198" y="903931"/>
                </a:lnTo>
                <a:lnTo>
                  <a:pt x="216813" y="930687"/>
                </a:lnTo>
                <a:lnTo>
                  <a:pt x="253685" y="954463"/>
                </a:lnTo>
                <a:lnTo>
                  <a:pt x="292635" y="975078"/>
                </a:lnTo>
                <a:lnTo>
                  <a:pt x="333480" y="992349"/>
                </a:lnTo>
                <a:lnTo>
                  <a:pt x="376040" y="1006098"/>
                </a:lnTo>
                <a:lnTo>
                  <a:pt x="420135" y="1016142"/>
                </a:lnTo>
                <a:lnTo>
                  <a:pt x="465583" y="1022301"/>
                </a:lnTo>
                <a:lnTo>
                  <a:pt x="512203" y="1024394"/>
                </a:lnTo>
                <a:lnTo>
                  <a:pt x="558824" y="1022301"/>
                </a:lnTo>
                <a:lnTo>
                  <a:pt x="604272" y="1016142"/>
                </a:lnTo>
                <a:lnTo>
                  <a:pt x="648366" y="1006098"/>
                </a:lnTo>
                <a:lnTo>
                  <a:pt x="690927" y="992349"/>
                </a:lnTo>
                <a:lnTo>
                  <a:pt x="731772" y="975078"/>
                </a:lnTo>
                <a:lnTo>
                  <a:pt x="770721" y="954463"/>
                </a:lnTo>
                <a:lnTo>
                  <a:pt x="807594" y="930687"/>
                </a:lnTo>
                <a:lnTo>
                  <a:pt x="842209" y="903931"/>
                </a:lnTo>
                <a:lnTo>
                  <a:pt x="874385" y="874374"/>
                </a:lnTo>
                <a:lnTo>
                  <a:pt x="903942" y="842198"/>
                </a:lnTo>
                <a:lnTo>
                  <a:pt x="930699" y="807584"/>
                </a:lnTo>
                <a:lnTo>
                  <a:pt x="954476" y="770712"/>
                </a:lnTo>
                <a:lnTo>
                  <a:pt x="975090" y="731764"/>
                </a:lnTo>
                <a:lnTo>
                  <a:pt x="992362" y="690920"/>
                </a:lnTo>
                <a:lnTo>
                  <a:pt x="1006110" y="648361"/>
                </a:lnTo>
                <a:lnTo>
                  <a:pt x="1016155" y="604268"/>
                </a:lnTo>
                <a:lnTo>
                  <a:pt x="1022314" y="558822"/>
                </a:lnTo>
                <a:lnTo>
                  <a:pt x="1024407" y="512203"/>
                </a:lnTo>
                <a:lnTo>
                  <a:pt x="1022314" y="465583"/>
                </a:lnTo>
                <a:lnTo>
                  <a:pt x="1016155" y="420135"/>
                </a:lnTo>
                <a:lnTo>
                  <a:pt x="1006110" y="376040"/>
                </a:lnTo>
                <a:lnTo>
                  <a:pt x="992362" y="333480"/>
                </a:lnTo>
                <a:lnTo>
                  <a:pt x="975090" y="292635"/>
                </a:lnTo>
                <a:lnTo>
                  <a:pt x="954476" y="253685"/>
                </a:lnTo>
                <a:lnTo>
                  <a:pt x="930699" y="216813"/>
                </a:lnTo>
                <a:lnTo>
                  <a:pt x="903942" y="182198"/>
                </a:lnTo>
                <a:lnTo>
                  <a:pt x="874385" y="150021"/>
                </a:lnTo>
                <a:lnTo>
                  <a:pt x="842209" y="120464"/>
                </a:lnTo>
                <a:lnTo>
                  <a:pt x="807594" y="93707"/>
                </a:lnTo>
                <a:lnTo>
                  <a:pt x="770721" y="69931"/>
                </a:lnTo>
                <a:lnTo>
                  <a:pt x="731772" y="49316"/>
                </a:lnTo>
                <a:lnTo>
                  <a:pt x="690927" y="32045"/>
                </a:lnTo>
                <a:lnTo>
                  <a:pt x="648366" y="18296"/>
                </a:lnTo>
                <a:lnTo>
                  <a:pt x="604272" y="8252"/>
                </a:lnTo>
                <a:lnTo>
                  <a:pt x="558824" y="2093"/>
                </a:lnTo>
                <a:lnTo>
                  <a:pt x="51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4A2C9594-3288-477B-BB28-716227121DE4}"/>
              </a:ext>
            </a:extLst>
          </p:cNvPr>
          <p:cNvSpPr/>
          <p:nvPr/>
        </p:nvSpPr>
        <p:spPr>
          <a:xfrm>
            <a:off x="2060921" y="894910"/>
            <a:ext cx="4641074" cy="793086"/>
          </a:xfrm>
          <a:prstGeom prst="roundRect">
            <a:avLst/>
          </a:prstGeom>
          <a:solidFill>
            <a:srgbClr val="262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B588662E-A4A9-4535-A47A-C246ED9A83B6}"/>
              </a:ext>
            </a:extLst>
          </p:cNvPr>
          <p:cNvGrpSpPr/>
          <p:nvPr/>
        </p:nvGrpSpPr>
        <p:grpSpPr>
          <a:xfrm>
            <a:off x="2312036" y="993848"/>
            <a:ext cx="570379" cy="570379"/>
            <a:chOff x="1616515" y="596740"/>
            <a:chExt cx="690917" cy="690917"/>
          </a:xfrm>
        </p:grpSpPr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86B6EEE4-22E5-4C55-9FEC-0208F783AE8D}"/>
                </a:ext>
              </a:extLst>
            </p:cNvPr>
            <p:cNvSpPr/>
            <p:nvPr/>
          </p:nvSpPr>
          <p:spPr>
            <a:xfrm>
              <a:off x="1616515" y="596740"/>
              <a:ext cx="690917" cy="6909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88065"/>
              <a:endParaRPr lang="ru-BY" sz="1748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A36F6841-94B4-496A-ABF1-A19ACD4A3BA1}"/>
                </a:ext>
              </a:extLst>
            </p:cNvPr>
            <p:cNvSpPr txBox="1"/>
            <p:nvPr/>
          </p:nvSpPr>
          <p:spPr>
            <a:xfrm>
              <a:off x="1865750" y="700805"/>
              <a:ext cx="267086" cy="474490"/>
            </a:xfrm>
            <a:prstGeom prst="rect">
              <a:avLst/>
            </a:prstGeom>
          </p:spPr>
          <p:txBody>
            <a:bodyPr vert="horz" wrap="square" lIns="0" tIns="10484" rIns="0" bIns="0" rtlCol="0">
              <a:spAutoFit/>
            </a:bodyPr>
            <a:lstStyle/>
            <a:p>
              <a:pPr marL="10484" defTabSz="888065">
                <a:spcBef>
                  <a:spcPts val="83"/>
                </a:spcBef>
              </a:pPr>
              <a:r>
                <a:rPr sz="2477" kern="0" spc="-50" dirty="0">
                  <a:solidFill>
                    <a:srgbClr val="262C60"/>
                  </a:solidFill>
                  <a:latin typeface="Palatino Linotype"/>
                  <a:cs typeface="Palatino Linotype"/>
                </a:rPr>
                <a:t>$</a:t>
              </a:r>
              <a:endParaRPr sz="2477" kern="0" dirty="0">
                <a:solidFill>
                  <a:srgbClr val="262C60"/>
                </a:solidFill>
                <a:latin typeface="Palatino Linotype"/>
                <a:cs typeface="Palatino Linotype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3F0BD1D-9CEE-47E8-BA8B-A17229899A23}"/>
              </a:ext>
            </a:extLst>
          </p:cNvPr>
          <p:cNvSpPr txBox="1"/>
          <p:nvPr/>
        </p:nvSpPr>
        <p:spPr>
          <a:xfrm>
            <a:off x="3032014" y="1013446"/>
            <a:ext cx="1363385" cy="597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594" defTabSz="888065"/>
            <a:r>
              <a:rPr lang="en-US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$</a:t>
            </a:r>
            <a:r>
              <a:rPr lang="ru-RU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106,5</a:t>
            </a:r>
            <a:endParaRPr lang="en-US" sz="165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  <a:p>
            <a:pPr marL="218594" defTabSz="888065"/>
            <a:r>
              <a:rPr lang="ru-RU" sz="1651" kern="0" spc="7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млн</a:t>
            </a:r>
            <a:endParaRPr lang="en-US" sz="165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836919C3-97AF-4D72-BD1B-33E1B0E6C9D7}"/>
              </a:ext>
            </a:extLst>
          </p:cNvPr>
          <p:cNvCxnSpPr/>
          <p:nvPr/>
        </p:nvCxnSpPr>
        <p:spPr>
          <a:xfrm>
            <a:off x="4395399" y="1083513"/>
            <a:ext cx="0" cy="5143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3818970-F23A-874A-1FDF-A67FD422EC31}"/>
              </a:ext>
            </a:extLst>
          </p:cNvPr>
          <p:cNvSpPr txBox="1"/>
          <p:nvPr/>
        </p:nvSpPr>
        <p:spPr>
          <a:xfrm>
            <a:off x="4427443" y="1043327"/>
            <a:ext cx="2135839" cy="547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6937" marR="19920" defTabSz="888065">
              <a:spcBef>
                <a:spcPts val="123"/>
              </a:spcBef>
            </a:pPr>
            <a:r>
              <a:rPr lang="ru-RU" sz="1486" kern="0" dirty="0">
                <a:solidFill>
                  <a:srgbClr val="FFFFFF"/>
                </a:solidFill>
                <a:latin typeface="Montserrat" pitchFamily="2" charset="-52"/>
                <a:cs typeface="Century Gothic"/>
              </a:rPr>
              <a:t>Общий объем инвестиций</a:t>
            </a:r>
          </a:p>
        </p:txBody>
      </p:sp>
      <p:sp>
        <p:nvSpPr>
          <p:cNvPr id="32" name="object 18">
            <a:extLst>
              <a:ext uri="{FF2B5EF4-FFF2-40B4-BE49-F238E27FC236}">
                <a16:creationId xmlns:a16="http://schemas.microsoft.com/office/drawing/2014/main" id="{A0DD6278-016D-4361-32DF-E4A941F74F56}"/>
              </a:ext>
            </a:extLst>
          </p:cNvPr>
          <p:cNvSpPr txBox="1"/>
          <p:nvPr/>
        </p:nvSpPr>
        <p:spPr>
          <a:xfrm>
            <a:off x="2312036" y="1815979"/>
            <a:ext cx="4043607" cy="194858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algn="ctr" defTabSz="888065">
              <a:spcBef>
                <a:spcPts val="83"/>
              </a:spcBef>
            </a:pPr>
            <a:r>
              <a:rPr lang="ru-RU" sz="1197" b="1" kern="0" dirty="0">
                <a:solidFill>
                  <a:sysClr val="windowText" lastClr="000000"/>
                </a:solidFill>
                <a:latin typeface="Montserrat" pitchFamily="2" charset="-52"/>
                <a:cs typeface="Century Gothic"/>
              </a:rPr>
              <a:t>Структура инвестиций в проект</a:t>
            </a:r>
          </a:p>
        </p:txBody>
      </p:sp>
      <p:sp>
        <p:nvSpPr>
          <p:cNvPr id="33" name="object 44">
            <a:extLst>
              <a:ext uri="{FF2B5EF4-FFF2-40B4-BE49-F238E27FC236}">
                <a16:creationId xmlns:a16="http://schemas.microsoft.com/office/drawing/2014/main" id="{5C8EEDB1-F9EB-10DF-4AAF-87A9EF0AF053}"/>
              </a:ext>
            </a:extLst>
          </p:cNvPr>
          <p:cNvSpPr txBox="1"/>
          <p:nvPr/>
        </p:nvSpPr>
        <p:spPr>
          <a:xfrm>
            <a:off x="3758700" y="2230068"/>
            <a:ext cx="369419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87" dirty="0">
                <a:solidFill>
                  <a:srgbClr val="231F20"/>
                </a:solidFill>
                <a:latin typeface="Century Gothic"/>
                <a:cs typeface="Century Gothic"/>
              </a:rPr>
              <a:t>11,3%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34" name="object 45">
            <a:extLst>
              <a:ext uri="{FF2B5EF4-FFF2-40B4-BE49-F238E27FC236}">
                <a16:creationId xmlns:a16="http://schemas.microsoft.com/office/drawing/2014/main" id="{9DA062E6-A9D1-2B06-E43B-F36E77C06F35}"/>
              </a:ext>
            </a:extLst>
          </p:cNvPr>
          <p:cNvSpPr txBox="1"/>
          <p:nvPr/>
        </p:nvSpPr>
        <p:spPr>
          <a:xfrm>
            <a:off x="4235392" y="2162487"/>
            <a:ext cx="347834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2,3%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grpSp>
        <p:nvGrpSpPr>
          <p:cNvPr id="35" name="object 2">
            <a:extLst>
              <a:ext uri="{FF2B5EF4-FFF2-40B4-BE49-F238E27FC236}">
                <a16:creationId xmlns:a16="http://schemas.microsoft.com/office/drawing/2014/main" id="{F0249485-3C28-833A-D786-9014EA6AACEE}"/>
              </a:ext>
            </a:extLst>
          </p:cNvPr>
          <p:cNvGrpSpPr/>
          <p:nvPr/>
        </p:nvGrpSpPr>
        <p:grpSpPr>
          <a:xfrm>
            <a:off x="3334342" y="2460651"/>
            <a:ext cx="2090703" cy="2092553"/>
            <a:chOff x="6363195" y="1901977"/>
            <a:chExt cx="2152650" cy="2154555"/>
          </a:xfrm>
        </p:grpSpPr>
        <p:sp>
          <p:nvSpPr>
            <p:cNvPr id="37" name="object 3">
              <a:extLst>
                <a:ext uri="{FF2B5EF4-FFF2-40B4-BE49-F238E27FC236}">
                  <a16:creationId xmlns:a16="http://schemas.microsoft.com/office/drawing/2014/main" id="{CA0E5BC4-85BD-F66F-037B-C41E0C0931C8}"/>
                </a:ext>
              </a:extLst>
            </p:cNvPr>
            <p:cNvSpPr/>
            <p:nvPr/>
          </p:nvSpPr>
          <p:spPr>
            <a:xfrm>
              <a:off x="7274420" y="1914664"/>
              <a:ext cx="163830" cy="1063625"/>
            </a:xfrm>
            <a:custGeom>
              <a:avLst/>
              <a:gdLst/>
              <a:ahLst/>
              <a:cxnLst/>
              <a:rect l="l" t="t" r="r" b="b"/>
              <a:pathLst>
                <a:path w="163829" h="1063625">
                  <a:moveTo>
                    <a:pt x="163537" y="0"/>
                  </a:moveTo>
                  <a:lnTo>
                    <a:pt x="122956" y="856"/>
                  </a:lnTo>
                  <a:lnTo>
                    <a:pt x="81526" y="3375"/>
                  </a:lnTo>
                  <a:lnTo>
                    <a:pt x="40217" y="7479"/>
                  </a:lnTo>
                  <a:lnTo>
                    <a:pt x="0" y="13093"/>
                  </a:lnTo>
                  <a:lnTo>
                    <a:pt x="163537" y="1063485"/>
                  </a:lnTo>
                  <a:lnTo>
                    <a:pt x="163537" y="0"/>
                  </a:lnTo>
                  <a:close/>
                </a:path>
              </a:pathLst>
            </a:custGeom>
            <a:solidFill>
              <a:srgbClr val="ABADB0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4">
              <a:extLst>
                <a:ext uri="{FF2B5EF4-FFF2-40B4-BE49-F238E27FC236}">
                  <a16:creationId xmlns:a16="http://schemas.microsoft.com/office/drawing/2014/main" id="{AEA9FA2A-C8D8-D14A-D518-A6DF88707C35}"/>
                </a:ext>
              </a:extLst>
            </p:cNvPr>
            <p:cNvSpPr/>
            <p:nvPr/>
          </p:nvSpPr>
          <p:spPr>
            <a:xfrm>
              <a:off x="6625539" y="1927999"/>
              <a:ext cx="812165" cy="1047115"/>
            </a:xfrm>
            <a:custGeom>
              <a:avLst/>
              <a:gdLst/>
              <a:ahLst/>
              <a:cxnLst/>
              <a:rect l="l" t="t" r="r" b="b"/>
              <a:pathLst>
                <a:path w="812165" h="1047114">
                  <a:moveTo>
                    <a:pt x="646048" y="0"/>
                  </a:moveTo>
                  <a:lnTo>
                    <a:pt x="594409" y="9345"/>
                  </a:lnTo>
                  <a:lnTo>
                    <a:pt x="544009" y="20828"/>
                  </a:lnTo>
                  <a:lnTo>
                    <a:pt x="494844" y="34451"/>
                  </a:lnTo>
                  <a:lnTo>
                    <a:pt x="446912" y="50215"/>
                  </a:lnTo>
                  <a:lnTo>
                    <a:pt x="400209" y="68122"/>
                  </a:lnTo>
                  <a:lnTo>
                    <a:pt x="354732" y="88174"/>
                  </a:lnTo>
                  <a:lnTo>
                    <a:pt x="310476" y="110374"/>
                  </a:lnTo>
                  <a:lnTo>
                    <a:pt x="267439" y="134723"/>
                  </a:lnTo>
                  <a:lnTo>
                    <a:pt x="225617" y="161224"/>
                  </a:lnTo>
                  <a:lnTo>
                    <a:pt x="185006" y="189878"/>
                  </a:lnTo>
                  <a:lnTo>
                    <a:pt x="145603" y="220687"/>
                  </a:lnTo>
                  <a:lnTo>
                    <a:pt x="107404" y="253654"/>
                  </a:lnTo>
                  <a:lnTo>
                    <a:pt x="70406" y="288780"/>
                  </a:lnTo>
                  <a:lnTo>
                    <a:pt x="34606" y="326067"/>
                  </a:lnTo>
                  <a:lnTo>
                    <a:pt x="0" y="365518"/>
                  </a:lnTo>
                  <a:lnTo>
                    <a:pt x="811834" y="1046734"/>
                  </a:lnTo>
                  <a:lnTo>
                    <a:pt x="646048" y="0"/>
                  </a:lnTo>
                  <a:close/>
                </a:path>
              </a:pathLst>
            </a:custGeom>
            <a:solidFill>
              <a:srgbClr val="5A7437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5">
              <a:extLst>
                <a:ext uri="{FF2B5EF4-FFF2-40B4-BE49-F238E27FC236}">
                  <a16:creationId xmlns:a16="http://schemas.microsoft.com/office/drawing/2014/main" id="{1FF662B3-7ED6-56D1-8EAA-9A4F5B52A6E8}"/>
                </a:ext>
              </a:extLst>
            </p:cNvPr>
            <p:cNvSpPr/>
            <p:nvPr/>
          </p:nvSpPr>
          <p:spPr>
            <a:xfrm>
              <a:off x="6375895" y="2295740"/>
              <a:ext cx="1059815" cy="699770"/>
            </a:xfrm>
            <a:custGeom>
              <a:avLst/>
              <a:gdLst/>
              <a:ahLst/>
              <a:cxnLst/>
              <a:rect l="l" t="t" r="r" b="b"/>
              <a:pathLst>
                <a:path w="1059815" h="699769">
                  <a:moveTo>
                    <a:pt x="247776" y="0"/>
                  </a:moveTo>
                  <a:lnTo>
                    <a:pt x="214148" y="41780"/>
                  </a:lnTo>
                  <a:lnTo>
                    <a:pt x="183071" y="83953"/>
                  </a:lnTo>
                  <a:lnTo>
                    <a:pt x="154521" y="126588"/>
                  </a:lnTo>
                  <a:lnTo>
                    <a:pt x="128473" y="169755"/>
                  </a:lnTo>
                  <a:lnTo>
                    <a:pt x="104902" y="213525"/>
                  </a:lnTo>
                  <a:lnTo>
                    <a:pt x="83784" y="257966"/>
                  </a:lnTo>
                  <a:lnTo>
                    <a:pt x="65094" y="303149"/>
                  </a:lnTo>
                  <a:lnTo>
                    <a:pt x="48806" y="349143"/>
                  </a:lnTo>
                  <a:lnTo>
                    <a:pt x="34897" y="396020"/>
                  </a:lnTo>
                  <a:lnTo>
                    <a:pt x="23341" y="443848"/>
                  </a:lnTo>
                  <a:lnTo>
                    <a:pt x="14114" y="492697"/>
                  </a:lnTo>
                  <a:lnTo>
                    <a:pt x="7191" y="542637"/>
                  </a:lnTo>
                  <a:lnTo>
                    <a:pt x="2548" y="593739"/>
                  </a:lnTo>
                  <a:lnTo>
                    <a:pt x="159" y="646072"/>
                  </a:lnTo>
                  <a:lnTo>
                    <a:pt x="0" y="699706"/>
                  </a:lnTo>
                  <a:lnTo>
                    <a:pt x="1059599" y="681215"/>
                  </a:lnTo>
                  <a:lnTo>
                    <a:pt x="247776" y="0"/>
                  </a:lnTo>
                  <a:close/>
                </a:path>
              </a:pathLst>
            </a:custGeom>
            <a:solidFill>
              <a:srgbClr val="95C3DB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bject 6">
              <a:extLst>
                <a:ext uri="{FF2B5EF4-FFF2-40B4-BE49-F238E27FC236}">
                  <a16:creationId xmlns:a16="http://schemas.microsoft.com/office/drawing/2014/main" id="{CB7E97C5-88A1-1D56-0C03-F246EF33C44E}"/>
                </a:ext>
              </a:extLst>
            </p:cNvPr>
            <p:cNvSpPr/>
            <p:nvPr/>
          </p:nvSpPr>
          <p:spPr>
            <a:xfrm>
              <a:off x="6375895" y="2295740"/>
              <a:ext cx="1059815" cy="699770"/>
            </a:xfrm>
            <a:custGeom>
              <a:avLst/>
              <a:gdLst/>
              <a:ahLst/>
              <a:cxnLst/>
              <a:rect l="l" t="t" r="r" b="b"/>
              <a:pathLst>
                <a:path w="1059815" h="699769">
                  <a:moveTo>
                    <a:pt x="1059599" y="681215"/>
                  </a:moveTo>
                  <a:lnTo>
                    <a:pt x="0" y="699706"/>
                  </a:lnTo>
                  <a:lnTo>
                    <a:pt x="159" y="646072"/>
                  </a:lnTo>
                  <a:lnTo>
                    <a:pt x="2548" y="593739"/>
                  </a:lnTo>
                  <a:lnTo>
                    <a:pt x="7191" y="542637"/>
                  </a:lnTo>
                  <a:lnTo>
                    <a:pt x="14114" y="492697"/>
                  </a:lnTo>
                  <a:lnTo>
                    <a:pt x="23341" y="443848"/>
                  </a:lnTo>
                  <a:lnTo>
                    <a:pt x="34897" y="396020"/>
                  </a:lnTo>
                  <a:lnTo>
                    <a:pt x="48806" y="349143"/>
                  </a:lnTo>
                  <a:lnTo>
                    <a:pt x="65094" y="303149"/>
                  </a:lnTo>
                  <a:lnTo>
                    <a:pt x="83784" y="257966"/>
                  </a:lnTo>
                  <a:lnTo>
                    <a:pt x="104902" y="213525"/>
                  </a:lnTo>
                  <a:lnTo>
                    <a:pt x="128473" y="169755"/>
                  </a:lnTo>
                  <a:lnTo>
                    <a:pt x="154521" y="126588"/>
                  </a:lnTo>
                  <a:lnTo>
                    <a:pt x="183071" y="83953"/>
                  </a:lnTo>
                  <a:lnTo>
                    <a:pt x="214148" y="41780"/>
                  </a:lnTo>
                  <a:lnTo>
                    <a:pt x="247776" y="0"/>
                  </a:lnTo>
                  <a:lnTo>
                    <a:pt x="1059599" y="681215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bject 7">
              <a:extLst>
                <a:ext uri="{FF2B5EF4-FFF2-40B4-BE49-F238E27FC236}">
                  <a16:creationId xmlns:a16="http://schemas.microsoft.com/office/drawing/2014/main" id="{03C31329-C2CA-8ACB-6A97-18432C6677B2}"/>
                </a:ext>
              </a:extLst>
            </p:cNvPr>
            <p:cNvSpPr/>
            <p:nvPr/>
          </p:nvSpPr>
          <p:spPr>
            <a:xfrm>
              <a:off x="6375920" y="2979839"/>
              <a:ext cx="1061720" cy="997585"/>
            </a:xfrm>
            <a:custGeom>
              <a:avLst/>
              <a:gdLst/>
              <a:ahLst/>
              <a:cxnLst/>
              <a:rect l="l" t="t" r="r" b="b"/>
              <a:pathLst>
                <a:path w="1061720" h="997585">
                  <a:moveTo>
                    <a:pt x="1061402" y="0"/>
                  </a:moveTo>
                  <a:lnTo>
                    <a:pt x="0" y="18529"/>
                  </a:lnTo>
                  <a:lnTo>
                    <a:pt x="1945" y="67756"/>
                  </a:lnTo>
                  <a:lnTo>
                    <a:pt x="6029" y="116403"/>
                  </a:lnTo>
                  <a:lnTo>
                    <a:pt x="12214" y="164420"/>
                  </a:lnTo>
                  <a:lnTo>
                    <a:pt x="20465" y="211756"/>
                  </a:lnTo>
                  <a:lnTo>
                    <a:pt x="30747" y="258363"/>
                  </a:lnTo>
                  <a:lnTo>
                    <a:pt x="43023" y="304188"/>
                  </a:lnTo>
                  <a:lnTo>
                    <a:pt x="57258" y="349184"/>
                  </a:lnTo>
                  <a:lnTo>
                    <a:pt x="73417" y="393299"/>
                  </a:lnTo>
                  <a:lnTo>
                    <a:pt x="91463" y="436483"/>
                  </a:lnTo>
                  <a:lnTo>
                    <a:pt x="111361" y="478686"/>
                  </a:lnTo>
                  <a:lnTo>
                    <a:pt x="133075" y="519858"/>
                  </a:lnTo>
                  <a:lnTo>
                    <a:pt x="156569" y="559949"/>
                  </a:lnTo>
                  <a:lnTo>
                    <a:pt x="181808" y="598909"/>
                  </a:lnTo>
                  <a:lnTo>
                    <a:pt x="208755" y="636688"/>
                  </a:lnTo>
                  <a:lnTo>
                    <a:pt x="237376" y="673236"/>
                  </a:lnTo>
                  <a:lnTo>
                    <a:pt x="267634" y="708503"/>
                  </a:lnTo>
                  <a:lnTo>
                    <a:pt x="299494" y="742437"/>
                  </a:lnTo>
                  <a:lnTo>
                    <a:pt x="332919" y="774991"/>
                  </a:lnTo>
                  <a:lnTo>
                    <a:pt x="367875" y="806112"/>
                  </a:lnTo>
                  <a:lnTo>
                    <a:pt x="404325" y="835752"/>
                  </a:lnTo>
                  <a:lnTo>
                    <a:pt x="442234" y="863860"/>
                  </a:lnTo>
                  <a:lnTo>
                    <a:pt x="481567" y="890386"/>
                  </a:lnTo>
                  <a:lnTo>
                    <a:pt x="522286" y="915280"/>
                  </a:lnTo>
                  <a:lnTo>
                    <a:pt x="564357" y="938492"/>
                  </a:lnTo>
                  <a:lnTo>
                    <a:pt x="607744" y="959972"/>
                  </a:lnTo>
                  <a:lnTo>
                    <a:pt x="652410" y="979669"/>
                  </a:lnTo>
                  <a:lnTo>
                    <a:pt x="698322" y="997534"/>
                  </a:lnTo>
                  <a:lnTo>
                    <a:pt x="1061402" y="0"/>
                  </a:lnTo>
                  <a:close/>
                </a:path>
              </a:pathLst>
            </a:custGeom>
            <a:solidFill>
              <a:srgbClr val="93BD65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object 8">
              <a:extLst>
                <a:ext uri="{FF2B5EF4-FFF2-40B4-BE49-F238E27FC236}">
                  <a16:creationId xmlns:a16="http://schemas.microsoft.com/office/drawing/2014/main" id="{EDBC4CD7-262E-B6DD-DFAC-0B84BD28E337}"/>
                </a:ext>
              </a:extLst>
            </p:cNvPr>
            <p:cNvSpPr/>
            <p:nvPr/>
          </p:nvSpPr>
          <p:spPr>
            <a:xfrm>
              <a:off x="6375920" y="2979839"/>
              <a:ext cx="1061720" cy="997585"/>
            </a:xfrm>
            <a:custGeom>
              <a:avLst/>
              <a:gdLst/>
              <a:ahLst/>
              <a:cxnLst/>
              <a:rect l="l" t="t" r="r" b="b"/>
              <a:pathLst>
                <a:path w="1061720" h="997585">
                  <a:moveTo>
                    <a:pt x="1061402" y="0"/>
                  </a:moveTo>
                  <a:lnTo>
                    <a:pt x="698322" y="997534"/>
                  </a:lnTo>
                  <a:lnTo>
                    <a:pt x="652410" y="979669"/>
                  </a:lnTo>
                  <a:lnTo>
                    <a:pt x="607744" y="959972"/>
                  </a:lnTo>
                  <a:lnTo>
                    <a:pt x="564357" y="938492"/>
                  </a:lnTo>
                  <a:lnTo>
                    <a:pt x="522286" y="915280"/>
                  </a:lnTo>
                  <a:lnTo>
                    <a:pt x="481567" y="890386"/>
                  </a:lnTo>
                  <a:lnTo>
                    <a:pt x="442234" y="863860"/>
                  </a:lnTo>
                  <a:lnTo>
                    <a:pt x="404325" y="835752"/>
                  </a:lnTo>
                  <a:lnTo>
                    <a:pt x="367875" y="806112"/>
                  </a:lnTo>
                  <a:lnTo>
                    <a:pt x="332919" y="774991"/>
                  </a:lnTo>
                  <a:lnTo>
                    <a:pt x="299494" y="742437"/>
                  </a:lnTo>
                  <a:lnTo>
                    <a:pt x="267634" y="708503"/>
                  </a:lnTo>
                  <a:lnTo>
                    <a:pt x="237376" y="673236"/>
                  </a:lnTo>
                  <a:lnTo>
                    <a:pt x="208755" y="636688"/>
                  </a:lnTo>
                  <a:lnTo>
                    <a:pt x="181808" y="598909"/>
                  </a:lnTo>
                  <a:lnTo>
                    <a:pt x="156569" y="559949"/>
                  </a:lnTo>
                  <a:lnTo>
                    <a:pt x="133075" y="519858"/>
                  </a:lnTo>
                  <a:lnTo>
                    <a:pt x="111361" y="478686"/>
                  </a:lnTo>
                  <a:lnTo>
                    <a:pt x="91463" y="436483"/>
                  </a:lnTo>
                  <a:lnTo>
                    <a:pt x="73417" y="393299"/>
                  </a:lnTo>
                  <a:lnTo>
                    <a:pt x="57258" y="349184"/>
                  </a:lnTo>
                  <a:lnTo>
                    <a:pt x="43023" y="304188"/>
                  </a:lnTo>
                  <a:lnTo>
                    <a:pt x="30747" y="258363"/>
                  </a:lnTo>
                  <a:lnTo>
                    <a:pt x="20465" y="211756"/>
                  </a:lnTo>
                  <a:lnTo>
                    <a:pt x="12214" y="164420"/>
                  </a:lnTo>
                  <a:lnTo>
                    <a:pt x="6029" y="116403"/>
                  </a:lnTo>
                  <a:lnTo>
                    <a:pt x="1945" y="67756"/>
                  </a:lnTo>
                  <a:lnTo>
                    <a:pt x="0" y="18529"/>
                  </a:lnTo>
                  <a:lnTo>
                    <a:pt x="1061402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9">
              <a:extLst>
                <a:ext uri="{FF2B5EF4-FFF2-40B4-BE49-F238E27FC236}">
                  <a16:creationId xmlns:a16="http://schemas.microsoft.com/office/drawing/2014/main" id="{56DEECFE-F896-484E-62B2-70AA5B011341}"/>
                </a:ext>
              </a:extLst>
            </p:cNvPr>
            <p:cNvSpPr/>
            <p:nvPr/>
          </p:nvSpPr>
          <p:spPr>
            <a:xfrm>
              <a:off x="7076986" y="2980448"/>
              <a:ext cx="1292225" cy="1063625"/>
            </a:xfrm>
            <a:custGeom>
              <a:avLst/>
              <a:gdLst/>
              <a:ahLst/>
              <a:cxnLst/>
              <a:rect l="l" t="t" r="r" b="b"/>
              <a:pathLst>
                <a:path w="1292225" h="1063625">
                  <a:moveTo>
                    <a:pt x="363220" y="0"/>
                  </a:moveTo>
                  <a:lnTo>
                    <a:pt x="0" y="997559"/>
                  </a:lnTo>
                  <a:lnTo>
                    <a:pt x="46622" y="1013363"/>
                  </a:lnTo>
                  <a:lnTo>
                    <a:pt x="93443" y="1026948"/>
                  </a:lnTo>
                  <a:lnTo>
                    <a:pt x="140401" y="1038339"/>
                  </a:lnTo>
                  <a:lnTo>
                    <a:pt x="187437" y="1047556"/>
                  </a:lnTo>
                  <a:lnTo>
                    <a:pt x="234491" y="1054623"/>
                  </a:lnTo>
                  <a:lnTo>
                    <a:pt x="281503" y="1059562"/>
                  </a:lnTo>
                  <a:lnTo>
                    <a:pt x="328412" y="1062396"/>
                  </a:lnTo>
                  <a:lnTo>
                    <a:pt x="375159" y="1063146"/>
                  </a:lnTo>
                  <a:lnTo>
                    <a:pt x="421683" y="1061836"/>
                  </a:lnTo>
                  <a:lnTo>
                    <a:pt x="467924" y="1058488"/>
                  </a:lnTo>
                  <a:lnTo>
                    <a:pt x="513822" y="1053124"/>
                  </a:lnTo>
                  <a:lnTo>
                    <a:pt x="559317" y="1045767"/>
                  </a:lnTo>
                  <a:lnTo>
                    <a:pt x="604349" y="1036440"/>
                  </a:lnTo>
                  <a:lnTo>
                    <a:pt x="648858" y="1025164"/>
                  </a:lnTo>
                  <a:lnTo>
                    <a:pt x="692784" y="1011962"/>
                  </a:lnTo>
                  <a:lnTo>
                    <a:pt x="736066" y="996857"/>
                  </a:lnTo>
                  <a:lnTo>
                    <a:pt x="778645" y="979872"/>
                  </a:lnTo>
                  <a:lnTo>
                    <a:pt x="820460" y="961028"/>
                  </a:lnTo>
                  <a:lnTo>
                    <a:pt x="861451" y="940348"/>
                  </a:lnTo>
                  <a:lnTo>
                    <a:pt x="901559" y="917854"/>
                  </a:lnTo>
                  <a:lnTo>
                    <a:pt x="940722" y="893570"/>
                  </a:lnTo>
                  <a:lnTo>
                    <a:pt x="978882" y="867517"/>
                  </a:lnTo>
                  <a:lnTo>
                    <a:pt x="1015978" y="839719"/>
                  </a:lnTo>
                  <a:lnTo>
                    <a:pt x="1051949" y="810196"/>
                  </a:lnTo>
                  <a:lnTo>
                    <a:pt x="1086736" y="778973"/>
                  </a:lnTo>
                  <a:lnTo>
                    <a:pt x="1120278" y="746071"/>
                  </a:lnTo>
                  <a:lnTo>
                    <a:pt x="1152516" y="711513"/>
                  </a:lnTo>
                  <a:lnTo>
                    <a:pt x="1183389" y="675321"/>
                  </a:lnTo>
                  <a:lnTo>
                    <a:pt x="1212838" y="637518"/>
                  </a:lnTo>
                  <a:lnTo>
                    <a:pt x="1240802" y="598127"/>
                  </a:lnTo>
                  <a:lnTo>
                    <a:pt x="1267220" y="557169"/>
                  </a:lnTo>
                  <a:lnTo>
                    <a:pt x="1292034" y="514667"/>
                  </a:lnTo>
                  <a:lnTo>
                    <a:pt x="363220" y="0"/>
                  </a:lnTo>
                  <a:close/>
                </a:path>
              </a:pathLst>
            </a:custGeom>
            <a:solidFill>
              <a:srgbClr val="242F66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10">
              <a:extLst>
                <a:ext uri="{FF2B5EF4-FFF2-40B4-BE49-F238E27FC236}">
                  <a16:creationId xmlns:a16="http://schemas.microsoft.com/office/drawing/2014/main" id="{E36E24D3-12E0-EFDE-A00B-2E1CB6C9A66C}"/>
                </a:ext>
              </a:extLst>
            </p:cNvPr>
            <p:cNvSpPr/>
            <p:nvPr/>
          </p:nvSpPr>
          <p:spPr>
            <a:xfrm>
              <a:off x="7076986" y="2980448"/>
              <a:ext cx="1292225" cy="1063625"/>
            </a:xfrm>
            <a:custGeom>
              <a:avLst/>
              <a:gdLst/>
              <a:ahLst/>
              <a:cxnLst/>
              <a:rect l="l" t="t" r="r" b="b"/>
              <a:pathLst>
                <a:path w="1292225" h="1063625">
                  <a:moveTo>
                    <a:pt x="363220" y="0"/>
                  </a:moveTo>
                  <a:lnTo>
                    <a:pt x="1292034" y="514667"/>
                  </a:lnTo>
                  <a:lnTo>
                    <a:pt x="1267220" y="557169"/>
                  </a:lnTo>
                  <a:lnTo>
                    <a:pt x="1240802" y="598127"/>
                  </a:lnTo>
                  <a:lnTo>
                    <a:pt x="1212838" y="637518"/>
                  </a:lnTo>
                  <a:lnTo>
                    <a:pt x="1183389" y="675321"/>
                  </a:lnTo>
                  <a:lnTo>
                    <a:pt x="1152516" y="711513"/>
                  </a:lnTo>
                  <a:lnTo>
                    <a:pt x="1120278" y="746071"/>
                  </a:lnTo>
                  <a:lnTo>
                    <a:pt x="1086736" y="778973"/>
                  </a:lnTo>
                  <a:lnTo>
                    <a:pt x="1051949" y="810196"/>
                  </a:lnTo>
                  <a:lnTo>
                    <a:pt x="1015978" y="839719"/>
                  </a:lnTo>
                  <a:lnTo>
                    <a:pt x="978882" y="867517"/>
                  </a:lnTo>
                  <a:lnTo>
                    <a:pt x="940722" y="893570"/>
                  </a:lnTo>
                  <a:lnTo>
                    <a:pt x="901559" y="917854"/>
                  </a:lnTo>
                  <a:lnTo>
                    <a:pt x="861451" y="940348"/>
                  </a:lnTo>
                  <a:lnTo>
                    <a:pt x="820460" y="961028"/>
                  </a:lnTo>
                  <a:lnTo>
                    <a:pt x="778645" y="979872"/>
                  </a:lnTo>
                  <a:lnTo>
                    <a:pt x="736066" y="996857"/>
                  </a:lnTo>
                  <a:lnTo>
                    <a:pt x="692784" y="1011962"/>
                  </a:lnTo>
                  <a:lnTo>
                    <a:pt x="648858" y="1025164"/>
                  </a:lnTo>
                  <a:lnTo>
                    <a:pt x="604349" y="1036440"/>
                  </a:lnTo>
                  <a:lnTo>
                    <a:pt x="559317" y="1045767"/>
                  </a:lnTo>
                  <a:lnTo>
                    <a:pt x="513822" y="1053124"/>
                  </a:lnTo>
                  <a:lnTo>
                    <a:pt x="467924" y="1058488"/>
                  </a:lnTo>
                  <a:lnTo>
                    <a:pt x="421683" y="1061836"/>
                  </a:lnTo>
                  <a:lnTo>
                    <a:pt x="375159" y="1063146"/>
                  </a:lnTo>
                  <a:lnTo>
                    <a:pt x="328412" y="1062396"/>
                  </a:lnTo>
                  <a:lnTo>
                    <a:pt x="281503" y="1059562"/>
                  </a:lnTo>
                  <a:lnTo>
                    <a:pt x="234491" y="1054623"/>
                  </a:lnTo>
                  <a:lnTo>
                    <a:pt x="187437" y="1047556"/>
                  </a:lnTo>
                  <a:lnTo>
                    <a:pt x="140401" y="1038339"/>
                  </a:lnTo>
                  <a:lnTo>
                    <a:pt x="93443" y="1026948"/>
                  </a:lnTo>
                  <a:lnTo>
                    <a:pt x="46622" y="1013363"/>
                  </a:lnTo>
                  <a:lnTo>
                    <a:pt x="0" y="997559"/>
                  </a:lnTo>
                  <a:lnTo>
                    <a:pt x="3632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object 11">
              <a:extLst>
                <a:ext uri="{FF2B5EF4-FFF2-40B4-BE49-F238E27FC236}">
                  <a16:creationId xmlns:a16="http://schemas.microsoft.com/office/drawing/2014/main" id="{E997375C-CA46-9FAD-A1DE-2A7286E92DF3}"/>
                </a:ext>
              </a:extLst>
            </p:cNvPr>
            <p:cNvSpPr/>
            <p:nvPr/>
          </p:nvSpPr>
          <p:spPr>
            <a:xfrm>
              <a:off x="7440866" y="1914677"/>
              <a:ext cx="1062355" cy="1578610"/>
            </a:xfrm>
            <a:custGeom>
              <a:avLst/>
              <a:gdLst/>
              <a:ahLst/>
              <a:cxnLst/>
              <a:rect l="l" t="t" r="r" b="b"/>
              <a:pathLst>
                <a:path w="1062354" h="1578610">
                  <a:moveTo>
                    <a:pt x="0" y="0"/>
                  </a:moveTo>
                  <a:lnTo>
                    <a:pt x="0" y="1062812"/>
                  </a:lnTo>
                  <a:lnTo>
                    <a:pt x="929043" y="1578076"/>
                  </a:lnTo>
                  <a:lnTo>
                    <a:pt x="953236" y="1532359"/>
                  </a:lnTo>
                  <a:lnTo>
                    <a:pt x="974817" y="1487168"/>
                  </a:lnTo>
                  <a:lnTo>
                    <a:pt x="993853" y="1442253"/>
                  </a:lnTo>
                  <a:lnTo>
                    <a:pt x="1010406" y="1397362"/>
                  </a:lnTo>
                  <a:lnTo>
                    <a:pt x="1024543" y="1352246"/>
                  </a:lnTo>
                  <a:lnTo>
                    <a:pt x="1036327" y="1306655"/>
                  </a:lnTo>
                  <a:lnTo>
                    <a:pt x="1045824" y="1260339"/>
                  </a:lnTo>
                  <a:lnTo>
                    <a:pt x="1053097" y="1213046"/>
                  </a:lnTo>
                  <a:lnTo>
                    <a:pt x="1058213" y="1164528"/>
                  </a:lnTo>
                  <a:lnTo>
                    <a:pt x="1061235" y="1114533"/>
                  </a:lnTo>
                  <a:lnTo>
                    <a:pt x="1062228" y="1062812"/>
                  </a:lnTo>
                  <a:lnTo>
                    <a:pt x="1061134" y="1014162"/>
                  </a:lnTo>
                  <a:lnTo>
                    <a:pt x="1057887" y="966073"/>
                  </a:lnTo>
                  <a:lnTo>
                    <a:pt x="1052531" y="918593"/>
                  </a:lnTo>
                  <a:lnTo>
                    <a:pt x="1045114" y="871768"/>
                  </a:lnTo>
                  <a:lnTo>
                    <a:pt x="1035682" y="825646"/>
                  </a:lnTo>
                  <a:lnTo>
                    <a:pt x="1024284" y="780272"/>
                  </a:lnTo>
                  <a:lnTo>
                    <a:pt x="1010964" y="735694"/>
                  </a:lnTo>
                  <a:lnTo>
                    <a:pt x="995772" y="691960"/>
                  </a:lnTo>
                  <a:lnTo>
                    <a:pt x="978752" y="649115"/>
                  </a:lnTo>
                  <a:lnTo>
                    <a:pt x="959953" y="607206"/>
                  </a:lnTo>
                  <a:lnTo>
                    <a:pt x="939420" y="566281"/>
                  </a:lnTo>
                  <a:lnTo>
                    <a:pt x="917202" y="526387"/>
                  </a:lnTo>
                  <a:lnTo>
                    <a:pt x="893344" y="487570"/>
                  </a:lnTo>
                  <a:lnTo>
                    <a:pt x="867894" y="449878"/>
                  </a:lnTo>
                  <a:lnTo>
                    <a:pt x="840899" y="413356"/>
                  </a:lnTo>
                  <a:lnTo>
                    <a:pt x="812404" y="378053"/>
                  </a:lnTo>
                  <a:lnTo>
                    <a:pt x="782458" y="344014"/>
                  </a:lnTo>
                  <a:lnTo>
                    <a:pt x="751108" y="311288"/>
                  </a:lnTo>
                  <a:lnTo>
                    <a:pt x="718399" y="279920"/>
                  </a:lnTo>
                  <a:lnTo>
                    <a:pt x="684379" y="249958"/>
                  </a:lnTo>
                  <a:lnTo>
                    <a:pt x="649095" y="221448"/>
                  </a:lnTo>
                  <a:lnTo>
                    <a:pt x="612593" y="194438"/>
                  </a:lnTo>
                  <a:lnTo>
                    <a:pt x="574921" y="168974"/>
                  </a:lnTo>
                  <a:lnTo>
                    <a:pt x="536126" y="145103"/>
                  </a:lnTo>
                  <a:lnTo>
                    <a:pt x="496253" y="122873"/>
                  </a:lnTo>
                  <a:lnTo>
                    <a:pt x="455351" y="102329"/>
                  </a:lnTo>
                  <a:lnTo>
                    <a:pt x="413466" y="83520"/>
                  </a:lnTo>
                  <a:lnTo>
                    <a:pt x="370645" y="66491"/>
                  </a:lnTo>
                  <a:lnTo>
                    <a:pt x="326934" y="51290"/>
                  </a:lnTo>
                  <a:lnTo>
                    <a:pt x="282381" y="37964"/>
                  </a:lnTo>
                  <a:lnTo>
                    <a:pt x="237033" y="26559"/>
                  </a:lnTo>
                  <a:lnTo>
                    <a:pt x="190936" y="17123"/>
                  </a:lnTo>
                  <a:lnTo>
                    <a:pt x="144137" y="9702"/>
                  </a:lnTo>
                  <a:lnTo>
                    <a:pt x="96684" y="4343"/>
                  </a:lnTo>
                  <a:lnTo>
                    <a:pt x="48622" y="10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ABDD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12">
              <a:extLst>
                <a:ext uri="{FF2B5EF4-FFF2-40B4-BE49-F238E27FC236}">
                  <a16:creationId xmlns:a16="http://schemas.microsoft.com/office/drawing/2014/main" id="{2AAC7B28-E18C-1098-A8A5-BD5464FCCE17}"/>
                </a:ext>
              </a:extLst>
            </p:cNvPr>
            <p:cNvSpPr/>
            <p:nvPr/>
          </p:nvSpPr>
          <p:spPr>
            <a:xfrm>
              <a:off x="7440866" y="1914677"/>
              <a:ext cx="1062355" cy="1578610"/>
            </a:xfrm>
            <a:custGeom>
              <a:avLst/>
              <a:gdLst/>
              <a:ahLst/>
              <a:cxnLst/>
              <a:rect l="l" t="t" r="r" b="b"/>
              <a:pathLst>
                <a:path w="1062354" h="1578610">
                  <a:moveTo>
                    <a:pt x="0" y="1062812"/>
                  </a:moveTo>
                  <a:lnTo>
                    <a:pt x="0" y="0"/>
                  </a:lnTo>
                  <a:lnTo>
                    <a:pt x="48622" y="1093"/>
                  </a:lnTo>
                  <a:lnTo>
                    <a:pt x="96684" y="4343"/>
                  </a:lnTo>
                  <a:lnTo>
                    <a:pt x="144137" y="9702"/>
                  </a:lnTo>
                  <a:lnTo>
                    <a:pt x="190936" y="17123"/>
                  </a:lnTo>
                  <a:lnTo>
                    <a:pt x="237033" y="26559"/>
                  </a:lnTo>
                  <a:lnTo>
                    <a:pt x="282381" y="37964"/>
                  </a:lnTo>
                  <a:lnTo>
                    <a:pt x="326934" y="51290"/>
                  </a:lnTo>
                  <a:lnTo>
                    <a:pt x="370645" y="66491"/>
                  </a:lnTo>
                  <a:lnTo>
                    <a:pt x="413466" y="83520"/>
                  </a:lnTo>
                  <a:lnTo>
                    <a:pt x="455351" y="102329"/>
                  </a:lnTo>
                  <a:lnTo>
                    <a:pt x="496253" y="122873"/>
                  </a:lnTo>
                  <a:lnTo>
                    <a:pt x="536126" y="145103"/>
                  </a:lnTo>
                  <a:lnTo>
                    <a:pt x="574921" y="168974"/>
                  </a:lnTo>
                  <a:lnTo>
                    <a:pt x="612593" y="194438"/>
                  </a:lnTo>
                  <a:lnTo>
                    <a:pt x="649095" y="221448"/>
                  </a:lnTo>
                  <a:lnTo>
                    <a:pt x="684379" y="249958"/>
                  </a:lnTo>
                  <a:lnTo>
                    <a:pt x="718399" y="279920"/>
                  </a:lnTo>
                  <a:lnTo>
                    <a:pt x="751108" y="311288"/>
                  </a:lnTo>
                  <a:lnTo>
                    <a:pt x="782458" y="344014"/>
                  </a:lnTo>
                  <a:lnTo>
                    <a:pt x="812404" y="378053"/>
                  </a:lnTo>
                  <a:lnTo>
                    <a:pt x="840899" y="413356"/>
                  </a:lnTo>
                  <a:lnTo>
                    <a:pt x="867894" y="449878"/>
                  </a:lnTo>
                  <a:lnTo>
                    <a:pt x="893344" y="487570"/>
                  </a:lnTo>
                  <a:lnTo>
                    <a:pt x="917202" y="526387"/>
                  </a:lnTo>
                  <a:lnTo>
                    <a:pt x="939420" y="566281"/>
                  </a:lnTo>
                  <a:lnTo>
                    <a:pt x="959953" y="607206"/>
                  </a:lnTo>
                  <a:lnTo>
                    <a:pt x="978752" y="649115"/>
                  </a:lnTo>
                  <a:lnTo>
                    <a:pt x="995772" y="691960"/>
                  </a:lnTo>
                  <a:lnTo>
                    <a:pt x="1010964" y="735694"/>
                  </a:lnTo>
                  <a:lnTo>
                    <a:pt x="1024284" y="780272"/>
                  </a:lnTo>
                  <a:lnTo>
                    <a:pt x="1035682" y="825646"/>
                  </a:lnTo>
                  <a:lnTo>
                    <a:pt x="1045114" y="871768"/>
                  </a:lnTo>
                  <a:lnTo>
                    <a:pt x="1052531" y="918593"/>
                  </a:lnTo>
                  <a:lnTo>
                    <a:pt x="1057887" y="966073"/>
                  </a:lnTo>
                  <a:lnTo>
                    <a:pt x="1061134" y="1014162"/>
                  </a:lnTo>
                  <a:lnTo>
                    <a:pt x="1062228" y="1062812"/>
                  </a:lnTo>
                  <a:lnTo>
                    <a:pt x="1061235" y="1114533"/>
                  </a:lnTo>
                  <a:lnTo>
                    <a:pt x="1058213" y="1164528"/>
                  </a:lnTo>
                  <a:lnTo>
                    <a:pt x="1053097" y="1213046"/>
                  </a:lnTo>
                  <a:lnTo>
                    <a:pt x="1045824" y="1260339"/>
                  </a:lnTo>
                  <a:lnTo>
                    <a:pt x="1036327" y="1306655"/>
                  </a:lnTo>
                  <a:lnTo>
                    <a:pt x="1024543" y="1352246"/>
                  </a:lnTo>
                  <a:lnTo>
                    <a:pt x="1010406" y="1397362"/>
                  </a:lnTo>
                  <a:lnTo>
                    <a:pt x="993853" y="1442253"/>
                  </a:lnTo>
                  <a:lnTo>
                    <a:pt x="974817" y="1487168"/>
                  </a:lnTo>
                  <a:lnTo>
                    <a:pt x="953236" y="1532359"/>
                  </a:lnTo>
                  <a:lnTo>
                    <a:pt x="929043" y="1578076"/>
                  </a:lnTo>
                  <a:lnTo>
                    <a:pt x="0" y="1062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7" name="object 42">
            <a:extLst>
              <a:ext uri="{FF2B5EF4-FFF2-40B4-BE49-F238E27FC236}">
                <a16:creationId xmlns:a16="http://schemas.microsoft.com/office/drawing/2014/main" id="{3A2951C4-2F2E-F335-FF0E-A336FF360812}"/>
              </a:ext>
            </a:extLst>
          </p:cNvPr>
          <p:cNvSpPr txBox="1"/>
          <p:nvPr/>
        </p:nvSpPr>
        <p:spPr>
          <a:xfrm>
            <a:off x="3039707" y="2597193"/>
            <a:ext cx="371269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83" dirty="0">
                <a:solidFill>
                  <a:srgbClr val="231F20"/>
                </a:solidFill>
                <a:latin typeface="Century Gothic"/>
                <a:cs typeface="Century Gothic"/>
              </a:rPr>
              <a:t>11,6%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48" name="object 40">
            <a:extLst>
              <a:ext uri="{FF2B5EF4-FFF2-40B4-BE49-F238E27FC236}">
                <a16:creationId xmlns:a16="http://schemas.microsoft.com/office/drawing/2014/main" id="{74825C63-0529-E71C-7F40-A8B656573604}"/>
              </a:ext>
            </a:extLst>
          </p:cNvPr>
          <p:cNvSpPr txBox="1"/>
          <p:nvPr/>
        </p:nvSpPr>
        <p:spPr>
          <a:xfrm>
            <a:off x="5498411" y="3279243"/>
            <a:ext cx="427392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33,3%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59" name="object 43">
            <a:extLst>
              <a:ext uri="{FF2B5EF4-FFF2-40B4-BE49-F238E27FC236}">
                <a16:creationId xmlns:a16="http://schemas.microsoft.com/office/drawing/2014/main" id="{F91F2C29-59FC-1D2D-BCAB-FECAA117EFB4}"/>
              </a:ext>
            </a:extLst>
          </p:cNvPr>
          <p:cNvSpPr txBox="1"/>
          <p:nvPr/>
        </p:nvSpPr>
        <p:spPr>
          <a:xfrm>
            <a:off x="2727434" y="3632121"/>
            <a:ext cx="417524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19,0%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60" name="object 46">
            <a:extLst>
              <a:ext uri="{FF2B5EF4-FFF2-40B4-BE49-F238E27FC236}">
                <a16:creationId xmlns:a16="http://schemas.microsoft.com/office/drawing/2014/main" id="{F303328D-98A5-7C8E-D22F-8ED0AE26D28A}"/>
              </a:ext>
            </a:extLst>
          </p:cNvPr>
          <p:cNvSpPr/>
          <p:nvPr/>
        </p:nvSpPr>
        <p:spPr>
          <a:xfrm>
            <a:off x="3882106" y="3009352"/>
            <a:ext cx="995397" cy="995397"/>
          </a:xfrm>
          <a:custGeom>
            <a:avLst/>
            <a:gdLst/>
            <a:ahLst/>
            <a:cxnLst/>
            <a:rect l="l" t="t" r="r" b="b"/>
            <a:pathLst>
              <a:path w="1024890" h="1024889">
                <a:moveTo>
                  <a:pt x="512203" y="0"/>
                </a:moveTo>
                <a:lnTo>
                  <a:pt x="465583" y="2093"/>
                </a:lnTo>
                <a:lnTo>
                  <a:pt x="420135" y="8252"/>
                </a:lnTo>
                <a:lnTo>
                  <a:pt x="376040" y="18296"/>
                </a:lnTo>
                <a:lnTo>
                  <a:pt x="333480" y="32045"/>
                </a:lnTo>
                <a:lnTo>
                  <a:pt x="292635" y="49316"/>
                </a:lnTo>
                <a:lnTo>
                  <a:pt x="253685" y="69931"/>
                </a:lnTo>
                <a:lnTo>
                  <a:pt x="216813" y="93707"/>
                </a:lnTo>
                <a:lnTo>
                  <a:pt x="182198" y="120464"/>
                </a:lnTo>
                <a:lnTo>
                  <a:pt x="150021" y="150021"/>
                </a:lnTo>
                <a:lnTo>
                  <a:pt x="120464" y="182198"/>
                </a:lnTo>
                <a:lnTo>
                  <a:pt x="93707" y="216813"/>
                </a:lnTo>
                <a:lnTo>
                  <a:pt x="69931" y="253685"/>
                </a:lnTo>
                <a:lnTo>
                  <a:pt x="49316" y="292635"/>
                </a:lnTo>
                <a:lnTo>
                  <a:pt x="32045" y="333480"/>
                </a:lnTo>
                <a:lnTo>
                  <a:pt x="18296" y="376040"/>
                </a:lnTo>
                <a:lnTo>
                  <a:pt x="8252" y="420135"/>
                </a:lnTo>
                <a:lnTo>
                  <a:pt x="2093" y="465583"/>
                </a:lnTo>
                <a:lnTo>
                  <a:pt x="0" y="512203"/>
                </a:lnTo>
                <a:lnTo>
                  <a:pt x="2093" y="558822"/>
                </a:lnTo>
                <a:lnTo>
                  <a:pt x="8252" y="604268"/>
                </a:lnTo>
                <a:lnTo>
                  <a:pt x="18296" y="648361"/>
                </a:lnTo>
                <a:lnTo>
                  <a:pt x="32045" y="690920"/>
                </a:lnTo>
                <a:lnTo>
                  <a:pt x="49316" y="731764"/>
                </a:lnTo>
                <a:lnTo>
                  <a:pt x="69931" y="770712"/>
                </a:lnTo>
                <a:lnTo>
                  <a:pt x="93707" y="807584"/>
                </a:lnTo>
                <a:lnTo>
                  <a:pt x="120464" y="842198"/>
                </a:lnTo>
                <a:lnTo>
                  <a:pt x="150021" y="874374"/>
                </a:lnTo>
                <a:lnTo>
                  <a:pt x="182198" y="903931"/>
                </a:lnTo>
                <a:lnTo>
                  <a:pt x="216813" y="930687"/>
                </a:lnTo>
                <a:lnTo>
                  <a:pt x="253685" y="954463"/>
                </a:lnTo>
                <a:lnTo>
                  <a:pt x="292635" y="975078"/>
                </a:lnTo>
                <a:lnTo>
                  <a:pt x="333480" y="992349"/>
                </a:lnTo>
                <a:lnTo>
                  <a:pt x="376040" y="1006098"/>
                </a:lnTo>
                <a:lnTo>
                  <a:pt x="420135" y="1016142"/>
                </a:lnTo>
                <a:lnTo>
                  <a:pt x="465583" y="1022301"/>
                </a:lnTo>
                <a:lnTo>
                  <a:pt x="512203" y="1024394"/>
                </a:lnTo>
                <a:lnTo>
                  <a:pt x="558824" y="1022301"/>
                </a:lnTo>
                <a:lnTo>
                  <a:pt x="604272" y="1016142"/>
                </a:lnTo>
                <a:lnTo>
                  <a:pt x="648366" y="1006098"/>
                </a:lnTo>
                <a:lnTo>
                  <a:pt x="690927" y="992349"/>
                </a:lnTo>
                <a:lnTo>
                  <a:pt x="731772" y="975078"/>
                </a:lnTo>
                <a:lnTo>
                  <a:pt x="770721" y="954463"/>
                </a:lnTo>
                <a:lnTo>
                  <a:pt x="807594" y="930687"/>
                </a:lnTo>
                <a:lnTo>
                  <a:pt x="842209" y="903931"/>
                </a:lnTo>
                <a:lnTo>
                  <a:pt x="874385" y="874374"/>
                </a:lnTo>
                <a:lnTo>
                  <a:pt x="903942" y="842198"/>
                </a:lnTo>
                <a:lnTo>
                  <a:pt x="930699" y="807584"/>
                </a:lnTo>
                <a:lnTo>
                  <a:pt x="954476" y="770712"/>
                </a:lnTo>
                <a:lnTo>
                  <a:pt x="975090" y="731764"/>
                </a:lnTo>
                <a:lnTo>
                  <a:pt x="992362" y="690920"/>
                </a:lnTo>
                <a:lnTo>
                  <a:pt x="1006110" y="648361"/>
                </a:lnTo>
                <a:lnTo>
                  <a:pt x="1016155" y="604268"/>
                </a:lnTo>
                <a:lnTo>
                  <a:pt x="1022314" y="558822"/>
                </a:lnTo>
                <a:lnTo>
                  <a:pt x="1024407" y="512203"/>
                </a:lnTo>
                <a:lnTo>
                  <a:pt x="1022314" y="465583"/>
                </a:lnTo>
                <a:lnTo>
                  <a:pt x="1016155" y="420135"/>
                </a:lnTo>
                <a:lnTo>
                  <a:pt x="1006110" y="376040"/>
                </a:lnTo>
                <a:lnTo>
                  <a:pt x="992362" y="333480"/>
                </a:lnTo>
                <a:lnTo>
                  <a:pt x="975090" y="292635"/>
                </a:lnTo>
                <a:lnTo>
                  <a:pt x="954476" y="253685"/>
                </a:lnTo>
                <a:lnTo>
                  <a:pt x="930699" y="216813"/>
                </a:lnTo>
                <a:lnTo>
                  <a:pt x="903942" y="182198"/>
                </a:lnTo>
                <a:lnTo>
                  <a:pt x="874385" y="150021"/>
                </a:lnTo>
                <a:lnTo>
                  <a:pt x="842209" y="120464"/>
                </a:lnTo>
                <a:lnTo>
                  <a:pt x="807594" y="93707"/>
                </a:lnTo>
                <a:lnTo>
                  <a:pt x="770721" y="69931"/>
                </a:lnTo>
                <a:lnTo>
                  <a:pt x="731772" y="49316"/>
                </a:lnTo>
                <a:lnTo>
                  <a:pt x="690927" y="32045"/>
                </a:lnTo>
                <a:lnTo>
                  <a:pt x="648366" y="18296"/>
                </a:lnTo>
                <a:lnTo>
                  <a:pt x="604272" y="8252"/>
                </a:lnTo>
                <a:lnTo>
                  <a:pt x="558824" y="2093"/>
                </a:lnTo>
                <a:lnTo>
                  <a:pt x="5122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61" name="object 41">
            <a:extLst>
              <a:ext uri="{FF2B5EF4-FFF2-40B4-BE49-F238E27FC236}">
                <a16:creationId xmlns:a16="http://schemas.microsoft.com/office/drawing/2014/main" id="{225117BC-9F24-E02C-9565-7980AC721BA0}"/>
              </a:ext>
            </a:extLst>
          </p:cNvPr>
          <p:cNvSpPr txBox="1"/>
          <p:nvPr/>
        </p:nvSpPr>
        <p:spPr>
          <a:xfrm>
            <a:off x="3451607" y="4471142"/>
            <a:ext cx="431092" cy="191735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165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22,5%</a:t>
            </a:r>
            <a:endParaRPr sz="1165" kern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466C1814-D396-09E4-FE56-A9B4248B0B93}"/>
              </a:ext>
            </a:extLst>
          </p:cNvPr>
          <p:cNvSpPr txBox="1"/>
          <p:nvPr/>
        </p:nvSpPr>
        <p:spPr>
          <a:xfrm>
            <a:off x="7516208" y="1043327"/>
            <a:ext cx="2719031" cy="1309891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marR="4194" defTabSz="888065">
              <a:spcBef>
                <a:spcPts val="83"/>
              </a:spcBef>
            </a:pPr>
            <a:r>
              <a:rPr lang="ru-RU" sz="1457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Необходимая инфраструктура:</a:t>
            </a:r>
            <a:endParaRPr lang="en-US" sz="1457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  <a:p>
            <a:pPr marL="10484" marR="4194" defTabSz="888065">
              <a:spcBef>
                <a:spcPts val="83"/>
              </a:spcBef>
            </a:pPr>
            <a:endParaRPr sz="826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en-US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R&amp;D </a:t>
            </a: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центр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производственные цеха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офис с демо залом</a:t>
            </a:r>
          </a:p>
          <a:p>
            <a:pPr marL="85969" indent="-76010" defTabSz="888065">
              <a:spcBef>
                <a:spcPts val="17"/>
              </a:spcBef>
              <a:buFontTx/>
              <a:buChar char="•"/>
              <a:tabLst>
                <a:tab pos="86494" algn="l"/>
              </a:tabLst>
            </a:pPr>
            <a:r>
              <a:rPr lang="ru-RU" sz="1156" kern="0" spc="75" dirty="0">
                <a:solidFill>
                  <a:sysClr val="windowText" lastClr="000000"/>
                </a:solidFill>
                <a:latin typeface="Century Gothic"/>
                <a:ea typeface="+mj-ea"/>
              </a:rPr>
              <a:t>испытательный полигон</a:t>
            </a:r>
            <a:endParaRPr lang="en-US" sz="1156" kern="0" spc="75" dirty="0">
              <a:solidFill>
                <a:sysClr val="windowText" lastClr="000000"/>
              </a:solidFill>
              <a:latin typeface="Century Gothic"/>
              <a:ea typeface="+mj-ea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E76497-4DA4-7946-001A-46B01CC2CD1D}"/>
              </a:ext>
            </a:extLst>
          </p:cNvPr>
          <p:cNvSpPr txBox="1"/>
          <p:nvPr/>
        </p:nvSpPr>
        <p:spPr>
          <a:xfrm>
            <a:off x="2116162" y="5025023"/>
            <a:ext cx="2394593" cy="1117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Строительно-монтажные  работы</a:t>
            </a:r>
          </a:p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Приобретение и монтаж оборудования </a:t>
            </a:r>
          </a:p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НДС</a:t>
            </a:r>
          </a:p>
        </p:txBody>
      </p:sp>
      <p:sp>
        <p:nvSpPr>
          <p:cNvPr id="92" name="object 50">
            <a:extLst>
              <a:ext uri="{FF2B5EF4-FFF2-40B4-BE49-F238E27FC236}">
                <a16:creationId xmlns:a16="http://schemas.microsoft.com/office/drawing/2014/main" id="{DDEAD6D3-8AB3-FEF4-63CA-72EEFC871F81}"/>
              </a:ext>
            </a:extLst>
          </p:cNvPr>
          <p:cNvSpPr/>
          <p:nvPr/>
        </p:nvSpPr>
        <p:spPr>
          <a:xfrm>
            <a:off x="1829240" y="5108615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6AABDD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93" name="object 49">
            <a:extLst>
              <a:ext uri="{FF2B5EF4-FFF2-40B4-BE49-F238E27FC236}">
                <a16:creationId xmlns:a16="http://schemas.microsoft.com/office/drawing/2014/main" id="{5CF03D8D-65E1-74D5-8AA3-86AFEBB85152}"/>
              </a:ext>
            </a:extLst>
          </p:cNvPr>
          <p:cNvSpPr/>
          <p:nvPr/>
        </p:nvSpPr>
        <p:spPr>
          <a:xfrm>
            <a:off x="1829241" y="5590230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242F66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94" name="object 51">
            <a:extLst>
              <a:ext uri="{FF2B5EF4-FFF2-40B4-BE49-F238E27FC236}">
                <a16:creationId xmlns:a16="http://schemas.microsoft.com/office/drawing/2014/main" id="{A3B3640A-4BAF-89D0-760E-0D4D66AF1A0E}"/>
              </a:ext>
            </a:extLst>
          </p:cNvPr>
          <p:cNvSpPr/>
          <p:nvPr/>
        </p:nvSpPr>
        <p:spPr>
          <a:xfrm>
            <a:off x="1829241" y="6063664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95C3DB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539740E-B291-366E-6205-0085B8AC1E90}"/>
              </a:ext>
            </a:extLst>
          </p:cNvPr>
          <p:cNvSpPr txBox="1"/>
          <p:nvPr/>
        </p:nvSpPr>
        <p:spPr>
          <a:xfrm>
            <a:off x="4808714" y="5524917"/>
            <a:ext cx="2566945" cy="450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Прирост чистого оборотного капитала </a:t>
            </a:r>
          </a:p>
        </p:txBody>
      </p:sp>
      <p:sp>
        <p:nvSpPr>
          <p:cNvPr id="96" name="object 52">
            <a:extLst>
              <a:ext uri="{FF2B5EF4-FFF2-40B4-BE49-F238E27FC236}">
                <a16:creationId xmlns:a16="http://schemas.microsoft.com/office/drawing/2014/main" id="{6D9EEC04-30E6-1624-80EF-627D6602A758}"/>
              </a:ext>
            </a:extLst>
          </p:cNvPr>
          <p:cNvSpPr/>
          <p:nvPr/>
        </p:nvSpPr>
        <p:spPr>
          <a:xfrm>
            <a:off x="4539690" y="5108615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93BD65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97" name="object 53">
            <a:extLst>
              <a:ext uri="{FF2B5EF4-FFF2-40B4-BE49-F238E27FC236}">
                <a16:creationId xmlns:a16="http://schemas.microsoft.com/office/drawing/2014/main" id="{C4354405-FC6E-16E5-9D64-BE387FBDB6F9}"/>
              </a:ext>
            </a:extLst>
          </p:cNvPr>
          <p:cNvSpPr/>
          <p:nvPr/>
        </p:nvSpPr>
        <p:spPr>
          <a:xfrm>
            <a:off x="4539690" y="5592888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5A7437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98" name="object 54">
            <a:extLst>
              <a:ext uri="{FF2B5EF4-FFF2-40B4-BE49-F238E27FC236}">
                <a16:creationId xmlns:a16="http://schemas.microsoft.com/office/drawing/2014/main" id="{09B912C1-A46F-5292-FD79-4B4C3EF61325}"/>
              </a:ext>
            </a:extLst>
          </p:cNvPr>
          <p:cNvSpPr/>
          <p:nvPr/>
        </p:nvSpPr>
        <p:spPr>
          <a:xfrm>
            <a:off x="4544504" y="6063664"/>
            <a:ext cx="221405" cy="217088"/>
          </a:xfrm>
          <a:custGeom>
            <a:avLst/>
            <a:gdLst/>
            <a:ahLst/>
            <a:cxnLst/>
            <a:rect l="l" t="t" r="r" b="b"/>
            <a:pathLst>
              <a:path w="227964" h="223520">
                <a:moveTo>
                  <a:pt x="227825" y="0"/>
                </a:moveTo>
                <a:lnTo>
                  <a:pt x="0" y="0"/>
                </a:lnTo>
                <a:lnTo>
                  <a:pt x="0" y="223202"/>
                </a:lnTo>
                <a:lnTo>
                  <a:pt x="227825" y="223202"/>
                </a:lnTo>
                <a:lnTo>
                  <a:pt x="227825" y="0"/>
                </a:lnTo>
                <a:close/>
              </a:path>
            </a:pathLst>
          </a:custGeom>
          <a:solidFill>
            <a:srgbClr val="ACAEB1"/>
          </a:solidFill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3A713D5-919C-397E-472D-1530E0B1AB51}"/>
              </a:ext>
            </a:extLst>
          </p:cNvPr>
          <p:cNvSpPr txBox="1"/>
          <p:nvPr/>
        </p:nvSpPr>
        <p:spPr>
          <a:xfrm>
            <a:off x="4779677" y="5070622"/>
            <a:ext cx="2841985" cy="269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165" kern="0" dirty="0">
                <a:solidFill>
                  <a:sysClr val="windowText" lastClr="000000"/>
                </a:solidFill>
              </a:rPr>
              <a:t>Затраты на НИОКР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707F4F0-E7F1-356D-ABD5-046F00147AA1}"/>
              </a:ext>
            </a:extLst>
          </p:cNvPr>
          <p:cNvSpPr txBox="1"/>
          <p:nvPr/>
        </p:nvSpPr>
        <p:spPr>
          <a:xfrm>
            <a:off x="4808713" y="6040499"/>
            <a:ext cx="2841985" cy="269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>
              <a:spcBef>
                <a:spcPts val="1165"/>
              </a:spcBef>
            </a:pPr>
            <a:r>
              <a:rPr lang="ru-RU" sz="1165" kern="0" dirty="0">
                <a:solidFill>
                  <a:sysClr val="windowText" lastClr="000000"/>
                </a:solidFill>
              </a:rPr>
              <a:t>Прединвестиционные затраты</a:t>
            </a:r>
          </a:p>
        </p:txBody>
      </p:sp>
      <p:sp>
        <p:nvSpPr>
          <p:cNvPr id="101" name="object 9">
            <a:extLst>
              <a:ext uri="{FF2B5EF4-FFF2-40B4-BE49-F238E27FC236}">
                <a16:creationId xmlns:a16="http://schemas.microsoft.com/office/drawing/2014/main" id="{586388BB-7EAD-5EDC-6CEC-B04A9D759F47}"/>
              </a:ext>
            </a:extLst>
          </p:cNvPr>
          <p:cNvSpPr/>
          <p:nvPr/>
        </p:nvSpPr>
        <p:spPr>
          <a:xfrm>
            <a:off x="7424046" y="3220917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4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02" name="object 14">
            <a:extLst>
              <a:ext uri="{FF2B5EF4-FFF2-40B4-BE49-F238E27FC236}">
                <a16:creationId xmlns:a16="http://schemas.microsoft.com/office/drawing/2014/main" id="{043E2AAB-2043-9B0A-218D-28BF404A39B3}"/>
              </a:ext>
            </a:extLst>
          </p:cNvPr>
          <p:cNvSpPr txBox="1"/>
          <p:nvPr/>
        </p:nvSpPr>
        <p:spPr>
          <a:xfrm>
            <a:off x="7954026" y="3360668"/>
            <a:ext cx="721605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5,4</a:t>
            </a:r>
            <a:r>
              <a:rPr sz="1156" b="1" kern="0" spc="5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 </a:t>
            </a:r>
            <a:r>
              <a:rPr lang="ru-RU" sz="1156" b="1" kern="0" spc="3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лет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grpSp>
        <p:nvGrpSpPr>
          <p:cNvPr id="103" name="object 18">
            <a:extLst>
              <a:ext uri="{FF2B5EF4-FFF2-40B4-BE49-F238E27FC236}">
                <a16:creationId xmlns:a16="http://schemas.microsoft.com/office/drawing/2014/main" id="{5967CA1C-1592-27C9-750F-F6C1C114F43D}"/>
              </a:ext>
            </a:extLst>
          </p:cNvPr>
          <p:cNvGrpSpPr/>
          <p:nvPr/>
        </p:nvGrpSpPr>
        <p:grpSpPr>
          <a:xfrm>
            <a:off x="7498342" y="3276975"/>
            <a:ext cx="1232960" cy="336023"/>
            <a:chOff x="6750103" y="2576252"/>
            <a:chExt cx="1493520" cy="407034"/>
          </a:xfrm>
        </p:grpSpPr>
        <p:sp>
          <p:nvSpPr>
            <p:cNvPr id="104" name="object 19">
              <a:extLst>
                <a:ext uri="{FF2B5EF4-FFF2-40B4-BE49-F238E27FC236}">
                  <a16:creationId xmlns:a16="http://schemas.microsoft.com/office/drawing/2014/main" id="{0EF75E41-677C-8608-F69F-044C13F2523C}"/>
                </a:ext>
              </a:extLst>
            </p:cNvPr>
            <p:cNvSpPr/>
            <p:nvPr/>
          </p:nvSpPr>
          <p:spPr>
            <a:xfrm>
              <a:off x="8236900" y="257625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object 20">
              <a:extLst>
                <a:ext uri="{FF2B5EF4-FFF2-40B4-BE49-F238E27FC236}">
                  <a16:creationId xmlns:a16="http://schemas.microsoft.com/office/drawing/2014/main" id="{FA417734-7158-119E-7401-5BCCCC5FF97F}"/>
                </a:ext>
              </a:extLst>
            </p:cNvPr>
            <p:cNvSpPr/>
            <p:nvPr/>
          </p:nvSpPr>
          <p:spPr>
            <a:xfrm>
              <a:off x="6750103" y="25762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06" name="object 21">
              <a:extLst>
                <a:ext uri="{FF2B5EF4-FFF2-40B4-BE49-F238E27FC236}">
                  <a16:creationId xmlns:a16="http://schemas.microsoft.com/office/drawing/2014/main" id="{8FF56659-7E38-B1B3-D72E-749C1A765F5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4751" y="2658206"/>
              <a:ext cx="247182" cy="247693"/>
            </a:xfrm>
            <a:prstGeom prst="rect">
              <a:avLst/>
            </a:prstGeom>
          </p:spPr>
        </p:pic>
      </p:grpSp>
      <p:sp>
        <p:nvSpPr>
          <p:cNvPr id="107" name="object 10">
            <a:extLst>
              <a:ext uri="{FF2B5EF4-FFF2-40B4-BE49-F238E27FC236}">
                <a16:creationId xmlns:a16="http://schemas.microsoft.com/office/drawing/2014/main" id="{DDC01716-A57E-548E-1A3A-D8C42F4FBD59}"/>
              </a:ext>
            </a:extLst>
          </p:cNvPr>
          <p:cNvSpPr txBox="1"/>
          <p:nvPr/>
        </p:nvSpPr>
        <p:spPr>
          <a:xfrm>
            <a:off x="8759228" y="3331515"/>
            <a:ext cx="1277398" cy="28148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874" kern="0" dirty="0">
                <a:solidFill>
                  <a:srgbClr val="231F20"/>
                </a:solidFill>
                <a:latin typeface="Century Gothic"/>
                <a:cs typeface="Century Gothic"/>
              </a:rPr>
              <a:t>Простой</a:t>
            </a:r>
            <a:r>
              <a:rPr sz="874" kern="0" spc="107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874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08" name="object 3">
            <a:extLst>
              <a:ext uri="{FF2B5EF4-FFF2-40B4-BE49-F238E27FC236}">
                <a16:creationId xmlns:a16="http://schemas.microsoft.com/office/drawing/2014/main" id="{ECECCE85-A2D0-0BAC-AE79-E1E706DAD440}"/>
              </a:ext>
            </a:extLst>
          </p:cNvPr>
          <p:cNvSpPr txBox="1">
            <a:spLocks/>
          </p:cNvSpPr>
          <p:nvPr/>
        </p:nvSpPr>
        <p:spPr>
          <a:xfrm>
            <a:off x="6867097" y="2806907"/>
            <a:ext cx="3717310" cy="277372"/>
          </a:xfrm>
          <a:prstGeom prst="rect">
            <a:avLst/>
          </a:prstGeom>
        </p:spPr>
        <p:txBody>
          <a:bodyPr vert="horz" wrap="square" lIns="0" tIns="4822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88065">
              <a:lnSpc>
                <a:spcPct val="100000"/>
              </a:lnSpc>
              <a:spcBef>
                <a:spcPts val="379"/>
              </a:spcBef>
            </a:pPr>
            <a:r>
              <a:rPr lang="ru-RU" sz="1486" b="1" spc="75" dirty="0">
                <a:solidFill>
                  <a:srgbClr val="252C5F"/>
                </a:solidFill>
                <a:latin typeface="Montserrat" pitchFamily="2" charset="-52"/>
              </a:rPr>
              <a:t>Показатели эффективности</a:t>
            </a:r>
            <a:endParaRPr lang="en-US" sz="1486" b="1" spc="-318" dirty="0">
              <a:solidFill>
                <a:srgbClr val="231F20"/>
              </a:solidFill>
              <a:latin typeface="Montserrat" pitchFamily="2" charset="-52"/>
            </a:endParaRPr>
          </a:p>
        </p:txBody>
      </p:sp>
      <p:sp>
        <p:nvSpPr>
          <p:cNvPr id="109" name="object 8">
            <a:extLst>
              <a:ext uri="{FF2B5EF4-FFF2-40B4-BE49-F238E27FC236}">
                <a16:creationId xmlns:a16="http://schemas.microsoft.com/office/drawing/2014/main" id="{0006E4F5-DE3F-946D-2ACB-AEBB6C5DB14B}"/>
              </a:ext>
            </a:extLst>
          </p:cNvPr>
          <p:cNvSpPr/>
          <p:nvPr/>
        </p:nvSpPr>
        <p:spPr>
          <a:xfrm>
            <a:off x="7424046" y="3791697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10" name="object 15">
            <a:extLst>
              <a:ext uri="{FF2B5EF4-FFF2-40B4-BE49-F238E27FC236}">
                <a16:creationId xmlns:a16="http://schemas.microsoft.com/office/drawing/2014/main" id="{FE3C7B31-6E52-0D06-7CB9-D897719532DC}"/>
              </a:ext>
            </a:extLst>
          </p:cNvPr>
          <p:cNvSpPr txBox="1"/>
          <p:nvPr/>
        </p:nvSpPr>
        <p:spPr>
          <a:xfrm>
            <a:off x="7931290" y="3929161"/>
            <a:ext cx="794462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6,</a:t>
            </a:r>
            <a:r>
              <a:rPr lang="en-US" sz="1156" b="1" kern="0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1</a:t>
            </a:r>
            <a:r>
              <a:rPr sz="1156" b="1" kern="0" spc="10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 </a:t>
            </a:r>
            <a:r>
              <a:rPr lang="ru-RU" sz="1156" b="1" kern="0" spc="33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лет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grpSp>
        <p:nvGrpSpPr>
          <p:cNvPr id="111" name="object 22">
            <a:extLst>
              <a:ext uri="{FF2B5EF4-FFF2-40B4-BE49-F238E27FC236}">
                <a16:creationId xmlns:a16="http://schemas.microsoft.com/office/drawing/2014/main" id="{7244410B-1DC9-3373-183F-41F8E2731AFA}"/>
              </a:ext>
            </a:extLst>
          </p:cNvPr>
          <p:cNvGrpSpPr/>
          <p:nvPr/>
        </p:nvGrpSpPr>
        <p:grpSpPr>
          <a:xfrm>
            <a:off x="7498342" y="3864099"/>
            <a:ext cx="1232960" cy="336023"/>
            <a:chOff x="6750103" y="3287452"/>
            <a:chExt cx="1493520" cy="407034"/>
          </a:xfrm>
        </p:grpSpPr>
        <p:sp>
          <p:nvSpPr>
            <p:cNvPr id="112" name="object 23">
              <a:extLst>
                <a:ext uri="{FF2B5EF4-FFF2-40B4-BE49-F238E27FC236}">
                  <a16:creationId xmlns:a16="http://schemas.microsoft.com/office/drawing/2014/main" id="{39B9A3C4-FA5E-E42B-EC73-6B4C441CDF2E}"/>
                </a:ext>
              </a:extLst>
            </p:cNvPr>
            <p:cNvSpPr/>
            <p:nvPr/>
          </p:nvSpPr>
          <p:spPr>
            <a:xfrm>
              <a:off x="8236900" y="328745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806"/>
                  </a:lnTo>
                </a:path>
              </a:pathLst>
            </a:custGeom>
            <a:ln w="12700">
              <a:solidFill>
                <a:srgbClr val="252C5F"/>
              </a:solidFill>
            </a:ln>
          </p:spPr>
          <p:txBody>
            <a:bodyPr wrap="square" lIns="0" tIns="0" rIns="0" bIns="0" rtlCol="0"/>
            <a:lstStyle/>
            <a:p>
              <a:pPr defTabSz="888065"/>
              <a:endParaRPr sz="174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object 24">
              <a:extLst>
                <a:ext uri="{FF2B5EF4-FFF2-40B4-BE49-F238E27FC236}">
                  <a16:creationId xmlns:a16="http://schemas.microsoft.com/office/drawing/2014/main" id="{55E2E4FD-F96C-1A31-D8C3-AA999ECE6205}"/>
                </a:ext>
              </a:extLst>
            </p:cNvPr>
            <p:cNvSpPr/>
            <p:nvPr/>
          </p:nvSpPr>
          <p:spPr>
            <a:xfrm>
              <a:off x="6750103" y="3287467"/>
              <a:ext cx="400050" cy="407034"/>
            </a:xfrm>
            <a:custGeom>
              <a:avLst/>
              <a:gdLst/>
              <a:ahLst/>
              <a:cxnLst/>
              <a:rect l="l" t="t" r="r" b="b"/>
              <a:pathLst>
                <a:path w="400050" h="407035">
                  <a:moveTo>
                    <a:pt x="199796" y="0"/>
                  </a:moveTo>
                  <a:lnTo>
                    <a:pt x="153983" y="5371"/>
                  </a:lnTo>
                  <a:lnTo>
                    <a:pt x="111928" y="20672"/>
                  </a:lnTo>
                  <a:lnTo>
                    <a:pt x="74831" y="44681"/>
                  </a:lnTo>
                  <a:lnTo>
                    <a:pt x="43891" y="76179"/>
                  </a:lnTo>
                  <a:lnTo>
                    <a:pt x="20306" y="113943"/>
                  </a:lnTo>
                  <a:lnTo>
                    <a:pt x="5276" y="156754"/>
                  </a:lnTo>
                  <a:lnTo>
                    <a:pt x="0" y="203390"/>
                  </a:lnTo>
                  <a:lnTo>
                    <a:pt x="5276" y="250027"/>
                  </a:lnTo>
                  <a:lnTo>
                    <a:pt x="20306" y="292839"/>
                  </a:lnTo>
                  <a:lnTo>
                    <a:pt x="43891" y="330606"/>
                  </a:lnTo>
                  <a:lnTo>
                    <a:pt x="74831" y="362106"/>
                  </a:lnTo>
                  <a:lnTo>
                    <a:pt x="111928" y="386118"/>
                  </a:lnTo>
                  <a:lnTo>
                    <a:pt x="153983" y="401421"/>
                  </a:lnTo>
                  <a:lnTo>
                    <a:pt x="199796" y="406793"/>
                  </a:lnTo>
                  <a:lnTo>
                    <a:pt x="245609" y="401421"/>
                  </a:lnTo>
                  <a:lnTo>
                    <a:pt x="287664" y="386118"/>
                  </a:lnTo>
                  <a:lnTo>
                    <a:pt x="324761" y="362106"/>
                  </a:lnTo>
                  <a:lnTo>
                    <a:pt x="355701" y="330606"/>
                  </a:lnTo>
                  <a:lnTo>
                    <a:pt x="379286" y="292839"/>
                  </a:lnTo>
                  <a:lnTo>
                    <a:pt x="394316" y="250027"/>
                  </a:lnTo>
                  <a:lnTo>
                    <a:pt x="399592" y="203390"/>
                  </a:lnTo>
                  <a:lnTo>
                    <a:pt x="394316" y="156754"/>
                  </a:lnTo>
                  <a:lnTo>
                    <a:pt x="379286" y="113943"/>
                  </a:lnTo>
                  <a:lnTo>
                    <a:pt x="355701" y="76179"/>
                  </a:lnTo>
                  <a:lnTo>
                    <a:pt x="324761" y="44681"/>
                  </a:lnTo>
                  <a:lnTo>
                    <a:pt x="287664" y="20672"/>
                  </a:lnTo>
                  <a:lnTo>
                    <a:pt x="245609" y="5371"/>
                  </a:lnTo>
                  <a:lnTo>
                    <a:pt x="199796" y="0"/>
                  </a:lnTo>
                  <a:close/>
                </a:path>
              </a:pathLst>
            </a:custGeom>
            <a:solidFill>
              <a:srgbClr val="252C5F"/>
            </a:solidFill>
          </p:spPr>
          <p:txBody>
            <a:bodyPr wrap="square" lIns="0" tIns="0" rIns="0" bIns="0" rtlCol="0"/>
            <a:lstStyle/>
            <a:p>
              <a:pPr defTabSz="888065"/>
              <a:endParaRPr sz="174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4" name="object 25">
              <a:extLst>
                <a:ext uri="{FF2B5EF4-FFF2-40B4-BE49-F238E27FC236}">
                  <a16:creationId xmlns:a16="http://schemas.microsoft.com/office/drawing/2014/main" id="{ADE6FF19-0E92-D52A-0390-23039D8296B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5500" y="3367155"/>
              <a:ext cx="233488" cy="233536"/>
            </a:xfrm>
            <a:prstGeom prst="rect">
              <a:avLst/>
            </a:prstGeom>
          </p:spPr>
        </p:pic>
      </p:grpSp>
      <p:sp>
        <p:nvSpPr>
          <p:cNvPr id="115" name="object 11">
            <a:extLst>
              <a:ext uri="{FF2B5EF4-FFF2-40B4-BE49-F238E27FC236}">
                <a16:creationId xmlns:a16="http://schemas.microsoft.com/office/drawing/2014/main" id="{9B883C5C-527C-0D6E-260A-DCA26699498A}"/>
              </a:ext>
            </a:extLst>
          </p:cNvPr>
          <p:cNvSpPr txBox="1"/>
          <p:nvPr/>
        </p:nvSpPr>
        <p:spPr>
          <a:xfrm>
            <a:off x="8759228" y="3900623"/>
            <a:ext cx="1277398" cy="281483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marR="4934" defTabSz="888065">
              <a:spcBef>
                <a:spcPts val="97"/>
              </a:spcBef>
            </a:pPr>
            <a:r>
              <a:rPr sz="874" kern="0" spc="10" dirty="0">
                <a:solidFill>
                  <a:srgbClr val="231F20"/>
                </a:solidFill>
                <a:latin typeface="Century Gothic"/>
                <a:cs typeface="Century Gothic"/>
              </a:rPr>
              <a:t>Динамический</a:t>
            </a:r>
            <a:r>
              <a:rPr sz="874" kern="0" spc="16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срок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окупаемости</a:t>
            </a:r>
            <a:r>
              <a:rPr sz="874" kern="0" spc="29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0" dirty="0">
                <a:solidFill>
                  <a:srgbClr val="231F20"/>
                </a:solidFill>
                <a:latin typeface="Century Gothic"/>
                <a:cs typeface="Century Gothic"/>
              </a:rPr>
              <a:t>проекта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40" name="object 6">
            <a:extLst>
              <a:ext uri="{FF2B5EF4-FFF2-40B4-BE49-F238E27FC236}">
                <a16:creationId xmlns:a16="http://schemas.microsoft.com/office/drawing/2014/main" id="{E4DEFA6F-F042-3623-1D4F-1DD4B8BC8D51}"/>
              </a:ext>
            </a:extLst>
          </p:cNvPr>
          <p:cNvSpPr/>
          <p:nvPr/>
        </p:nvSpPr>
        <p:spPr>
          <a:xfrm>
            <a:off x="7424046" y="4930156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41" name="object 7">
            <a:extLst>
              <a:ext uri="{FF2B5EF4-FFF2-40B4-BE49-F238E27FC236}">
                <a16:creationId xmlns:a16="http://schemas.microsoft.com/office/drawing/2014/main" id="{393269CE-A93B-2EF1-EBC6-829C34189CAE}"/>
              </a:ext>
            </a:extLst>
          </p:cNvPr>
          <p:cNvSpPr/>
          <p:nvPr/>
        </p:nvSpPr>
        <p:spPr>
          <a:xfrm>
            <a:off x="7424046" y="4359710"/>
            <a:ext cx="2670365" cy="480708"/>
          </a:xfrm>
          <a:custGeom>
            <a:avLst/>
            <a:gdLst/>
            <a:ahLst/>
            <a:cxnLst/>
            <a:rect l="l" t="t" r="r" b="b"/>
            <a:pathLst>
              <a:path w="3234690" h="582295">
                <a:moveTo>
                  <a:pt x="3132937" y="582206"/>
                </a:moveTo>
                <a:lnTo>
                  <a:pt x="101549" y="582206"/>
                </a:lnTo>
                <a:lnTo>
                  <a:pt x="62118" y="575767"/>
                </a:lnTo>
                <a:lnTo>
                  <a:pt x="29829" y="558238"/>
                </a:lnTo>
                <a:lnTo>
                  <a:pt x="8012" y="532292"/>
                </a:lnTo>
                <a:lnTo>
                  <a:pt x="0" y="500608"/>
                </a:lnTo>
                <a:lnTo>
                  <a:pt x="0" y="81610"/>
                </a:lnTo>
                <a:lnTo>
                  <a:pt x="8012" y="49924"/>
                </a:lnTo>
                <a:lnTo>
                  <a:pt x="29829" y="23974"/>
                </a:lnTo>
                <a:lnTo>
                  <a:pt x="62118" y="6440"/>
                </a:lnTo>
                <a:lnTo>
                  <a:pt x="101549" y="0"/>
                </a:lnTo>
                <a:lnTo>
                  <a:pt x="3132937" y="0"/>
                </a:lnTo>
                <a:lnTo>
                  <a:pt x="3172370" y="6440"/>
                </a:lnTo>
                <a:lnTo>
                  <a:pt x="3204664" y="23974"/>
                </a:lnTo>
                <a:lnTo>
                  <a:pt x="3226485" y="49924"/>
                </a:lnTo>
                <a:lnTo>
                  <a:pt x="3234499" y="81610"/>
                </a:lnTo>
                <a:lnTo>
                  <a:pt x="3234499" y="500608"/>
                </a:lnTo>
                <a:lnTo>
                  <a:pt x="3226485" y="532292"/>
                </a:lnTo>
                <a:lnTo>
                  <a:pt x="3204664" y="558238"/>
                </a:lnTo>
                <a:lnTo>
                  <a:pt x="3172370" y="575767"/>
                </a:lnTo>
                <a:lnTo>
                  <a:pt x="3132937" y="582206"/>
                </a:lnTo>
                <a:close/>
              </a:path>
            </a:pathLst>
          </a:custGeom>
          <a:ln w="12700">
            <a:solidFill>
              <a:srgbClr val="252C5F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42" name="object 16">
            <a:extLst>
              <a:ext uri="{FF2B5EF4-FFF2-40B4-BE49-F238E27FC236}">
                <a16:creationId xmlns:a16="http://schemas.microsoft.com/office/drawing/2014/main" id="{80E81C8C-59C3-D535-E417-73DE6356924A}"/>
              </a:ext>
            </a:extLst>
          </p:cNvPr>
          <p:cNvSpPr txBox="1"/>
          <p:nvPr/>
        </p:nvSpPr>
        <p:spPr>
          <a:xfrm>
            <a:off x="7899721" y="4416931"/>
            <a:ext cx="775911" cy="366302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R="4194" algn="r" defTabSz="888065">
              <a:spcBef>
                <a:spcPts val="83"/>
              </a:spcBef>
            </a:pPr>
            <a:r>
              <a:rPr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$</a:t>
            </a:r>
            <a:r>
              <a:rPr lang="ru-RU"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27,3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  <a:p>
            <a:pPr marR="4194" algn="r" defTabSz="888065"/>
            <a:r>
              <a:rPr lang="ru-RU" sz="1156" b="1" kern="0" spc="91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млн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sp>
        <p:nvSpPr>
          <p:cNvPr id="143" name="object 17">
            <a:extLst>
              <a:ext uri="{FF2B5EF4-FFF2-40B4-BE49-F238E27FC236}">
                <a16:creationId xmlns:a16="http://schemas.microsoft.com/office/drawing/2014/main" id="{D184A86C-14B1-A481-CABC-CFEF33426903}"/>
              </a:ext>
            </a:extLst>
          </p:cNvPr>
          <p:cNvSpPr txBox="1"/>
          <p:nvPr/>
        </p:nvSpPr>
        <p:spPr>
          <a:xfrm>
            <a:off x="8370059" y="5082376"/>
            <a:ext cx="384629" cy="188443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lang="ru-RU"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15</a:t>
            </a:r>
            <a:r>
              <a:rPr sz="1156" b="1" kern="0" spc="79" dirty="0">
                <a:solidFill>
                  <a:srgbClr val="252C5F"/>
                </a:solidFill>
                <a:latin typeface="Montserrat" pitchFamily="2" charset="-52"/>
                <a:cs typeface="Century Gothic"/>
              </a:rPr>
              <a:t>%</a:t>
            </a:r>
            <a:endParaRPr sz="1156" b="1" kern="0" dirty="0">
              <a:solidFill>
                <a:sysClr val="windowText" lastClr="000000"/>
              </a:solidFill>
              <a:latin typeface="Montserrat" pitchFamily="2" charset="-52"/>
              <a:cs typeface="Century Gothic"/>
            </a:endParaRPr>
          </a:p>
        </p:txBody>
      </p:sp>
      <p:sp>
        <p:nvSpPr>
          <p:cNvPr id="144" name="object 32">
            <a:extLst>
              <a:ext uri="{FF2B5EF4-FFF2-40B4-BE49-F238E27FC236}">
                <a16:creationId xmlns:a16="http://schemas.microsoft.com/office/drawing/2014/main" id="{7A312AE9-DA70-54B9-6903-BA11AA024DDB}"/>
              </a:ext>
            </a:extLst>
          </p:cNvPr>
          <p:cNvSpPr txBox="1"/>
          <p:nvPr/>
        </p:nvSpPr>
        <p:spPr>
          <a:xfrm>
            <a:off x="7586183" y="4456809"/>
            <a:ext cx="154120" cy="251964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sz="1568" b="1" kern="0" spc="9" dirty="0">
                <a:solidFill>
                  <a:srgbClr val="FFFFFF"/>
                </a:solidFill>
                <a:latin typeface="Lucida Fax"/>
                <a:cs typeface="Lucida Fax"/>
              </a:rPr>
              <a:t>$</a:t>
            </a:r>
            <a:endParaRPr sz="1568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  <p:sp>
        <p:nvSpPr>
          <p:cNvPr id="145" name="object 33">
            <a:extLst>
              <a:ext uri="{FF2B5EF4-FFF2-40B4-BE49-F238E27FC236}">
                <a16:creationId xmlns:a16="http://schemas.microsoft.com/office/drawing/2014/main" id="{09899649-7E44-E32D-9A7F-24ACEB9E14FA}"/>
              </a:ext>
            </a:extLst>
          </p:cNvPr>
          <p:cNvSpPr txBox="1"/>
          <p:nvPr/>
        </p:nvSpPr>
        <p:spPr>
          <a:xfrm>
            <a:off x="7578716" y="5019249"/>
            <a:ext cx="181903" cy="251964"/>
          </a:xfrm>
          <a:prstGeom prst="rect">
            <a:avLst/>
          </a:prstGeom>
        </p:spPr>
        <p:txBody>
          <a:bodyPr vert="horz" wrap="square" lIns="0" tIns="10484" rIns="0" bIns="0" rtlCol="0">
            <a:spAutoFit/>
          </a:bodyPr>
          <a:lstStyle/>
          <a:p>
            <a:pPr marL="10484" defTabSz="888065">
              <a:spcBef>
                <a:spcPts val="83"/>
              </a:spcBef>
            </a:pPr>
            <a:r>
              <a:rPr sz="1568" b="1" kern="0" spc="9" dirty="0">
                <a:solidFill>
                  <a:srgbClr val="FFFFFF"/>
                </a:solidFill>
                <a:latin typeface="Lucida Fax"/>
                <a:cs typeface="Lucida Fax"/>
              </a:rPr>
              <a:t>%</a:t>
            </a:r>
            <a:endParaRPr sz="1568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  <p:sp>
        <p:nvSpPr>
          <p:cNvPr id="146" name="object 12">
            <a:extLst>
              <a:ext uri="{FF2B5EF4-FFF2-40B4-BE49-F238E27FC236}">
                <a16:creationId xmlns:a16="http://schemas.microsoft.com/office/drawing/2014/main" id="{5AF8EAAE-6976-7ED8-A29B-B23B25D921B9}"/>
              </a:ext>
            </a:extLst>
          </p:cNvPr>
          <p:cNvSpPr txBox="1"/>
          <p:nvPr/>
        </p:nvSpPr>
        <p:spPr>
          <a:xfrm>
            <a:off x="8775873" y="4545684"/>
            <a:ext cx="1020487" cy="14696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874" kern="0" spc="53" dirty="0">
                <a:solidFill>
                  <a:srgbClr val="231F20"/>
                </a:solidFill>
                <a:latin typeface="Century Gothic"/>
                <a:cs typeface="Century Gothic"/>
              </a:rPr>
              <a:t>NPV</a:t>
            </a:r>
            <a:r>
              <a:rPr sz="874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dirty="0">
                <a:solidFill>
                  <a:srgbClr val="231F20"/>
                </a:solidFill>
                <a:latin typeface="Century Gothic"/>
                <a:cs typeface="Century Gothic"/>
              </a:rPr>
              <a:t>(</a:t>
            </a:r>
            <a:r>
              <a:rPr lang="ru-RU" sz="874" kern="0" dirty="0">
                <a:solidFill>
                  <a:srgbClr val="231F20"/>
                </a:solidFill>
                <a:latin typeface="Century Gothic"/>
                <a:cs typeface="Century Gothic"/>
              </a:rPr>
              <a:t>11</a:t>
            </a:r>
            <a:r>
              <a:rPr sz="874" kern="0" spc="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74" kern="0" spc="-19" dirty="0">
                <a:solidFill>
                  <a:srgbClr val="231F20"/>
                </a:solidFill>
                <a:latin typeface="Century Gothic"/>
                <a:cs typeface="Century Gothic"/>
              </a:rPr>
              <a:t>лет)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47" name="object 13">
            <a:extLst>
              <a:ext uri="{FF2B5EF4-FFF2-40B4-BE49-F238E27FC236}">
                <a16:creationId xmlns:a16="http://schemas.microsoft.com/office/drawing/2014/main" id="{1A3EAA26-9982-D283-7D07-435A99F0D0BF}"/>
              </a:ext>
            </a:extLst>
          </p:cNvPr>
          <p:cNvSpPr txBox="1"/>
          <p:nvPr/>
        </p:nvSpPr>
        <p:spPr>
          <a:xfrm>
            <a:off x="8811011" y="5109570"/>
            <a:ext cx="217264" cy="146968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874" kern="0" spc="68" dirty="0">
                <a:solidFill>
                  <a:srgbClr val="231F20"/>
                </a:solidFill>
                <a:latin typeface="Century Gothic"/>
                <a:cs typeface="Century Gothic"/>
              </a:rPr>
              <a:t>IRR</a:t>
            </a:r>
            <a:endParaRPr sz="874" kern="0" dirty="0">
              <a:solidFill>
                <a:sysClr val="windowText" lastClr="000000"/>
              </a:solidFill>
              <a:latin typeface="Century Gothic"/>
              <a:cs typeface="Century Gothic"/>
            </a:endParaRPr>
          </a:p>
        </p:txBody>
      </p:sp>
      <p:sp>
        <p:nvSpPr>
          <p:cNvPr id="148" name="object 28">
            <a:extLst>
              <a:ext uri="{FF2B5EF4-FFF2-40B4-BE49-F238E27FC236}">
                <a16:creationId xmlns:a16="http://schemas.microsoft.com/office/drawing/2014/main" id="{A1801837-507E-63ED-E5D5-79A8F59ECC68}"/>
              </a:ext>
            </a:extLst>
          </p:cNvPr>
          <p:cNvSpPr/>
          <p:nvPr/>
        </p:nvSpPr>
        <p:spPr>
          <a:xfrm>
            <a:off x="7498342" y="4432130"/>
            <a:ext cx="330258" cy="336023"/>
          </a:xfrm>
          <a:custGeom>
            <a:avLst/>
            <a:gdLst/>
            <a:ahLst/>
            <a:cxnLst/>
            <a:rect l="l" t="t" r="r" b="b"/>
            <a:pathLst>
              <a:path w="400050" h="407035">
                <a:moveTo>
                  <a:pt x="199796" y="0"/>
                </a:moveTo>
                <a:lnTo>
                  <a:pt x="153983" y="5371"/>
                </a:lnTo>
                <a:lnTo>
                  <a:pt x="111928" y="20672"/>
                </a:lnTo>
                <a:lnTo>
                  <a:pt x="74831" y="44681"/>
                </a:lnTo>
                <a:lnTo>
                  <a:pt x="43891" y="76179"/>
                </a:lnTo>
                <a:lnTo>
                  <a:pt x="20306" y="113943"/>
                </a:lnTo>
                <a:lnTo>
                  <a:pt x="5276" y="156754"/>
                </a:lnTo>
                <a:lnTo>
                  <a:pt x="0" y="203390"/>
                </a:lnTo>
                <a:lnTo>
                  <a:pt x="5276" y="250027"/>
                </a:lnTo>
                <a:lnTo>
                  <a:pt x="20306" y="292839"/>
                </a:lnTo>
                <a:lnTo>
                  <a:pt x="43891" y="330606"/>
                </a:lnTo>
                <a:lnTo>
                  <a:pt x="74831" y="362106"/>
                </a:lnTo>
                <a:lnTo>
                  <a:pt x="111928" y="386118"/>
                </a:lnTo>
                <a:lnTo>
                  <a:pt x="153983" y="401421"/>
                </a:lnTo>
                <a:lnTo>
                  <a:pt x="199796" y="406793"/>
                </a:lnTo>
                <a:lnTo>
                  <a:pt x="245609" y="401421"/>
                </a:lnTo>
                <a:lnTo>
                  <a:pt x="287664" y="386118"/>
                </a:lnTo>
                <a:lnTo>
                  <a:pt x="324761" y="362106"/>
                </a:lnTo>
                <a:lnTo>
                  <a:pt x="355701" y="330606"/>
                </a:lnTo>
                <a:lnTo>
                  <a:pt x="379286" y="292839"/>
                </a:lnTo>
                <a:lnTo>
                  <a:pt x="394316" y="250027"/>
                </a:lnTo>
                <a:lnTo>
                  <a:pt x="399592" y="203390"/>
                </a:lnTo>
                <a:lnTo>
                  <a:pt x="394316" y="156754"/>
                </a:lnTo>
                <a:lnTo>
                  <a:pt x="379286" y="113943"/>
                </a:lnTo>
                <a:lnTo>
                  <a:pt x="355701" y="76179"/>
                </a:lnTo>
                <a:lnTo>
                  <a:pt x="324761" y="44681"/>
                </a:lnTo>
                <a:lnTo>
                  <a:pt x="287664" y="20672"/>
                </a:lnTo>
                <a:lnTo>
                  <a:pt x="245609" y="5371"/>
                </a:lnTo>
                <a:lnTo>
                  <a:pt x="199796" y="0"/>
                </a:lnTo>
                <a:close/>
              </a:path>
            </a:pathLst>
          </a:custGeom>
          <a:solidFill>
            <a:srgbClr val="252C5F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49" name="object 28">
            <a:extLst>
              <a:ext uri="{FF2B5EF4-FFF2-40B4-BE49-F238E27FC236}">
                <a16:creationId xmlns:a16="http://schemas.microsoft.com/office/drawing/2014/main" id="{A6FDC24B-EDE8-C60B-B21C-1555AD7C1BD2}"/>
              </a:ext>
            </a:extLst>
          </p:cNvPr>
          <p:cNvSpPr/>
          <p:nvPr/>
        </p:nvSpPr>
        <p:spPr>
          <a:xfrm>
            <a:off x="7513293" y="5002497"/>
            <a:ext cx="330258" cy="336023"/>
          </a:xfrm>
          <a:custGeom>
            <a:avLst/>
            <a:gdLst/>
            <a:ahLst/>
            <a:cxnLst/>
            <a:rect l="l" t="t" r="r" b="b"/>
            <a:pathLst>
              <a:path w="400050" h="407035">
                <a:moveTo>
                  <a:pt x="199796" y="0"/>
                </a:moveTo>
                <a:lnTo>
                  <a:pt x="153983" y="5371"/>
                </a:lnTo>
                <a:lnTo>
                  <a:pt x="111928" y="20672"/>
                </a:lnTo>
                <a:lnTo>
                  <a:pt x="74831" y="44681"/>
                </a:lnTo>
                <a:lnTo>
                  <a:pt x="43891" y="76179"/>
                </a:lnTo>
                <a:lnTo>
                  <a:pt x="20306" y="113943"/>
                </a:lnTo>
                <a:lnTo>
                  <a:pt x="5276" y="156754"/>
                </a:lnTo>
                <a:lnTo>
                  <a:pt x="0" y="203390"/>
                </a:lnTo>
                <a:lnTo>
                  <a:pt x="5276" y="250027"/>
                </a:lnTo>
                <a:lnTo>
                  <a:pt x="20306" y="292839"/>
                </a:lnTo>
                <a:lnTo>
                  <a:pt x="43891" y="330606"/>
                </a:lnTo>
                <a:lnTo>
                  <a:pt x="74831" y="362106"/>
                </a:lnTo>
                <a:lnTo>
                  <a:pt x="111928" y="386118"/>
                </a:lnTo>
                <a:lnTo>
                  <a:pt x="153983" y="401421"/>
                </a:lnTo>
                <a:lnTo>
                  <a:pt x="199796" y="406793"/>
                </a:lnTo>
                <a:lnTo>
                  <a:pt x="245609" y="401421"/>
                </a:lnTo>
                <a:lnTo>
                  <a:pt x="287664" y="386118"/>
                </a:lnTo>
                <a:lnTo>
                  <a:pt x="324761" y="362106"/>
                </a:lnTo>
                <a:lnTo>
                  <a:pt x="355701" y="330606"/>
                </a:lnTo>
                <a:lnTo>
                  <a:pt x="379286" y="292839"/>
                </a:lnTo>
                <a:lnTo>
                  <a:pt x="394316" y="250027"/>
                </a:lnTo>
                <a:lnTo>
                  <a:pt x="399592" y="203390"/>
                </a:lnTo>
                <a:lnTo>
                  <a:pt x="394316" y="156754"/>
                </a:lnTo>
                <a:lnTo>
                  <a:pt x="379286" y="113943"/>
                </a:lnTo>
                <a:lnTo>
                  <a:pt x="355701" y="76179"/>
                </a:lnTo>
                <a:lnTo>
                  <a:pt x="324761" y="44681"/>
                </a:lnTo>
                <a:lnTo>
                  <a:pt x="287664" y="20672"/>
                </a:lnTo>
                <a:lnTo>
                  <a:pt x="245609" y="5371"/>
                </a:lnTo>
                <a:lnTo>
                  <a:pt x="199796" y="0"/>
                </a:lnTo>
                <a:close/>
              </a:path>
            </a:pathLst>
          </a:custGeom>
          <a:solidFill>
            <a:srgbClr val="252C5F"/>
          </a:solidFill>
        </p:spPr>
        <p:txBody>
          <a:bodyPr wrap="square" lIns="0" tIns="0" rIns="0" bIns="0" rtlCol="0"/>
          <a:lstStyle/>
          <a:p>
            <a:pPr defTabSz="888065"/>
            <a:endParaRPr sz="1748" kern="0" dirty="0">
              <a:solidFill>
                <a:sysClr val="windowText" lastClr="000000"/>
              </a:solidFill>
            </a:endParaRPr>
          </a:p>
        </p:txBody>
      </p:sp>
      <p:sp>
        <p:nvSpPr>
          <p:cNvPr id="150" name="object 28">
            <a:extLst>
              <a:ext uri="{FF2B5EF4-FFF2-40B4-BE49-F238E27FC236}">
                <a16:creationId xmlns:a16="http://schemas.microsoft.com/office/drawing/2014/main" id="{B3326083-CA7A-7AB3-77D8-C3E4473EF0CF}"/>
              </a:ext>
            </a:extLst>
          </p:cNvPr>
          <p:cNvSpPr/>
          <p:nvPr/>
        </p:nvSpPr>
        <p:spPr>
          <a:xfrm>
            <a:off x="8733178" y="4996116"/>
            <a:ext cx="102598" cy="414748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806"/>
                </a:lnTo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51" name="object 28">
            <a:extLst>
              <a:ext uri="{FF2B5EF4-FFF2-40B4-BE49-F238E27FC236}">
                <a16:creationId xmlns:a16="http://schemas.microsoft.com/office/drawing/2014/main" id="{5FC5D8D6-D4F9-EC05-66DF-9D9166F53AAF}"/>
              </a:ext>
            </a:extLst>
          </p:cNvPr>
          <p:cNvSpPr/>
          <p:nvPr/>
        </p:nvSpPr>
        <p:spPr>
          <a:xfrm>
            <a:off x="8733178" y="4395490"/>
            <a:ext cx="102598" cy="414748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806"/>
                </a:lnTo>
              </a:path>
            </a:pathLst>
          </a:custGeom>
          <a:ln w="12700">
            <a:solidFill>
              <a:srgbClr val="000B71"/>
            </a:solidFill>
          </a:ln>
        </p:spPr>
        <p:txBody>
          <a:bodyPr wrap="square" lIns="0" tIns="0" rIns="0" bIns="0" rtlCol="0"/>
          <a:lstStyle/>
          <a:p>
            <a:pPr defTabSz="888065"/>
            <a:endParaRPr sz="1748" kern="0">
              <a:solidFill>
                <a:sysClr val="windowText" lastClr="000000"/>
              </a:solidFill>
            </a:endParaRPr>
          </a:p>
        </p:txBody>
      </p:sp>
      <p:sp>
        <p:nvSpPr>
          <p:cNvPr id="153" name="object 31">
            <a:extLst>
              <a:ext uri="{FF2B5EF4-FFF2-40B4-BE49-F238E27FC236}">
                <a16:creationId xmlns:a16="http://schemas.microsoft.com/office/drawing/2014/main" id="{815BBFD5-A9AC-FE10-FC2C-2D055C686834}"/>
              </a:ext>
            </a:extLst>
          </p:cNvPr>
          <p:cNvSpPr txBox="1"/>
          <p:nvPr/>
        </p:nvSpPr>
        <p:spPr>
          <a:xfrm>
            <a:off x="7586183" y="5009670"/>
            <a:ext cx="214004" cy="296379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sz="1845" b="1" kern="0" spc="-49" dirty="0">
                <a:solidFill>
                  <a:srgbClr val="FFFFFF"/>
                </a:solidFill>
                <a:latin typeface="Lucida Fax"/>
                <a:cs typeface="Lucida Fax"/>
              </a:rPr>
              <a:t>%</a:t>
            </a:r>
            <a:endParaRPr sz="1845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  <p:sp>
        <p:nvSpPr>
          <p:cNvPr id="154" name="object 31">
            <a:extLst>
              <a:ext uri="{FF2B5EF4-FFF2-40B4-BE49-F238E27FC236}">
                <a16:creationId xmlns:a16="http://schemas.microsoft.com/office/drawing/2014/main" id="{19A5E565-40AD-A165-4C19-DEA55204C499}"/>
              </a:ext>
            </a:extLst>
          </p:cNvPr>
          <p:cNvSpPr txBox="1"/>
          <p:nvPr/>
        </p:nvSpPr>
        <p:spPr>
          <a:xfrm>
            <a:off x="7571419" y="4439928"/>
            <a:ext cx="214004" cy="296379"/>
          </a:xfrm>
          <a:prstGeom prst="rect">
            <a:avLst/>
          </a:prstGeom>
        </p:spPr>
        <p:txBody>
          <a:bodyPr vert="horz" wrap="square" lIns="0" tIns="12335" rIns="0" bIns="0" rtlCol="0">
            <a:spAutoFit/>
          </a:bodyPr>
          <a:lstStyle/>
          <a:p>
            <a:pPr marL="12334" defTabSz="888065">
              <a:spcBef>
                <a:spcPts val="97"/>
              </a:spcBef>
            </a:pPr>
            <a:r>
              <a:rPr lang="en-US" sz="1845" b="1" kern="0" spc="-49" dirty="0">
                <a:solidFill>
                  <a:srgbClr val="FFFFFF"/>
                </a:solidFill>
                <a:latin typeface="Lucida Fax"/>
                <a:cs typeface="Lucida Fax"/>
              </a:rPr>
              <a:t>$</a:t>
            </a:r>
            <a:endParaRPr sz="1845" kern="0" dirty="0">
              <a:solidFill>
                <a:sysClr val="windowText" lastClr="000000"/>
              </a:solidFill>
              <a:latin typeface="Lucida Fax"/>
              <a:cs typeface="Lucida Fax"/>
            </a:endParaRPr>
          </a:p>
        </p:txBody>
      </p:sp>
    </p:spTree>
    <p:extLst>
      <p:ext uri="{BB962C8B-B14F-4D97-AF65-F5344CB8AC3E}">
        <p14:creationId xmlns:p14="http://schemas.microsoft.com/office/powerpoint/2010/main" val="329104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8C9459-A901-4E1B-9F32-3721416A6493}"/>
              </a:ext>
            </a:extLst>
          </p:cNvPr>
          <p:cNvSpPr txBox="1"/>
          <p:nvPr/>
        </p:nvSpPr>
        <p:spPr>
          <a:xfrm>
            <a:off x="1581563" y="1629241"/>
            <a:ext cx="4092822" cy="627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748" b="1" kern="0" dirty="0">
                <a:solidFill>
                  <a:sysClr val="windowText" lastClr="000000"/>
                </a:solidFill>
                <a:latin typeface="Montserrat" pitchFamily="2" charset="-52"/>
              </a:rPr>
              <a:t>Стратегическое партнерство </a:t>
            </a:r>
            <a:br>
              <a:rPr lang="en-US" sz="1748" b="1" kern="0" dirty="0">
                <a:solidFill>
                  <a:sysClr val="windowText" lastClr="000000"/>
                </a:solidFill>
                <a:latin typeface="Montserrat" pitchFamily="2" charset="-52"/>
              </a:rPr>
            </a:br>
            <a:r>
              <a:rPr lang="ru-RU" sz="1748" b="1" kern="0" dirty="0">
                <a:solidFill>
                  <a:sysClr val="windowText" lastClr="000000"/>
                </a:solidFill>
                <a:latin typeface="Montserrat" pitchFamily="2" charset="-52"/>
              </a:rPr>
              <a:t>и выход на рынок ЕАЭС</a:t>
            </a:r>
            <a:endParaRPr lang="ru-BY" sz="1748" b="1" kern="0" dirty="0">
              <a:solidFill>
                <a:sysClr val="windowText" lastClr="000000"/>
              </a:solidFill>
              <a:latin typeface="Montserrat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CA6064-FF2F-422E-8445-73EDF5BC1588}"/>
              </a:ext>
            </a:extLst>
          </p:cNvPr>
          <p:cNvSpPr txBox="1"/>
          <p:nvPr/>
        </p:nvSpPr>
        <p:spPr>
          <a:xfrm>
            <a:off x="1603989" y="2553111"/>
            <a:ext cx="4361939" cy="344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360" b="1" kern="0" dirty="0">
                <a:solidFill>
                  <a:srgbClr val="242F66"/>
                </a:solidFill>
              </a:rPr>
              <a:t>Ворота на новые рынки: </a:t>
            </a:r>
            <a:br>
              <a:rPr lang="en-US" sz="1360" b="1" kern="0" dirty="0">
                <a:solidFill>
                  <a:sysClr val="windowText" lastClr="000000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Кластер создается как ключевой центр адаптации, производства и дистрибуции китайских робототехнических решений, усиленных ИИ, для рынков ЕАЭС, России и стран Восточной Европы.</a:t>
            </a:r>
          </a:p>
          <a:p>
            <a:pPr defTabSz="888065"/>
            <a:endParaRPr lang="ru-RU" sz="1360" kern="0" dirty="0">
              <a:solidFill>
                <a:sysClr val="windowText" lastClr="000000"/>
              </a:solidFill>
            </a:endParaRPr>
          </a:p>
          <a:p>
            <a:pPr defTabSz="888065"/>
            <a:r>
              <a:rPr lang="ru-RU" sz="1360" b="1" kern="0" dirty="0">
                <a:solidFill>
                  <a:srgbClr val="242F66"/>
                </a:solidFill>
              </a:rPr>
              <a:t>Синергия лидеров: </a:t>
            </a:r>
            <a:br>
              <a:rPr lang="en-US" sz="1360" b="1" kern="0" dirty="0">
                <a:solidFill>
                  <a:sysClr val="windowText" lastClr="000000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Возможность для 4-5 якорных компаний </a:t>
            </a:r>
            <a:br>
              <a:rPr lang="en-US" sz="1360" kern="0" dirty="0">
                <a:solidFill>
                  <a:sysClr val="windowText" lastClr="000000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из КНР занять доминирующие позиции на формирующемся рынке интеллектуальной автоматизации региона.</a:t>
            </a:r>
          </a:p>
          <a:p>
            <a:pPr defTabSz="888065"/>
            <a:endParaRPr lang="ru-RU" sz="1360" kern="0" dirty="0">
              <a:solidFill>
                <a:sysClr val="windowText" lastClr="000000"/>
              </a:solidFill>
            </a:endParaRPr>
          </a:p>
          <a:p>
            <a:pPr defTabSz="888065"/>
            <a:r>
              <a:rPr lang="ru-RU" sz="1360" kern="0" dirty="0">
                <a:solidFill>
                  <a:srgbClr val="242F66"/>
                </a:solidFill>
              </a:rPr>
              <a:t>«</a:t>
            </a:r>
            <a:r>
              <a:rPr lang="ru-RU" sz="1360" b="1" kern="0" dirty="0">
                <a:solidFill>
                  <a:srgbClr val="242F66"/>
                </a:solidFill>
              </a:rPr>
              <a:t>Великий камень» — ваш главный хаб в ЕАЭС: </a:t>
            </a:r>
            <a:br>
              <a:rPr lang="en-US" sz="1360" b="1" kern="0" dirty="0">
                <a:solidFill>
                  <a:sysClr val="windowText" lastClr="000000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Уникальная площадка в Беларуси с готовой инфраструктурой и беспрецедентными налоговыми льготами для быстрого запуска производства.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571D65-3F76-4183-A03F-A707B9C123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6"/>
          <a:stretch/>
        </p:blipFill>
        <p:spPr>
          <a:xfrm>
            <a:off x="6688058" y="0"/>
            <a:ext cx="6202457" cy="68580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87E4300-EC77-4DD2-A9D4-36097217D71B}"/>
              </a:ext>
            </a:extLst>
          </p:cNvPr>
          <p:cNvSpPr/>
          <p:nvPr/>
        </p:nvSpPr>
        <p:spPr>
          <a:xfrm>
            <a:off x="1063511" y="501646"/>
            <a:ext cx="6364619" cy="880795"/>
          </a:xfrm>
          <a:prstGeom prst="rect">
            <a:avLst/>
          </a:prstGeom>
          <a:solidFill>
            <a:srgbClr val="242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7DA130A-1A88-49B0-B4D7-F6F9294F4C71}"/>
              </a:ext>
            </a:extLst>
          </p:cNvPr>
          <p:cNvCxnSpPr/>
          <p:nvPr/>
        </p:nvCxnSpPr>
        <p:spPr>
          <a:xfrm flipH="1">
            <a:off x="1677996" y="2341005"/>
            <a:ext cx="3848374" cy="0"/>
          </a:xfrm>
          <a:prstGeom prst="line">
            <a:avLst/>
          </a:prstGeom>
          <a:ln w="28575">
            <a:solidFill>
              <a:srgbClr val="242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Равнобедренный треугольник 25">
            <a:extLst>
              <a:ext uri="{FF2B5EF4-FFF2-40B4-BE49-F238E27FC236}">
                <a16:creationId xmlns:a16="http://schemas.microsoft.com/office/drawing/2014/main" id="{1687F75A-87C2-470A-A94A-EABDFCC0A8BF}"/>
              </a:ext>
            </a:extLst>
          </p:cNvPr>
          <p:cNvSpPr/>
          <p:nvPr/>
        </p:nvSpPr>
        <p:spPr>
          <a:xfrm>
            <a:off x="1382600" y="269954"/>
            <a:ext cx="1184115" cy="408093"/>
          </a:xfrm>
          <a:prstGeom prst="triangle">
            <a:avLst>
              <a:gd name="adj" fmla="val 48485"/>
            </a:avLst>
          </a:prstGeom>
          <a:solidFill>
            <a:srgbClr val="242F66"/>
          </a:solidFill>
          <a:ln>
            <a:solidFill>
              <a:srgbClr val="242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845F8AF-BBCD-40D1-8FF3-F5F5AAA0A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8855" y="563173"/>
            <a:ext cx="611606" cy="6165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607B0E-5D2F-4658-B888-174180494425}"/>
              </a:ext>
            </a:extLst>
          </p:cNvPr>
          <p:cNvSpPr txBox="1"/>
          <p:nvPr/>
        </p:nvSpPr>
        <p:spPr>
          <a:xfrm>
            <a:off x="2377700" y="655060"/>
            <a:ext cx="5346459" cy="627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748" b="1" kern="0" spc="209" dirty="0">
                <a:solidFill>
                  <a:prstClr val="white"/>
                </a:solidFill>
                <a:latin typeface="Montserrat" pitchFamily="2" charset="-52"/>
                <a:ea typeface="+mj-ea"/>
              </a:rPr>
              <a:t>КЛАСТЕР РОБОТОТЕХНИКИ И ИСКУССТВЕННОГО ИНТЕЛЛЕКТА</a:t>
            </a:r>
            <a:endParaRPr lang="ru-BY" sz="1748" b="1" kern="0" spc="209" dirty="0">
              <a:solidFill>
                <a:prstClr val="white"/>
              </a:solidFill>
              <a:latin typeface="Montserrat" pitchFamily="2" charset="-52"/>
              <a:ea typeface="+mj-ea"/>
            </a:endParaRPr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FB805442-237C-4119-ACC0-5998CBB7FBB6}"/>
              </a:ext>
            </a:extLst>
          </p:cNvPr>
          <p:cNvSpPr/>
          <p:nvPr/>
        </p:nvSpPr>
        <p:spPr>
          <a:xfrm rot="5400000">
            <a:off x="7319642" y="596042"/>
            <a:ext cx="855153" cy="717645"/>
          </a:xfrm>
          <a:prstGeom prst="triangle">
            <a:avLst>
              <a:gd name="adj" fmla="val 48485"/>
            </a:avLst>
          </a:prstGeom>
          <a:solidFill>
            <a:srgbClr val="242F66"/>
          </a:solidFill>
          <a:ln>
            <a:solidFill>
              <a:srgbClr val="242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5658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01A8A9-173F-4067-A68B-383EFDF7302F}"/>
              </a:ext>
            </a:extLst>
          </p:cNvPr>
          <p:cNvSpPr txBox="1"/>
          <p:nvPr/>
        </p:nvSpPr>
        <p:spPr>
          <a:xfrm>
            <a:off x="5999567" y="1522301"/>
            <a:ext cx="4092822" cy="627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748" b="1" kern="0" dirty="0">
                <a:solidFill>
                  <a:sysClr val="windowText" lastClr="000000"/>
                </a:solidFill>
                <a:latin typeface="Montserrat" pitchFamily="2" charset="-52"/>
              </a:rPr>
              <a:t>Экосистема роста </a:t>
            </a:r>
            <a:br>
              <a:rPr lang="ru-RU" sz="1748" b="1" kern="0" dirty="0">
                <a:solidFill>
                  <a:sysClr val="windowText" lastClr="000000"/>
                </a:solidFill>
                <a:latin typeface="Montserrat" pitchFamily="2" charset="-52"/>
              </a:rPr>
            </a:br>
            <a:r>
              <a:rPr lang="ru-RU" sz="1748" b="1" kern="0" dirty="0">
                <a:solidFill>
                  <a:sysClr val="windowText" lastClr="000000"/>
                </a:solidFill>
                <a:latin typeface="Montserrat" pitchFamily="2" charset="-52"/>
              </a:rPr>
              <a:t>и технологическая цепочка</a:t>
            </a:r>
            <a:endParaRPr lang="ru-BY" sz="1748" b="1" kern="0" dirty="0">
              <a:solidFill>
                <a:sysClr val="windowText" lastClr="000000"/>
              </a:solidFill>
              <a:latin typeface="Montserrat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AF352-05D2-43FB-877F-9F7F20E8B610}"/>
              </a:ext>
            </a:extLst>
          </p:cNvPr>
          <p:cNvSpPr txBox="1"/>
          <p:nvPr/>
        </p:nvSpPr>
        <p:spPr>
          <a:xfrm>
            <a:off x="6021993" y="2446171"/>
            <a:ext cx="4716276" cy="3646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360" b="1" kern="0" dirty="0">
                <a:solidFill>
                  <a:srgbClr val="242F66"/>
                </a:solidFill>
              </a:rPr>
              <a:t>Локализация и снижение издержек: </a:t>
            </a:r>
            <a:br>
              <a:rPr lang="ru-RU" sz="1360" b="1" kern="0" dirty="0">
                <a:solidFill>
                  <a:srgbClr val="242F66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Готовая технологическая цепочка с привлечением белорусских производителей компонентов для оптимизации вашей себестоимости.</a:t>
            </a:r>
          </a:p>
          <a:p>
            <a:pPr defTabSz="888065"/>
            <a:endParaRPr lang="ru-RU" sz="1360" b="1" kern="0" dirty="0">
              <a:solidFill>
                <a:srgbClr val="242F66"/>
              </a:solidFill>
            </a:endParaRPr>
          </a:p>
          <a:p>
            <a:pPr defTabSz="888065"/>
            <a:r>
              <a:rPr lang="ru-RU" sz="1360" b="1" kern="0" dirty="0">
                <a:solidFill>
                  <a:srgbClr val="242F66"/>
                </a:solidFill>
              </a:rPr>
              <a:t>Интеллектуальный капитал и R&amp;D: </a:t>
            </a:r>
            <a:br>
              <a:rPr lang="ru-RU" sz="1360" b="1" kern="0" dirty="0">
                <a:solidFill>
                  <a:srgbClr val="242F66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Создание совместных R&amp;D-центров на базе сильной белорусской ИТ-школы для интеграции передовых алгоритмов ИИ, машинного зрения и автономной навигации в ваши продукты.</a:t>
            </a:r>
          </a:p>
          <a:p>
            <a:pPr defTabSz="888065"/>
            <a:endParaRPr lang="ru-RU" sz="1360" kern="0" dirty="0">
              <a:solidFill>
                <a:sysClr val="windowText" lastClr="000000"/>
              </a:solidFill>
            </a:endParaRPr>
          </a:p>
          <a:p>
            <a:pPr defTabSz="888065"/>
            <a:r>
              <a:rPr lang="ru-RU" sz="1360" b="1" kern="0" dirty="0">
                <a:solidFill>
                  <a:srgbClr val="242F66"/>
                </a:solidFill>
              </a:rPr>
              <a:t>Эффект «магнита»: </a:t>
            </a:r>
            <a:br>
              <a:rPr lang="ru-RU" sz="1360" b="1" kern="0" dirty="0">
                <a:solidFill>
                  <a:srgbClr val="242F66"/>
                </a:solidFill>
              </a:rPr>
            </a:br>
            <a:r>
              <a:rPr lang="ru-RU" sz="1360" kern="0" dirty="0">
                <a:solidFill>
                  <a:sysClr val="windowText" lastClr="000000"/>
                </a:solidFill>
              </a:rPr>
              <a:t>Крупный китайский бизнес станет центром притяжения для пула динамичных ИТ- и ИИ-стартапов из СНГ, создавая мощный кластерный эффект и ускоряя вывод умных машин на рынок.</a:t>
            </a:r>
          </a:p>
          <a:p>
            <a:pPr defTabSz="888065"/>
            <a:endParaRPr lang="ru-RU" sz="1360" kern="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1CA9DBA-3E74-4B39-BE8B-BE44071E2F1B}"/>
              </a:ext>
            </a:extLst>
          </p:cNvPr>
          <p:cNvCxnSpPr/>
          <p:nvPr/>
        </p:nvCxnSpPr>
        <p:spPr>
          <a:xfrm flipH="1">
            <a:off x="6096000" y="2234064"/>
            <a:ext cx="3848374" cy="0"/>
          </a:xfrm>
          <a:prstGeom prst="line">
            <a:avLst/>
          </a:prstGeom>
          <a:ln w="28575">
            <a:solidFill>
              <a:srgbClr val="242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9F2BBA-D2F6-400E-86C7-CAC1DF41ED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r="55388"/>
          <a:stretch/>
        </p:blipFill>
        <p:spPr>
          <a:xfrm>
            <a:off x="-110067" y="1"/>
            <a:ext cx="5762025" cy="688780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A46052-D362-46D6-8DFA-5A2782015F4F}"/>
              </a:ext>
            </a:extLst>
          </p:cNvPr>
          <p:cNvSpPr/>
          <p:nvPr/>
        </p:nvSpPr>
        <p:spPr>
          <a:xfrm>
            <a:off x="4837878" y="394706"/>
            <a:ext cx="6281641" cy="880795"/>
          </a:xfrm>
          <a:prstGeom prst="rect">
            <a:avLst/>
          </a:prstGeom>
          <a:solidFill>
            <a:srgbClr val="242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41CAD-09D0-4817-884E-327288414FC9}"/>
              </a:ext>
            </a:extLst>
          </p:cNvPr>
          <p:cNvSpPr txBox="1"/>
          <p:nvPr/>
        </p:nvSpPr>
        <p:spPr>
          <a:xfrm>
            <a:off x="6021993" y="523470"/>
            <a:ext cx="5346459" cy="627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8065"/>
            <a:r>
              <a:rPr lang="ru-RU" sz="1748" b="1" kern="0" spc="209" dirty="0">
                <a:solidFill>
                  <a:prstClr val="white"/>
                </a:solidFill>
                <a:latin typeface="Montserrat" pitchFamily="2" charset="-52"/>
                <a:ea typeface="+mj-ea"/>
              </a:rPr>
              <a:t>КЛАСТЕР РОБОТОТЕХНИКИ И ИСКУССТВЕННОГО ИНТЕЛЛЕКТА</a:t>
            </a:r>
            <a:endParaRPr lang="ru-BY" sz="1748" b="1" kern="0" spc="209" dirty="0">
              <a:solidFill>
                <a:prstClr val="white"/>
              </a:solidFill>
              <a:latin typeface="Montserrat" pitchFamily="2" charset="-52"/>
              <a:ea typeface="+mj-ea"/>
            </a:endParaRPr>
          </a:p>
        </p:txBody>
      </p:sp>
      <p:sp>
        <p:nvSpPr>
          <p:cNvPr id="16" name="Равнобедренный треугольник 15">
            <a:extLst>
              <a:ext uri="{FF2B5EF4-FFF2-40B4-BE49-F238E27FC236}">
                <a16:creationId xmlns:a16="http://schemas.microsoft.com/office/drawing/2014/main" id="{7AE20E36-5ED6-41E4-96E1-598F5E610E28}"/>
              </a:ext>
            </a:extLst>
          </p:cNvPr>
          <p:cNvSpPr/>
          <p:nvPr/>
        </p:nvSpPr>
        <p:spPr>
          <a:xfrm>
            <a:off x="4947450" y="183531"/>
            <a:ext cx="1184115" cy="408093"/>
          </a:xfrm>
          <a:prstGeom prst="triangle">
            <a:avLst>
              <a:gd name="adj" fmla="val 48485"/>
            </a:avLst>
          </a:prstGeom>
          <a:solidFill>
            <a:srgbClr val="242F66"/>
          </a:solidFill>
          <a:ln>
            <a:solidFill>
              <a:srgbClr val="242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5901A2D-EFB5-4662-BE33-B9BBF087E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705" y="444251"/>
            <a:ext cx="611606" cy="616519"/>
          </a:xfrm>
          <a:prstGeom prst="rect">
            <a:avLst/>
          </a:prstGeom>
        </p:spPr>
      </p:pic>
      <p:sp>
        <p:nvSpPr>
          <p:cNvPr id="18" name="Равнобедренный треугольник 17">
            <a:extLst>
              <a:ext uri="{FF2B5EF4-FFF2-40B4-BE49-F238E27FC236}">
                <a16:creationId xmlns:a16="http://schemas.microsoft.com/office/drawing/2014/main" id="{8A0B4C06-2627-47CA-8DC6-E3986D000290}"/>
              </a:ext>
            </a:extLst>
          </p:cNvPr>
          <p:cNvSpPr/>
          <p:nvPr/>
        </p:nvSpPr>
        <p:spPr>
          <a:xfrm rot="16200000">
            <a:off x="4059078" y="433218"/>
            <a:ext cx="855153" cy="778128"/>
          </a:xfrm>
          <a:prstGeom prst="triangle">
            <a:avLst>
              <a:gd name="adj" fmla="val 48485"/>
            </a:avLst>
          </a:prstGeom>
          <a:solidFill>
            <a:srgbClr val="242F66"/>
          </a:solidFill>
          <a:ln>
            <a:solidFill>
              <a:srgbClr val="242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065"/>
            <a:endParaRPr lang="ru-BY" sz="1748" ker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483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</Words>
  <Application>Microsoft Office PowerPoint</Application>
  <PresentationFormat>Широкоэкранный</PresentationFormat>
  <Paragraphs>106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Calibri</vt:lpstr>
      <vt:lpstr>Century Gothic</vt:lpstr>
      <vt:lpstr>Lucida Fax</vt:lpstr>
      <vt:lpstr>Montserrat</vt:lpstr>
      <vt:lpstr>Montserrat Medium</vt:lpstr>
      <vt:lpstr>Palatino Linotype</vt:lpstr>
      <vt:lpstr>Times New Roman</vt:lpstr>
      <vt:lpstr>Office Theme</vt:lpstr>
      <vt:lpstr>CARGOMECH ROBOTICS</vt:lpstr>
      <vt:lpstr>РОСТ МИРОВОГО РЫНКА ЛОГИСТИЧЕСКИХ РОБОТОВ</vt:lpstr>
      <vt:lpstr>ПЛАНИРУЕМАЯ ПРОДУКЦИЯ - ОТ ТЕХНИКИ ДО ПО</vt:lpstr>
      <vt:lpstr>РЫНКИ СБЫТА, ЕМКОСТЬ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CARGOMECH ROBOTICS</dc:title>
  <dc:creator>Александра Соболевская</dc:creator>
  <cp:lastModifiedBy>Александра Соболевская</cp:lastModifiedBy>
  <cp:revision>1</cp:revision>
  <dcterms:created xsi:type="dcterms:W3CDTF">2026-11-02T12:52:28Z</dcterms:created>
  <dcterms:modified xsi:type="dcterms:W3CDTF">2026-11-02T12:53:01Z</dcterms:modified>
</cp:coreProperties>
</file>