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2" r:id="rId2"/>
    <p:sldId id="303" r:id="rId3"/>
    <p:sldId id="304" r:id="rId4"/>
    <p:sldId id="509" r:id="rId5"/>
    <p:sldId id="306" r:id="rId6"/>
    <p:sldId id="318" r:id="rId7"/>
    <p:sldId id="592" r:id="rId8"/>
    <p:sldId id="543" r:id="rId9"/>
    <p:sldId id="593" r:id="rId10"/>
  </p:sldIdLst>
  <p:sldSz cx="12192000" cy="6858000"/>
  <p:notesSz cx="6742113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238" autoAdjust="0"/>
  </p:normalViewPr>
  <p:slideViewPr>
    <p:cSldViewPr snapToGrid="0">
      <p:cViewPr varScale="1">
        <p:scale>
          <a:sx n="81" d="100"/>
          <a:sy n="81" d="100"/>
        </p:scale>
        <p:origin x="-72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486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46E7B121-012C-4DD9-A011-2373E589D0D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4" y="4751929"/>
            <a:ext cx="5392746" cy="3886652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486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721EE6B4-338E-450F-9FB6-33FF58A5C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1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0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0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80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11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5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8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062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7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71" y="652509"/>
            <a:ext cx="11971429" cy="530225"/>
          </a:xfrm>
        </p:spPr>
        <p:txBody>
          <a:bodyPr>
            <a:no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Площадка </a:t>
            </a:r>
            <a:r>
              <a:rPr lang="ru-RU" sz="2400" dirty="0" smtClean="0">
                <a:cs typeface="Times New Roman" panose="02020603050405020304" pitchFamily="18" charset="0"/>
              </a:rPr>
              <a:t>№3 </a:t>
            </a:r>
            <a:br>
              <a:rPr lang="ru-RU" sz="2400" dirty="0" smtClean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г</a:t>
            </a:r>
            <a:r>
              <a:rPr lang="ru-RU" sz="2400" dirty="0">
                <a:cs typeface="Times New Roman" panose="02020603050405020304" pitchFamily="18" charset="0"/>
              </a:rPr>
              <a:t>. Гомель, проезд </a:t>
            </a:r>
            <a:r>
              <a:rPr lang="ru-RU" sz="2400" dirty="0" err="1">
                <a:cs typeface="Times New Roman" panose="02020603050405020304" pitchFamily="18" charset="0"/>
              </a:rPr>
              <a:t>Энергостроителей</a:t>
            </a:r>
            <a:r>
              <a:rPr lang="ru-RU" sz="2400" dirty="0">
                <a:cs typeface="Times New Roman" panose="02020603050405020304" pitchFamily="18" charset="0"/>
              </a:rPr>
              <a:t>, 8 (в районе ОАО «ГОМЕЛЬХИМТОРГ»)</a:t>
            </a:r>
            <a:br>
              <a:rPr lang="ru-RU" sz="2400" dirty="0">
                <a:cs typeface="Times New Roman" panose="02020603050405020304" pitchFamily="18" charset="0"/>
              </a:rPr>
            </a:br>
            <a:endParaRPr lang="x-none" sz="24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>
                <a:latin typeface="+mj-lt"/>
                <a:cs typeface="Times New Roman" panose="02020603050405020304" pitchFamily="18" charset="0"/>
              </a:rPr>
              <a:t>Схема площадки</a:t>
            </a:r>
            <a:endParaRPr lang="x-none" sz="14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4952783" cy="48736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+mj-lt"/>
                <a:cs typeface="Times New Roman" panose="02020603050405020304" pitchFamily="18" charset="0"/>
              </a:rPr>
              <a:t>Общая информация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Адрес: г.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Гомель,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проезд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Энергостроителей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, 8 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в районе ОАО «ГОМЕЛЬХИМТОРГ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»)</a:t>
            </a: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Площадь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3,38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га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Землепользователь: нет</a:t>
            </a: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Форма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собственности: государственная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Наличие правоустанавливающих документов на участок: отсутствуют (разработан градостроительный паспорт)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Категория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земель: земли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населенных пунктов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Наличие объектов недвижимости: отсутствуют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7786" t="33334" r="2554" b="9425"/>
          <a:stretch/>
        </p:blipFill>
        <p:spPr bwMode="auto">
          <a:xfrm>
            <a:off x="302849" y="1901870"/>
            <a:ext cx="6054408" cy="3381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45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605" y="5749328"/>
            <a:ext cx="6205705" cy="4826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Рельеф - спокойный 0.5-1.0 м. </a:t>
            </a:r>
            <a:endParaRPr lang="ru-RU" sz="1400" i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6" y="1753325"/>
            <a:ext cx="6205705" cy="38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44" y="266020"/>
            <a:ext cx="4426858" cy="650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 txBox="1">
            <a:spLocks/>
          </p:cNvSpPr>
          <p:nvPr/>
        </p:nvSpPr>
        <p:spPr>
          <a:xfrm>
            <a:off x="247606" y="363414"/>
            <a:ext cx="7239773" cy="1008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cs typeface="Times New Roman" panose="02020603050405020304" pitchFamily="18" charset="0"/>
              </a:rPr>
              <a:t>Площадка №3 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г. Гомель, проезд </a:t>
            </a:r>
            <a:r>
              <a:rPr lang="ru-RU" sz="2400" dirty="0" err="1" smtClean="0">
                <a:cs typeface="Times New Roman" panose="02020603050405020304" pitchFamily="18" charset="0"/>
              </a:rPr>
              <a:t>Энергостроителей</a:t>
            </a:r>
            <a:r>
              <a:rPr lang="ru-RU" sz="2400" dirty="0" smtClean="0">
                <a:cs typeface="Times New Roman" panose="02020603050405020304" pitchFamily="18" charset="0"/>
              </a:rPr>
              <a:t>, 8 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(в районе ОАО «ГОМЕЛЬХИМТОРГ»)</a:t>
            </a:r>
            <a:br>
              <a:rPr lang="ru-RU" sz="2400" dirty="0" smtClean="0">
                <a:cs typeface="Times New Roman" panose="02020603050405020304" pitchFamily="18" charset="0"/>
              </a:rPr>
            </a:br>
            <a:endParaRPr lang="x-none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165138"/>
            <a:ext cx="10524583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Транспортная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58" y="829994"/>
            <a:ext cx="5286103" cy="13971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Расстояние от объекта: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до автодороги – 100 м.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о железной дороги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2000 м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Наличие подъездных путей - имеются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437991" y="2261659"/>
            <a:ext cx="10515600" cy="59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cs typeface="Times New Roman" panose="02020603050405020304" pitchFamily="18" charset="0"/>
              </a:rPr>
              <a:t>Потенциальная инженерная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2B89CAAC-4D70-4925-B9F4-D22BBF4BCC27}"/>
              </a:ext>
            </a:extLst>
          </p:cNvPr>
          <p:cNvSpPr txBox="1">
            <a:spLocks/>
          </p:cNvSpPr>
          <p:nvPr/>
        </p:nvSpPr>
        <p:spPr>
          <a:xfrm>
            <a:off x="584309" y="2860430"/>
            <a:ext cx="10778200" cy="37513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Электроснабжение: </a:t>
            </a: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существующих электрических сетей: от ближайшей ВЛ-10кВт №945 ПС-110 «Урицкое» необходимо строительство ВЛ-10кВ -0,8км, строительство ТП, максимальная электрическая мощность, возможная к подключению - 200кВт. Ориентировочная стоимость - 330 тыс. руб.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В случае строительства электрических сетей напряжением 10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кВ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 и реконструкции системной подстанции: при замене трансформаторов на ПС-110 "Урицкое" с 6,3МВА на 10МВА, установке 2-ух ячеек 10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кВ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 на ПС-110 «Урицкое», строительстве 2-ух ЛЭП-10кВ протяжённостью 3км, строительстве ТП, максимальная электрическая мощность, возможная к подключению составит 2000кВт (с учётом других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инвестплощадок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 с питанием от данной подстанции). Ориентировочная стоимость – 6000 тыс. руб.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* Данные о потребности в электросетевой инфраструктуре и стоимости приведены ориентировочно и подлежат уточнению на стадии выдачи технических условий, а также по результатам разработки проектно-сметной документации.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Теплоснабжение: </a:t>
            </a: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настоящее время площадка отключена  от сетей централизованного теплоснабжения. Имеется возможность подключения тепловой нагрузки до20 Гкал/ч к существующей тепловой сети ГТС в трубопроводы надземной ТС 2Ду-1000мм. Ближайшая возможная точка подключения находится на расстоянии - 830м. Требуется подземная прокладка ПИ-трубы ф300. Ориентировочная стоимость – 3270 тыс. руб.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** Объемы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теплосетевого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 строительства и их стоимость подлежат уточнению на стадии выдачи технических условий, а также по результатам разработки проектно-сметной документации.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Газоснабжение: </a:t>
            </a: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до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ближайшего газопровода высокого давления I категории (до 1,2 МПа) ф720 мм - 150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м.п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., примерная стоимость строительства газопровода 30 тыс. белорусских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рублей.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Возможный расход природного газа при подключении к существующим сетям газоснабжения 3000 м3/ч.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8" y="93786"/>
            <a:ext cx="11758246" cy="691660"/>
          </a:xfrm>
        </p:spPr>
        <p:txBody>
          <a:bodyPr>
            <a:no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/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Площадка №3 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г. Гомель, проезд </a:t>
            </a:r>
            <a:r>
              <a:rPr lang="ru-RU" sz="2400" dirty="0" err="1">
                <a:cs typeface="Times New Roman" panose="02020603050405020304" pitchFamily="18" charset="0"/>
              </a:rPr>
              <a:t>Энергостроителей</a:t>
            </a:r>
            <a:r>
              <a:rPr lang="ru-RU" sz="2400" dirty="0">
                <a:cs typeface="Times New Roman" panose="02020603050405020304" pitchFamily="18" charset="0"/>
              </a:rPr>
              <a:t>, 8 </a:t>
            </a:r>
            <a:r>
              <a:rPr lang="ru-RU" sz="2400" dirty="0" smtClean="0">
                <a:cs typeface="Times New Roman" panose="02020603050405020304" pitchFamily="18" charset="0"/>
              </a:rPr>
              <a:t>(</a:t>
            </a:r>
            <a:r>
              <a:rPr lang="ru-RU" sz="2400" dirty="0">
                <a:cs typeface="Times New Roman" panose="02020603050405020304" pitchFamily="18" charset="0"/>
              </a:rPr>
              <a:t>в районе ОАО «ГОМЕЛЬХИМТОРГ»)</a:t>
            </a:r>
            <a:endParaRPr lang="x-none" sz="2000" dirty="0"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234461" y="904384"/>
            <a:ext cx="11523785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cs typeface="Times New Roman" panose="02020603050405020304" pitchFamily="18" charset="0"/>
              </a:rPr>
              <a:t>Инженерно-техническое обеспечение</a:t>
            </a:r>
            <a:endParaRPr lang="x-none" sz="2800" dirty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0920" y="1360330"/>
            <a:ext cx="8546123" cy="4348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07" y="1372855"/>
            <a:ext cx="7022122" cy="433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50" y="3855219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Равнобедренный треугольник 12"/>
          <p:cNvSpPr/>
          <p:nvPr/>
        </p:nvSpPr>
        <p:spPr>
          <a:xfrm>
            <a:off x="4835776" y="5996981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427792" y="6056849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 к газопроводу</a:t>
            </a:r>
            <a:endParaRPr lang="x-none" sz="20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1160586" y="6073808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к электросети</a:t>
            </a:r>
            <a:endParaRPr lang="x-none" sz="2000" dirty="0"/>
          </a:p>
        </p:txBody>
      </p:sp>
      <p:pic>
        <p:nvPicPr>
          <p:cNvPr id="16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3" y="5906755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25" y="5890922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9449408" y="6043598"/>
            <a:ext cx="1968868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площадка</a:t>
            </a:r>
            <a:endParaRPr lang="x-none" sz="2000" dirty="0"/>
          </a:p>
        </p:txBody>
      </p:sp>
      <p:pic>
        <p:nvPicPr>
          <p:cNvPr id="19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4" y="3855219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Равнобедренный треугольник 19"/>
          <p:cNvSpPr/>
          <p:nvPr/>
        </p:nvSpPr>
        <p:spPr>
          <a:xfrm>
            <a:off x="4557347" y="4101679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3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11" y="375138"/>
            <a:ext cx="4451303" cy="530225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Ограничения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Производственная зона. Наличие обременения в связи с присутствием на участке зеленых насаждений в виде древесно-кустарниковой растительности и травяного покрова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600" dirty="0" err="1" smtClean="0">
                <a:latin typeface="+mj-lt"/>
                <a:cs typeface="Times New Roman" panose="02020603050405020304" pitchFamily="18" charset="0"/>
              </a:rPr>
              <a:t>Водоохранная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 зона.</a:t>
            </a:r>
            <a:endParaRPr lang="ru-RU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sz="1600" i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3932237" cy="48736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j-lt"/>
                <a:cs typeface="Times New Roman" panose="02020603050405020304" pitchFamily="18" charset="0"/>
              </a:rPr>
              <a:t>Общая информация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Санитарные ограничения: Базовый размер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санитарно-защитной зоны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размещаемого объекта 300м. Требуется расчетная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санитарно-защитная зона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с учетом суммарных выбросов.   Основание: Специфические санитарно-эпидемиологические требования к установлению санитарно-защитных зон объектов, являющихся объектами воздействия на здоровье человека и окружающую среду, утвержденные постановлением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Совета Министров Республики Беларусь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от 11.12.2019 № 847</a:t>
            </a:r>
            <a:endParaRPr lang="ru-RU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869" y="199664"/>
            <a:ext cx="10515600" cy="758279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Инвестиционные предложения </a:t>
            </a:r>
            <a:r>
              <a:rPr lang="ru-RU" sz="2000" dirty="0" smtClean="0">
                <a:cs typeface="Times New Roman" panose="02020603050405020304" pitchFamily="18" charset="0"/>
              </a:rPr>
              <a:t>города </a:t>
            </a:r>
            <a:r>
              <a:rPr lang="ru-RU" sz="1800" dirty="0" smtClean="0">
                <a:cs typeface="Times New Roman" panose="02020603050405020304" pitchFamily="18" charset="0"/>
              </a:rPr>
              <a:t>*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785" y="957942"/>
            <a:ext cx="11569792" cy="5408023"/>
          </a:xfrm>
        </p:spPr>
        <p:txBody>
          <a:bodyPr>
            <a:noAutofit/>
          </a:bodyPr>
          <a:lstStyle/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ОБРАБАТЫВАЮЩАЯ ПРОМЫШЛЕННОСТЬ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ПРОДУКТОВ ПИТАНИЯ, НАПИТКОВ И ТАБАЧНЫХ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ИЗДЕЛИЙ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ТЕКСТИЛЬНЫХ ИЗДЕЛИЙ, ОДЕЖДЫ, ИЗДЕЛИЙ ИЗ КОЖИ И МЕХА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ИЗДЕЛИЙ ИЗ ДЕРЕВА И БУМАГИ; ПОЛИГРАФИЧЕСКАЯ ДЕЯТЕЛЬНОСТЬ И ТИРАЖИРОВАНИЕ ЗАПИСАННЫХ </a:t>
            </a: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  НОСИТЕЛЕЙ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ИНФОРМАЦИИ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ХИМИЧЕСКИХ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ПРОДУКТОВ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ОСНОВНЫХ ФАРМАЦЕВТИЧЕСКИХ ПРОДУКТОВ И ФАРМАЦЕВТИЧЕСКИХ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ПРЕПАРАТОВ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РЕЗИНОВЫХ И ПЛАСТМАССОВЫХ ИЗДЕЛИЙ, ПРОЧИХ НЕМЕТАЛЛИЧЕСКИХ МИНЕРАЛЬНЫХ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ПРОДУКТОВ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-МЕТАЛЛУРГИЧЕСКОЕ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ПРОИЗВОДСТВО. ПРОИЗВОДСТВО ГОТОВЫХ МЕТАЛЛИЧЕСКИХ ИЗДЕЛИЙ, КРОМЕ МАШИН И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 	ОБОРУДОВАНИЯ 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ВЫЧИСЛИТЕЛЬНОЙ, ЭЛЕКТРОННОЙ И ОПТИЧЕСКОЙ АППАРАТУРЫ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ЭЛЕКТРООБОРУДОВАНИЯ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МАШИН И ОБОРУДОВАНИЯ, НЕ ВКЛЮЧЕННЫХ В ДРУГИЕ ГРУППИРОВКИ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ТРАНСПОРТНЫХ СРЕДСТВ И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ОБОРУДОВАНИЯ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ПРОЧИХ ГОТОВЫХ ИЗДЕЛИЙ; РЕМОНТ, МОНТАЖ МАШИН И ОБОРУДОВАНИЯ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ТРАНСПОРТНАЯ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ДЕЯТЕЛЬНОСТЬ, СКЛАДИРОВАНИЕ, ПОЧТОВАЯ И КУРЬЕРСКАЯ ДЕЯТЕЛЬНОСТЬ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+mj-lt"/>
                <a:cs typeface="Times New Roman" panose="02020603050405020304" pitchFamily="18" charset="0"/>
              </a:rPr>
              <a:t>*в соответствии </a:t>
            </a:r>
            <a:r>
              <a:rPr lang="ru-RU" sz="1050" dirty="0">
                <a:latin typeface="+mj-lt"/>
                <a:cs typeface="Times New Roman" panose="02020603050405020304" pitchFamily="18" charset="0"/>
              </a:rPr>
              <a:t>с специфическими санитарно-эпидемиологическими требованиями к установлению санитарно-защитных зон объектов, являющихся объектами воздействия на здоровье человека и окружающую среду, утвержденные постановлением СМ РБ от 11.12.2019 № 847.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</a:t>
            </a:r>
            <a:r>
              <a:rPr lang="ru-RU" sz="2900" dirty="0" smtClean="0">
                <a:cs typeface="Times New Roman" panose="02020603050405020304" pitchFamily="18" charset="0"/>
              </a:rPr>
              <a:t>блок с ориентировочными стоимостями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0679028"/>
              </p:ext>
            </p:extLst>
          </p:nvPr>
        </p:nvGraphicFramePr>
        <p:xfrm>
          <a:off x="731018" y="1031839"/>
          <a:ext cx="10722428" cy="304053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5575">
                  <a:extLst>
                    <a:ext uri="{9D8B030D-6E8A-4147-A177-3AD203B41FA5}">
                      <a16:colId xmlns:a16="http://schemas.microsoft.com/office/drawing/2014/main" xmlns="" val="3044292383"/>
                    </a:ext>
                  </a:extLst>
                </a:gridCol>
                <a:gridCol w="4094755">
                  <a:extLst>
                    <a:ext uri="{9D8B030D-6E8A-4147-A177-3AD203B41FA5}">
                      <a16:colId xmlns:a16="http://schemas.microsoft.com/office/drawing/2014/main" xmlns="" val="2841256447"/>
                    </a:ext>
                  </a:extLst>
                </a:gridCol>
                <a:gridCol w="2394836">
                  <a:extLst>
                    <a:ext uri="{9D8B030D-6E8A-4147-A177-3AD203B41FA5}">
                      <a16:colId xmlns:a16="http://schemas.microsoft.com/office/drawing/2014/main" xmlns="" val="365309803"/>
                    </a:ext>
                  </a:extLst>
                </a:gridCol>
                <a:gridCol w="3437262">
                  <a:extLst>
                    <a:ext uri="{9D8B030D-6E8A-4147-A177-3AD203B41FA5}">
                      <a16:colId xmlns:a16="http://schemas.microsoft.com/office/drawing/2014/main" xmlns="" val="2598786781"/>
                    </a:ext>
                  </a:extLst>
                </a:gridCol>
              </a:tblGrid>
              <a:tr h="82040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 стоимость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276468"/>
                  </a:ext>
                </a:extLst>
              </a:tr>
              <a:tr h="11650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 стоимость градостроительного паспорта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11928,07 руб.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3358192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Участок включен в перечень по 10 Декрету – представляется без взимания платы за право заключения договора аренды. Дальнейшее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формирование за счет средств инвестора.</a:t>
                      </a:r>
                      <a:endParaRPr lang="x-none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блок: подведение инфраструктуры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0922389"/>
              </p:ext>
            </p:extLst>
          </p:nvPr>
        </p:nvGraphicFramePr>
        <p:xfrm>
          <a:off x="731018" y="1031839"/>
          <a:ext cx="10515602" cy="379809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3879">
                  <a:extLst>
                    <a:ext uri="{9D8B030D-6E8A-4147-A177-3AD203B41FA5}">
                      <a16:colId xmlns:a16="http://schemas.microsoft.com/office/drawing/2014/main" xmlns="" val="3044292383"/>
                    </a:ext>
                  </a:extLst>
                </a:gridCol>
                <a:gridCol w="2902236">
                  <a:extLst>
                    <a:ext uri="{9D8B030D-6E8A-4147-A177-3AD203B41FA5}">
                      <a16:colId xmlns:a16="http://schemas.microsoft.com/office/drawing/2014/main" xmlns="" val="2841256447"/>
                    </a:ext>
                  </a:extLst>
                </a:gridCol>
                <a:gridCol w="2145052">
                  <a:extLst>
                    <a:ext uri="{9D8B030D-6E8A-4147-A177-3AD203B41FA5}">
                      <a16:colId xmlns:a16="http://schemas.microsoft.com/office/drawing/2014/main" xmlns="" val="365309803"/>
                    </a:ext>
                  </a:extLst>
                </a:gridCol>
                <a:gridCol w="24682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36225">
                  <a:extLst>
                    <a:ext uri="{9D8B030D-6E8A-4147-A177-3AD203B41FA5}">
                      <a16:colId xmlns:a16="http://schemas.microsoft.com/office/drawing/2014/main" xmlns="" val="2598786781"/>
                    </a:ext>
                  </a:extLst>
                </a:gridCol>
              </a:tblGrid>
              <a:tr h="86729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 стоимость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276468"/>
                  </a:ext>
                </a:extLst>
              </a:tr>
              <a:tr h="5979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Электроснабжение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330 тыс. руб.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200 кВт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679041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6000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2000 кВт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 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3270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тепловая нагрузка 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до 20Гкал/ч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7937752"/>
                  </a:ext>
                </a:extLst>
              </a:tr>
              <a:tr h="8557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Газоснабжение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6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-1" y="2512450"/>
            <a:ext cx="12019588" cy="4293096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34764"/>
              <a:gd name="connsiteY0" fmla="*/ 0 h 4293096"/>
              <a:gd name="connsiteX1" fmla="*/ 4817670 w 9134764"/>
              <a:gd name="connsiteY1" fmla="*/ 18473 h 4293096"/>
              <a:gd name="connsiteX2" fmla="*/ 9134764 w 9134764"/>
              <a:gd name="connsiteY2" fmla="*/ 4280148 h 4293096"/>
              <a:gd name="connsiteX3" fmla="*/ 9060872 w 9134764"/>
              <a:gd name="connsiteY3" fmla="*/ 4283860 h 4293096"/>
              <a:gd name="connsiteX4" fmla="*/ 0 w 9134764"/>
              <a:gd name="connsiteY4" fmla="*/ 4293096 h 4293096"/>
              <a:gd name="connsiteX5" fmla="*/ 0 w 9134764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9060872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8977745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14691"/>
              <a:gd name="connsiteY0" fmla="*/ 0 h 4293096"/>
              <a:gd name="connsiteX1" fmla="*/ 4817670 w 9014691"/>
              <a:gd name="connsiteY1" fmla="*/ 18473 h 4293096"/>
              <a:gd name="connsiteX2" fmla="*/ 9014691 w 9014691"/>
              <a:gd name="connsiteY2" fmla="*/ 4280148 h 4293096"/>
              <a:gd name="connsiteX3" fmla="*/ 8977745 w 9014691"/>
              <a:gd name="connsiteY3" fmla="*/ 4283860 h 4293096"/>
              <a:gd name="connsiteX4" fmla="*/ 0 w 9014691"/>
              <a:gd name="connsiteY4" fmla="*/ 4293096 h 4293096"/>
              <a:gd name="connsiteX5" fmla="*/ 0 w 9014691"/>
              <a:gd name="connsiteY5" fmla="*/ 0 h 4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4691" h="4293096">
                <a:moveTo>
                  <a:pt x="0" y="0"/>
                </a:moveTo>
                <a:lnTo>
                  <a:pt x="4817670" y="18473"/>
                </a:lnTo>
                <a:lnTo>
                  <a:pt x="9014691" y="4280148"/>
                </a:lnTo>
                <a:cubicBezTo>
                  <a:pt x="9014691" y="4281385"/>
                  <a:pt x="8977745" y="4282623"/>
                  <a:pt x="8977745" y="4283860"/>
                </a:cubicBezTo>
                <a:lnTo>
                  <a:pt x="0" y="42930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+mj-lt"/>
            </a:endParaRPr>
          </a:p>
        </p:txBody>
      </p:sp>
      <p:sp>
        <p:nvSpPr>
          <p:cNvPr id="10" name="Прямоугольник с одним вырезанным углом 7"/>
          <p:cNvSpPr/>
          <p:nvPr/>
        </p:nvSpPr>
        <p:spPr>
          <a:xfrm rot="16200000" flipH="1">
            <a:off x="5871310" y="534164"/>
            <a:ext cx="6834909" cy="5711817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2309091 w 9144000"/>
              <a:gd name="connsiteY0" fmla="*/ 0 h 4274623"/>
              <a:gd name="connsiteX1" fmla="*/ 4817670 w 9144000"/>
              <a:gd name="connsiteY1" fmla="*/ 0 h 4274623"/>
              <a:gd name="connsiteX2" fmla="*/ 9134764 w 9144000"/>
              <a:gd name="connsiteY2" fmla="*/ 4261675 h 4274623"/>
              <a:gd name="connsiteX3" fmla="*/ 9144000 w 9144000"/>
              <a:gd name="connsiteY3" fmla="*/ 4274623 h 4274623"/>
              <a:gd name="connsiteX4" fmla="*/ 0 w 9144000"/>
              <a:gd name="connsiteY4" fmla="*/ 4274623 h 4274623"/>
              <a:gd name="connsiteX5" fmla="*/ 2309091 w 9144000"/>
              <a:gd name="connsiteY5" fmla="*/ 0 h 4274623"/>
              <a:gd name="connsiteX0" fmla="*/ 0 w 6834909"/>
              <a:gd name="connsiteY0" fmla="*/ 0 h 4283863"/>
              <a:gd name="connsiteX1" fmla="*/ 2508579 w 6834909"/>
              <a:gd name="connsiteY1" fmla="*/ 0 h 4283863"/>
              <a:gd name="connsiteX2" fmla="*/ 6825673 w 6834909"/>
              <a:gd name="connsiteY2" fmla="*/ 4261675 h 4283863"/>
              <a:gd name="connsiteX3" fmla="*/ 6834909 w 6834909"/>
              <a:gd name="connsiteY3" fmla="*/ 4274623 h 4283863"/>
              <a:gd name="connsiteX4" fmla="*/ 27709 w 6834909"/>
              <a:gd name="connsiteY4" fmla="*/ 4283863 h 4283863"/>
              <a:gd name="connsiteX5" fmla="*/ 0 w 6834909"/>
              <a:gd name="connsiteY5" fmla="*/ 0 h 428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909" h="4283863">
                <a:moveTo>
                  <a:pt x="0" y="0"/>
                </a:moveTo>
                <a:lnTo>
                  <a:pt x="2508579" y="0"/>
                </a:lnTo>
                <a:lnTo>
                  <a:pt x="6825673" y="4261675"/>
                </a:lnTo>
                <a:lnTo>
                  <a:pt x="6834909" y="4274623"/>
                </a:lnTo>
                <a:lnTo>
                  <a:pt x="27709" y="428386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0" y="3454524"/>
            <a:ext cx="984739" cy="9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2" y="5661249"/>
            <a:ext cx="1377353" cy="103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86911" y="6133217"/>
            <a:ext cx="221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vnsv@gorod.gomel.by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7" y="2633459"/>
            <a:ext cx="4825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Контактные данные</a:t>
            </a:r>
            <a:endParaRPr lang="ru-RU" sz="15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9246" y="3489692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32-90-24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" y="5896708"/>
            <a:ext cx="821918" cy="77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878" y="3442801"/>
            <a:ext cx="3542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Управление землеустройства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Гомельского горисполкома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Карпушенко Сергей Владимирович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945" y="4975519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Управление экономики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Гомельского 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горисполкома</a:t>
            </a:r>
            <a:endPara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210" y="5959093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</a:t>
            </a:r>
            <a:r>
              <a:rPr lang="en-US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51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02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21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51-17-16</a:t>
            </a:r>
            <a:endPara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63007"/>
            <a:ext cx="63070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Способ вовлечения – 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предоставление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в аренду 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условиях Декрета Президента Республики Беларусь от 06.08.2009 № 10</a:t>
            </a:r>
          </a:p>
        </p:txBody>
      </p:sp>
    </p:spTree>
    <p:extLst>
      <p:ext uri="{BB962C8B-B14F-4D97-AF65-F5344CB8AC3E}">
        <p14:creationId xmlns:p14="http://schemas.microsoft.com/office/powerpoint/2010/main" val="23010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689</Words>
  <Application>Microsoft Office PowerPoint</Application>
  <PresentationFormat>Произвольный</PresentationFormat>
  <Paragraphs>112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Площадка №3  г. Гомель, проезд Энергостроителей, 8 (в районе ОАО «ГОМЕЛЬХИМТОРГ») </vt:lpstr>
      <vt:lpstr>Презентация PowerPoint</vt:lpstr>
      <vt:lpstr>Транспортная инфраструктура</vt:lpstr>
      <vt:lpstr>  Площадка №3  г. Гомель, проезд Энергостроителей, 8 (в районе ОАО «ГОМЕЛЬХИМТОРГ»)</vt:lpstr>
      <vt:lpstr>Ограничения</vt:lpstr>
      <vt:lpstr>Инвестиционные предложения города *</vt:lpstr>
      <vt:lpstr>Финансовый блок с ориентировочными стоимостями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Мильченко Н.А.</cp:lastModifiedBy>
  <cp:revision>458</cp:revision>
  <cp:lastPrinted>2022-04-28T12:41:15Z</cp:lastPrinted>
  <dcterms:created xsi:type="dcterms:W3CDTF">2022-02-28T06:52:00Z</dcterms:created>
  <dcterms:modified xsi:type="dcterms:W3CDTF">2022-05-11T16:00:42Z</dcterms:modified>
</cp:coreProperties>
</file>