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479" r:id="rId3"/>
    <p:sldId id="480" r:id="rId4"/>
    <p:sldId id="481" r:id="rId5"/>
    <p:sldId id="537" r:id="rId6"/>
    <p:sldId id="482" r:id="rId7"/>
    <p:sldId id="483" r:id="rId8"/>
    <p:sldId id="619" r:id="rId9"/>
    <p:sldId id="572" r:id="rId10"/>
    <p:sldId id="620" r:id="rId11"/>
  </p:sldIdLst>
  <p:sldSz cx="12192000" cy="6858000"/>
  <p:notesSz cx="6742113" cy="987266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238" autoAdjust="0"/>
  </p:normalViewPr>
  <p:slideViewPr>
    <p:cSldViewPr snapToGrid="0">
      <p:cViewPr varScale="1">
        <p:scale>
          <a:sx n="81" d="100"/>
          <a:sy n="81" d="100"/>
        </p:scale>
        <p:origin x="-72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486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46E7B121-012C-4DD9-A011-2373E589D0D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4" y="4751929"/>
            <a:ext cx="5392746" cy="3886652"/>
          </a:xfrm>
          <a:prstGeom prst="rect">
            <a:avLst/>
          </a:prstGeom>
        </p:spPr>
        <p:txBody>
          <a:bodyPr vert="horz" lIns="90699" tIns="45350" rIns="90699" bIns="4535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486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721EE6B4-338E-450F-9FB6-33FF58A5C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2EF486-3F60-4E09-92BE-002449D87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7ACF4D-58CF-4DD9-A865-499639D5D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342C77-C1F9-4BD2-864B-D6C10486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1E1A0B-FDEF-4F1B-80CE-BAAE6EB5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6BA89F-845A-456C-AF67-7C383B8C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212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A62946-4DFE-4F15-8C95-57D340AC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583409F-F8A5-4F9D-A0B4-0709C9DD1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794134-ED3E-45F0-85D4-FFBCDEE7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B857E9-08C8-4D29-B973-B090D1BC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F809C8-9CD5-4BCE-84D1-0727E1D1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000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A62177B-3915-4949-A3C7-565E75B5C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687D34F-C16B-4890-B731-763E29FE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BC5EAF-E563-4C77-AE64-EC1B9351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C790D1-BE10-4658-8DF3-F69EBB15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1DEA4B-8045-4AB6-8811-EE9D2792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5817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2EF486-3F60-4E09-92BE-002449D87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7ACF4D-58CF-4DD9-A865-499639D5D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342C77-C1F9-4BD2-864B-D6C10486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1E1A0B-FDEF-4F1B-80CE-BAAE6EB5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6BA89F-845A-456C-AF67-7C383B8C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09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77717C-739C-4F52-9D50-9B9572C9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72DA3B-5EC6-4FC5-A3FA-468B5725A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ABF42F-A75C-4AC0-A2D7-467EA137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F337E5-8A87-4013-9D42-5CC07C51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4E3394-899F-4A03-BEEF-F5205A29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02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CA1FD5-369D-4789-9E46-78EFC199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D5B8323-84EF-42B7-8541-9FE1B7CB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8C7F1C-88F5-4D0E-9BD1-698149EA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D93999-9FE3-421C-B20F-B925D8EA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0C077E-F17A-4275-96B2-01833096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29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467977-16E6-435B-9665-44BCBE7B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5FD32E-CEE4-498D-BEC9-75FF89F6B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DFD9407-BE75-4DC6-B16F-1D75BBB2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2653E9-1A1A-4452-9076-CABDF8A1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D318BF-9BBC-44FC-8DB3-19684BA0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2F1519C-F5E0-4A3F-BD2B-9D02210D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4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A8C6E7-6D07-4026-8DEB-810B6DD4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BA70C9-88BA-4823-BED6-E0F76FA0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76AB4D7-CD45-4E38-B566-CCFC9A909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816039C-D6C0-4F0D-B537-8F2DBD8C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75D4B6A-F3D0-4BC8-8316-69C0AF400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A4B5521-FE03-4FF5-9E86-0D2D9E91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DC74C61-57F0-4058-9EA3-40721635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A70498B-B42E-42F9-B287-A0BFDC38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52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713A5C-F63D-4341-BA71-741B273C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C147C81-132B-467E-9ED1-3A540C2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BA20AAE-5F04-46DC-BFD2-63408DC3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88AB4D0-E096-4286-BAF7-00359033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97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F436E5D-6A65-4ABC-AAB8-E9E5E93C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9A0755B-FDFD-45BA-AF23-FF986878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46A80D-479E-4AB3-A04B-ED40FB1D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09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7ADD2B-6F58-4013-B160-EA75D802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75D6C0-9761-4C85-B208-27901DB0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9C8413-DB9E-499C-92CC-B7D7F78A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3C4B101-1C07-47E0-A1EB-385884E9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DD8D309-6907-4236-9F6F-327B31CA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1814B4E-83D5-406F-A22F-B4D2F7C4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3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77717C-739C-4F52-9D50-9B9572C9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72DA3B-5EC6-4FC5-A3FA-468B5725A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ABF42F-A75C-4AC0-A2D7-467EA137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F337E5-8A87-4013-9D42-5CC07C51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4E3394-899F-4A03-BEEF-F5205A29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1906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B7A11E-2FDE-407D-85DA-ED389CA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B73797E-8B99-45B1-9F24-F42D032EE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D5612B2-1D8E-4BB7-95C3-C62300C99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D99A66-7289-4314-92AD-7935D784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29DB2F-952E-4FA4-811A-FF52BC96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42CAF9C-8F35-4395-A04A-739BAE5C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46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A62946-4DFE-4F15-8C95-57D340AC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583409F-F8A5-4F9D-A0B4-0709C9DD1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794134-ED3E-45F0-85D4-FFBCDEE7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B857E9-08C8-4D29-B973-B090D1BC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F809C8-9CD5-4BCE-84D1-0727E1D1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66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A62177B-3915-4949-A3C7-565E75B5C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687D34F-C16B-4890-B731-763E29FE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BC5EAF-E563-4C77-AE64-EC1B9351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C790D1-BE10-4658-8DF3-F69EBB15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1DEA4B-8045-4AB6-8811-EE9D2792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CA1FD5-369D-4789-9E46-78EFC199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D5B8323-84EF-42B7-8541-9FE1B7CB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8C7F1C-88F5-4D0E-9BD1-698149EA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D93999-9FE3-421C-B20F-B925D8EA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0C077E-F17A-4275-96B2-01833096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60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467977-16E6-435B-9665-44BCBE7B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5FD32E-CEE4-498D-BEC9-75FF89F6B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DFD9407-BE75-4DC6-B16F-1D75BBB2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2653E9-1A1A-4452-9076-CABDF8A1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D318BF-9BBC-44FC-8DB3-19684BA0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2F1519C-F5E0-4A3F-BD2B-9D02210D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980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A8C6E7-6D07-4026-8DEB-810B6DD4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BA70C9-88BA-4823-BED6-E0F76FA0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76AB4D7-CD45-4E38-B566-CCFC9A909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816039C-D6C0-4F0D-B537-8F2DBD8C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75D4B6A-F3D0-4BC8-8316-69C0AF400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A4B5521-FE03-4FF5-9E86-0D2D9E91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DC74C61-57F0-4058-9EA3-40721635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A70498B-B42E-42F9-B287-A0BFDC38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114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713A5C-F63D-4341-BA71-741B273C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C147C81-132B-467E-9ED1-3A540C2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BA20AAE-5F04-46DC-BFD2-63408DC3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88AB4D0-E096-4286-BAF7-00359033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615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F436E5D-6A65-4ABC-AAB8-E9E5E93C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9A0755B-FDFD-45BA-AF23-FF986878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46A80D-479E-4AB3-A04B-ED40FB1D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38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7ADD2B-6F58-4013-B160-EA75D802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75D6C0-9761-4C85-B208-27901DB0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9C8413-DB9E-499C-92CC-B7D7F78A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3C4B101-1C07-47E0-A1EB-385884E9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DD8D309-6907-4236-9F6F-327B31CA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1814B4E-83D5-406F-A22F-B4D2F7C4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062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B7A11E-2FDE-407D-85DA-ED389CA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B73797E-8B99-45B1-9F24-F42D032EE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D5612B2-1D8E-4BB7-95C3-C62300C99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D99A66-7289-4314-92AD-7935D784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29DB2F-952E-4FA4-811A-FF52BC96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42CAF9C-8F35-4395-A04A-739BAE5C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450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CEE964-236B-46F7-A327-13E4C220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4EACF7-5651-473F-94F8-A379FA19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0E0F9D-466C-417A-A432-20826BBB9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A10414-9C03-4308-9017-CF6127C52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F906CD-DBFC-4433-88C6-474040103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678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CEE964-236B-46F7-A327-13E4C220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4EACF7-5651-473F-94F8-A379FA19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0E0F9D-466C-417A-A432-20826BBB9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11.05.2022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A10414-9C03-4308-9017-CF6127C52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F906CD-DBFC-4433-88C6-474040103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1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72" y="246185"/>
            <a:ext cx="11281874" cy="725533"/>
          </a:xfrm>
        </p:spPr>
        <p:txBody>
          <a:bodyPr>
            <a:no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/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/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Площадка </a:t>
            </a:r>
            <a:r>
              <a:rPr lang="ru-RU" sz="2400" dirty="0" smtClean="0">
                <a:cs typeface="Times New Roman" panose="02020603050405020304" pitchFamily="18" charset="0"/>
              </a:rPr>
              <a:t>№29</a:t>
            </a:r>
            <a:br>
              <a:rPr lang="ru-RU" sz="2400" dirty="0" smtClean="0">
                <a:cs typeface="Times New Roman" panose="02020603050405020304" pitchFamily="18" charset="0"/>
              </a:rPr>
            </a:br>
            <a:r>
              <a:rPr lang="ru-RU" sz="2400" dirty="0" smtClean="0">
                <a:cs typeface="Times New Roman" panose="02020603050405020304" pitchFamily="18" charset="0"/>
              </a:rPr>
              <a:t>Изолированное помещение по ул. Лепешинского, 7</a:t>
            </a:r>
            <a:endParaRPr lang="x-none" sz="24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172200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dirty="0">
                <a:latin typeface="+mj-lt"/>
              </a:rPr>
              <a:t>Схема площадки</a:t>
            </a:r>
            <a:endParaRPr lang="x-none" sz="1400" i="1" dirty="0">
              <a:latin typeface="+mj-l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8646" y="1182734"/>
            <a:ext cx="4952783" cy="487362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1800" dirty="0">
                <a:latin typeface="+mj-lt"/>
                <a:cs typeface="Times New Roman" panose="02020603050405020304" pitchFamily="18" charset="0"/>
              </a:rPr>
              <a:t>Общая информация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Адрес: г. Гомель, ул. Лепешинского, 7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Площадь: 5,9317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Землепользователь: ОАО «Коралл»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Балансодержатель: ОАО «Коралл»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Форма собственности: частная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Наличие правоустанавливающих документов на участок: имеются в наличии на общем участке</a:t>
            </a:r>
            <a:endParaRPr lang="x-none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Правовой режим: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СЭЗ «Гомель-</a:t>
            </a:r>
            <a:r>
              <a:rPr lang="ru-RU" dirty="0" err="1" smtClean="0">
                <a:latin typeface="+mj-lt"/>
                <a:cs typeface="Times New Roman" panose="02020603050405020304" pitchFamily="18" charset="0"/>
              </a:rPr>
              <a:t>Ратон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»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Категория земель: земли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населенных пунктов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Наличие объектов недвижимости: изолированное помещение площадью 52 440,4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кв.м</a:t>
            </a:r>
            <a:endParaRPr lang="x-none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7AE9616-A22B-437D-981A-09B0BFE48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58" t="22174" r="16425" b="11254"/>
          <a:stretch/>
        </p:blipFill>
        <p:spPr>
          <a:xfrm>
            <a:off x="379597" y="1421296"/>
            <a:ext cx="5854148" cy="456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1" y="246184"/>
            <a:ext cx="10941904" cy="530225"/>
          </a:xfrm>
        </p:spPr>
        <p:txBody>
          <a:bodyPr>
            <a:no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Площадка </a:t>
            </a:r>
            <a:r>
              <a:rPr lang="ru-RU" sz="2400" dirty="0" smtClean="0">
                <a:cs typeface="Times New Roman" panose="02020603050405020304" pitchFamily="18" charset="0"/>
              </a:rPr>
              <a:t>№29</a:t>
            </a:r>
            <a:r>
              <a:rPr lang="ru-RU" sz="2400" dirty="0">
                <a:cs typeface="Times New Roman" panose="02020603050405020304" pitchFamily="18" charset="0"/>
              </a:rPr>
              <a:t/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Изолированное помещение по </a:t>
            </a:r>
            <a:r>
              <a:rPr lang="ru-RU" sz="2400" dirty="0" err="1">
                <a:cs typeface="Times New Roman" panose="02020603050405020304" pitchFamily="18" charset="0"/>
              </a:rPr>
              <a:t>ул.Лепешинского</a:t>
            </a:r>
            <a:r>
              <a:rPr lang="ru-RU" sz="2400" dirty="0">
                <a:cs typeface="Times New Roman" panose="02020603050405020304" pitchFamily="18" charset="0"/>
              </a:rPr>
              <a:t>, 7</a:t>
            </a:r>
            <a:endParaRPr lang="x-none" sz="2400" dirty="0"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1519" y="1371600"/>
            <a:ext cx="4497567" cy="30073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Изолированное помещение главного корпуса площадью 52440,4 </a:t>
            </a:r>
            <a:r>
              <a:rPr lang="ru-RU" sz="2000" dirty="0" err="1">
                <a:latin typeface="+mj-lt"/>
                <a:cs typeface="Times New Roman" panose="02020603050405020304" pitchFamily="18" charset="0"/>
              </a:rPr>
              <a:t>кв.м</a:t>
            </a:r>
            <a:endParaRPr lang="ru-RU" sz="2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DSC00625">
            <a:extLst>
              <a:ext uri="{FF2B5EF4-FFF2-40B4-BE49-F238E27FC236}">
                <a16:creationId xmlns="" xmlns:a16="http://schemas.microsoft.com/office/drawing/2014/main" id="{D034E45A-1A41-4030-82EB-68A42DC65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8" r="-4493" b="5766"/>
          <a:stretch/>
        </p:blipFill>
        <p:spPr bwMode="auto">
          <a:xfrm>
            <a:off x="839788" y="1057276"/>
            <a:ext cx="6241731" cy="5035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6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58" y="208682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Транспортная инфраструктура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F8F4727-3C9A-4CDB-9CBC-6E48AF604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58" y="979898"/>
            <a:ext cx="5286103" cy="12472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Существующая транспортная инфраструктура:</a:t>
            </a:r>
          </a:p>
          <a:p>
            <a:pPr marL="0" indent="0"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Асфальтированная автомобильная дорога. Железнодорожные пути.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585758" y="2082662"/>
            <a:ext cx="10515600" cy="771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9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ru-RU" sz="2900" dirty="0">
                <a:cs typeface="Times New Roman" panose="02020603050405020304" pitchFamily="18" charset="0"/>
              </a:rPr>
              <a:t>Потенциальная инженерная инфраструктура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="" xmlns:a16="http://schemas.microsoft.com/office/drawing/2014/main" id="{2B89CAAC-4D70-4925-B9F4-D22BBF4BCC27}"/>
              </a:ext>
            </a:extLst>
          </p:cNvPr>
          <p:cNvSpPr txBox="1">
            <a:spLocks/>
          </p:cNvSpPr>
          <p:nvPr/>
        </p:nvSpPr>
        <p:spPr>
          <a:xfrm>
            <a:off x="585758" y="2853880"/>
            <a:ext cx="10776750" cy="36524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1400" dirty="0" smtClean="0">
                <a:latin typeface="+mj-lt"/>
                <a:cs typeface="Times New Roman" panose="02020603050405020304" pitchFamily="18" charset="0"/>
              </a:rPr>
              <a:t>Электроснабжение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: Сети на балансе РУП «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Гомельэнерго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» не состоят, возможность подключения и резервную мощность согласовать с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владельцом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сетей ОАО «Коралл».</a:t>
            </a:r>
          </a:p>
          <a:p>
            <a:pPr marL="0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В случае строительства электрических сетей напряжением 10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кВ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и реконструкции системных подстанций ПС-110 «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Р.Аппаратура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»</a:t>
            </a:r>
            <a:r>
              <a:rPr lang="en-US" altLang="ru-RU" sz="1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и ПС-110 «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Гомелькабель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» без замены трансформаторов, с установкой 2-ух ячеек 10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кВ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на ПС-110 «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Р.Аппаратура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» и ПС-110 «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Гомелькабель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», необходима прокладка 2-ух КЛ-10кВ протяженностью 1,54 км и 1,8 км, строительство ТП на объекте, максимальная электрическая мощность, возможная к подключению – 3000 кВт. Ориентировочная стоимость - 1700 тыс. руб. </a:t>
            </a:r>
          </a:p>
          <a:p>
            <a:pPr marL="0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* Данные о потребности в электросетевой инфраструктуре и стоимости приведены ориентировочно и подлежат уточнению на стадии выдачи технических условий, а также по результатам разработки проектно-сметной документации.</a:t>
            </a:r>
          </a:p>
          <a:p>
            <a:pPr marL="0">
              <a:lnSpc>
                <a:spcPct val="110000"/>
              </a:lnSpc>
              <a:spcBef>
                <a:spcPct val="0"/>
              </a:spcBef>
              <a:buNone/>
            </a:pPr>
            <a:endParaRPr lang="ru-RU" altLang="ru-RU" sz="1400" dirty="0">
              <a:latin typeface="+mj-lt"/>
              <a:cs typeface="Times New Roman" panose="02020603050405020304" pitchFamily="18" charset="0"/>
            </a:endParaRPr>
          </a:p>
          <a:p>
            <a:pPr marL="0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Информация о подключении (возможности подключения) к сетям централизованного теплоснабжения РУП "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Гомельэнерго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» - площадка ОАО "Коралл" по ул.Лепешинского,7 частично подключена к сетям централизованного теплоснабжения. Имеется возможность подключения  дополнительной тепловой нагрузки до 3 Гкал/ч  от существующей ТС 2Ду-300мм. Ближайшая возможная точка подключения в районе ТК 34-02/8 находится на расстоянии - 150м. Требуется подземная прокладка ПИ-трубы ДУ-150. Ориентировочная стоимость – 300 тыс. руб. </a:t>
            </a:r>
          </a:p>
          <a:p>
            <a:pPr marL="0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** Объемы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теплосетевого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строительства и их стоимость подлежат уточнению на стадии выдачи технических условий, а также по результатам разработки проектно-сметной документации.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Газоснабжение:  ближайший газопровод высокого давления (до 0,6 Мпа) ф530 мм (по </a:t>
            </a:r>
            <a:r>
              <a:rPr lang="ru-RU" sz="1400" dirty="0" err="1" smtClean="0">
                <a:latin typeface="+mj-lt"/>
                <a:cs typeface="Times New Roman" panose="02020603050405020304" pitchFamily="18" charset="0"/>
              </a:rPr>
              <a:t>ул.Федюнинского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)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600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м.п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.; возможный расход природного газа 1500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м.куб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./час; примерная стоимость строительства газопровода на апрель 2022 года –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120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тыс.бел.руб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76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68" y="93786"/>
            <a:ext cx="11758246" cy="691660"/>
          </a:xfrm>
        </p:spPr>
        <p:txBody>
          <a:bodyPr>
            <a:no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400" dirty="0" smtClean="0">
                <a:cs typeface="Times New Roman" panose="02020603050405020304" pitchFamily="18" charset="0"/>
              </a:rPr>
              <a:t>Площадка №29 </a:t>
            </a:r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>г. Гомель, ул. Лепешинского, 7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234461" y="904384"/>
            <a:ext cx="11523785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cs typeface="Times New Roman" panose="02020603050405020304" pitchFamily="18" charset="0"/>
              </a:rPr>
              <a:t>Инженерно-техническое обеспечение</a:t>
            </a:r>
            <a:endParaRPr lang="x-none" sz="2800" dirty="0"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0920" y="1360330"/>
            <a:ext cx="8546123" cy="4348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835776" y="5996981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5427792" y="6056849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подключение  к газопроводу</a:t>
            </a:r>
            <a:endParaRPr lang="x-none" sz="200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1160586" y="6073808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подключение к электросети</a:t>
            </a:r>
            <a:endParaRPr lang="x-none" sz="2000" dirty="0"/>
          </a:p>
        </p:txBody>
      </p:sp>
      <p:pic>
        <p:nvPicPr>
          <p:cNvPr id="15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3" y="5906755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25" y="5890922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9449408" y="6043598"/>
            <a:ext cx="1968868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площадка</a:t>
            </a:r>
            <a:endParaRPr lang="x-none" sz="20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6" y="1395498"/>
            <a:ext cx="7350132" cy="431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94" y="2186430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49" y="3995893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325" y="1349859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Равнобедренный треугольник 20"/>
          <p:cNvSpPr/>
          <p:nvPr/>
        </p:nvSpPr>
        <p:spPr>
          <a:xfrm>
            <a:off x="4390299" y="1842223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64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34" y="339969"/>
            <a:ext cx="8034581" cy="5302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Ограничения / Общая информация</a:t>
            </a:r>
            <a:endParaRPr lang="x-none" dirty="0"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4327983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Удаленность 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расстояние от границ жилой застройки до предполагаемого источника воздействия на окружающую среду до  270 метров.</a:t>
            </a:r>
            <a:endParaRPr lang="x-none" sz="12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1969" y="1182734"/>
            <a:ext cx="6811107" cy="48736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+mj-lt"/>
                <a:cs typeface="Times New Roman" panose="02020603050405020304" pitchFamily="18" charset="0"/>
              </a:rPr>
              <a:t>Общая информация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Допускается размещение производственных объектов с базовыми размерами </a:t>
            </a:r>
            <a:r>
              <a:rPr lang="ru-R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санитарно-защитной зоны</a:t>
            </a:r>
            <a:r>
              <a:rPr lang="ru-RU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 более 100 м, расчетный размер с учетом суммарных выбросов от </a:t>
            </a:r>
            <a:r>
              <a:rPr lang="ru-RU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промышленного узла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со специфическими санитарно-эпидемиологическими требованиями к установлению санитарно-защитных зон объектов, являющихся объектами воздействия на здоровье человека и окружающую среду, утвержденных постановлением </a:t>
            </a:r>
            <a:r>
              <a:rPr lang="ru-RU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Совета Министров Республики Беларусь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 11.12.2019 № </a:t>
            </a:r>
            <a:r>
              <a:rPr lang="ru-RU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847.</a:t>
            </a:r>
            <a:endParaRPr lang="x-none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869" y="199664"/>
            <a:ext cx="10515600" cy="75827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Times New Roman" panose="02020603050405020304" pitchFamily="18" charset="0"/>
              </a:rPr>
              <a:t>Инвестиционные предложения города </a:t>
            </a:r>
            <a:r>
              <a:rPr lang="ru-RU" sz="1800" dirty="0" smtClean="0">
                <a:cs typeface="Times New Roman" panose="02020603050405020304" pitchFamily="18" charset="0"/>
              </a:rPr>
              <a:t>*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785" y="957942"/>
            <a:ext cx="11569792" cy="5408023"/>
          </a:xfrm>
        </p:spPr>
        <p:txBody>
          <a:bodyPr>
            <a:noAutofit/>
          </a:bodyPr>
          <a:lstStyle/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ОБРАБАТЫВАЮЩАЯ ПРОМЫШЛЕННОСТЬ</a:t>
            </a: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ПРОДУКТОВ ПИТАНИЯ, НАПИТКОВ И ТАБАЧНЫХ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ИЗДЕЛИЙ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ТЕКСТИЛЬНЫХ ИЗДЕЛИЙ, ОДЕЖДЫ, ИЗДЕЛИЙ ИЗ КОЖИ И МЕХА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ИЗДЕЛИЙ ИЗ ДЕРЕВА И БУМАГИ; ПОЛИГРАФИЧЕСКАЯ ДЕЯТЕЛЬНОСТЬ И ТИРАЖИРОВАНИЕ ЗАПИСАННЫХ </a:t>
            </a:r>
            <a:endParaRPr lang="ru-RU" sz="1400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  НОСИТЕЛЕЙ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ИНФОРМАЦИИ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РЕЗИНОВЫХ И ПЛАСТМАССОВЫХ ИЗДЕЛИЙ, ПРОЧИХ НЕМЕТАЛЛИЧЕСКИХ МИНЕРАЛЬНЫХ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ПРОДУКТОВ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ВЫЧИСЛИТЕЛЬНОЙ, ЭЛЕКТРОННОЙ И ОПТИЧЕСКОЙ АППАРАТУРЫ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ЭЛЕКТРООБОРУДОВАНИЯ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МАШИН И ОБОРУДОВАНИЯ, НЕ ВКЛЮЧЕННЫХ В ДРУГИЕ ГРУППИРОВКИ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ТРАНСПОРТНЫХ СРЕДСТВ И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ОБОРУДОВАНИЯ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ПРОЧИХ ГОТОВЫХ ИЗДЕЛИЙ; РЕМОНТ, МОНТАЖ МАШИН И ОБОРУДОВАНИЯ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ОПТОВАЯ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И РОЗНИЧНАЯ ТОРГОВЛЯ; РЕМОНТ АВТОМОБИЛЕЙ И МОТОЦИКЛОВ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ТРАНСПОРТНАЯ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ДЕЯТЕЛЬНОСТЬ, СКЛАДИРОВАНИЕ, ПОЧТОВАЯ И КУРЬЕРСКАЯ </a:t>
            </a: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ДЕЯТЕЛЬНОСТЬ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ИНФОРМАЦИЯ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И СВЯЗЬ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ОПЕРАЦИИ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С НЕДВИЖИМЫМ </a:t>
            </a: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ИМУЩЕСТВОМ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ЗДРАВООХРАНЕНИЕ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И СОЦИАЛЬНЫЕ УСЛУГИ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и иные виды деятельности не запрещенные законодательством.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*с учетом соблюдения норм, установленных действующим законодательством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Финансовый </a:t>
            </a:r>
            <a:r>
              <a:rPr lang="ru-RU" sz="2900" dirty="0" smtClean="0">
                <a:cs typeface="Times New Roman" panose="02020603050405020304" pitchFamily="18" charset="0"/>
              </a:rPr>
              <a:t>блок с ориентировочными стоимостями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6894437"/>
              </p:ext>
            </p:extLst>
          </p:nvPr>
        </p:nvGraphicFramePr>
        <p:xfrm>
          <a:off x="731018" y="1031839"/>
          <a:ext cx="10722428" cy="168791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5575">
                  <a:extLst>
                    <a:ext uri="{9D8B030D-6E8A-4147-A177-3AD203B41FA5}">
                      <a16:colId xmlns="" xmlns:a16="http://schemas.microsoft.com/office/drawing/2014/main" val="3044292383"/>
                    </a:ext>
                  </a:extLst>
                </a:gridCol>
                <a:gridCol w="4094755">
                  <a:extLst>
                    <a:ext uri="{9D8B030D-6E8A-4147-A177-3AD203B41FA5}">
                      <a16:colId xmlns="" xmlns:a16="http://schemas.microsoft.com/office/drawing/2014/main" val="2841256447"/>
                    </a:ext>
                  </a:extLst>
                </a:gridCol>
                <a:gridCol w="2394836">
                  <a:extLst>
                    <a:ext uri="{9D8B030D-6E8A-4147-A177-3AD203B41FA5}">
                      <a16:colId xmlns="" xmlns:a16="http://schemas.microsoft.com/office/drawing/2014/main" val="365309803"/>
                    </a:ext>
                  </a:extLst>
                </a:gridCol>
                <a:gridCol w="3437262">
                  <a:extLst>
                    <a:ext uri="{9D8B030D-6E8A-4147-A177-3AD203B41FA5}">
                      <a16:colId xmlns="" xmlns:a16="http://schemas.microsoft.com/office/drawing/2014/main" val="2598786781"/>
                    </a:ext>
                  </a:extLst>
                </a:gridCol>
              </a:tblGrid>
              <a:tr h="77351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Ориентировочная стоимость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6276468"/>
                  </a:ext>
                </a:extLst>
              </a:tr>
              <a:tr h="7781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Плата за право заключения договора аренды на земельный участок сроком на 5 лет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83 740,77 руб.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0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Финансовый блок: подведение инфраструктуры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1238323"/>
              </p:ext>
            </p:extLst>
          </p:nvPr>
        </p:nvGraphicFramePr>
        <p:xfrm>
          <a:off x="731018" y="1031839"/>
          <a:ext cx="10515602" cy="33502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3879">
                  <a:extLst>
                    <a:ext uri="{9D8B030D-6E8A-4147-A177-3AD203B41FA5}">
                      <a16:colId xmlns="" xmlns:a16="http://schemas.microsoft.com/office/drawing/2014/main" val="3044292383"/>
                    </a:ext>
                  </a:extLst>
                </a:gridCol>
                <a:gridCol w="2902236">
                  <a:extLst>
                    <a:ext uri="{9D8B030D-6E8A-4147-A177-3AD203B41FA5}">
                      <a16:colId xmlns="" xmlns:a16="http://schemas.microsoft.com/office/drawing/2014/main" val="2841256447"/>
                    </a:ext>
                  </a:extLst>
                </a:gridCol>
                <a:gridCol w="2191944">
                  <a:extLst>
                    <a:ext uri="{9D8B030D-6E8A-4147-A177-3AD203B41FA5}">
                      <a16:colId xmlns="" xmlns:a16="http://schemas.microsoft.com/office/drawing/2014/main" val="365309803"/>
                    </a:ext>
                  </a:extLst>
                </a:gridCol>
                <a:gridCol w="24213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36225">
                  <a:extLst>
                    <a:ext uri="{9D8B030D-6E8A-4147-A177-3AD203B41FA5}">
                      <a16:colId xmlns="" xmlns:a16="http://schemas.microsoft.com/office/drawing/2014/main" val="2598786781"/>
                    </a:ext>
                  </a:extLst>
                </a:gridCol>
              </a:tblGrid>
              <a:tr h="82040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Ориентировочная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тоимость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Мощность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6276468"/>
                  </a:ext>
                </a:extLst>
              </a:tr>
              <a:tr h="837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Электроснабжение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1700 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3000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кВт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7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Теплоснабжение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300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тепловая нагрузка 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до 3Гкал/ч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7937752"/>
                  </a:ext>
                </a:extLst>
              </a:tr>
              <a:tr h="8557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Газоснабжение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120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3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-1" y="2512450"/>
            <a:ext cx="12019588" cy="4293096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34764"/>
              <a:gd name="connsiteY0" fmla="*/ 0 h 4293096"/>
              <a:gd name="connsiteX1" fmla="*/ 4817670 w 9134764"/>
              <a:gd name="connsiteY1" fmla="*/ 18473 h 4293096"/>
              <a:gd name="connsiteX2" fmla="*/ 9134764 w 9134764"/>
              <a:gd name="connsiteY2" fmla="*/ 4280148 h 4293096"/>
              <a:gd name="connsiteX3" fmla="*/ 9060872 w 9134764"/>
              <a:gd name="connsiteY3" fmla="*/ 4283860 h 4293096"/>
              <a:gd name="connsiteX4" fmla="*/ 0 w 9134764"/>
              <a:gd name="connsiteY4" fmla="*/ 4293096 h 4293096"/>
              <a:gd name="connsiteX5" fmla="*/ 0 w 9134764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9060872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8977745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14691"/>
              <a:gd name="connsiteY0" fmla="*/ 0 h 4293096"/>
              <a:gd name="connsiteX1" fmla="*/ 4817670 w 9014691"/>
              <a:gd name="connsiteY1" fmla="*/ 18473 h 4293096"/>
              <a:gd name="connsiteX2" fmla="*/ 9014691 w 9014691"/>
              <a:gd name="connsiteY2" fmla="*/ 4280148 h 4293096"/>
              <a:gd name="connsiteX3" fmla="*/ 8977745 w 9014691"/>
              <a:gd name="connsiteY3" fmla="*/ 4283860 h 4293096"/>
              <a:gd name="connsiteX4" fmla="*/ 0 w 9014691"/>
              <a:gd name="connsiteY4" fmla="*/ 4293096 h 4293096"/>
              <a:gd name="connsiteX5" fmla="*/ 0 w 9014691"/>
              <a:gd name="connsiteY5" fmla="*/ 0 h 42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4691" h="4293096">
                <a:moveTo>
                  <a:pt x="0" y="0"/>
                </a:moveTo>
                <a:lnTo>
                  <a:pt x="4817670" y="18473"/>
                </a:lnTo>
                <a:lnTo>
                  <a:pt x="9014691" y="4280148"/>
                </a:lnTo>
                <a:cubicBezTo>
                  <a:pt x="9014691" y="4281385"/>
                  <a:pt x="8977745" y="4282623"/>
                  <a:pt x="8977745" y="4283860"/>
                </a:cubicBezTo>
                <a:lnTo>
                  <a:pt x="0" y="42930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+mj-lt"/>
            </a:endParaRPr>
          </a:p>
        </p:txBody>
      </p:sp>
      <p:sp>
        <p:nvSpPr>
          <p:cNvPr id="10" name="Прямоугольник с одним вырезанным углом 7"/>
          <p:cNvSpPr/>
          <p:nvPr/>
        </p:nvSpPr>
        <p:spPr>
          <a:xfrm rot="16200000" flipH="1">
            <a:off x="5871310" y="534164"/>
            <a:ext cx="6834909" cy="5711817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2309091 w 9144000"/>
              <a:gd name="connsiteY0" fmla="*/ 0 h 4274623"/>
              <a:gd name="connsiteX1" fmla="*/ 4817670 w 9144000"/>
              <a:gd name="connsiteY1" fmla="*/ 0 h 4274623"/>
              <a:gd name="connsiteX2" fmla="*/ 9134764 w 9144000"/>
              <a:gd name="connsiteY2" fmla="*/ 4261675 h 4274623"/>
              <a:gd name="connsiteX3" fmla="*/ 9144000 w 9144000"/>
              <a:gd name="connsiteY3" fmla="*/ 4274623 h 4274623"/>
              <a:gd name="connsiteX4" fmla="*/ 0 w 9144000"/>
              <a:gd name="connsiteY4" fmla="*/ 4274623 h 4274623"/>
              <a:gd name="connsiteX5" fmla="*/ 2309091 w 9144000"/>
              <a:gd name="connsiteY5" fmla="*/ 0 h 4274623"/>
              <a:gd name="connsiteX0" fmla="*/ 0 w 6834909"/>
              <a:gd name="connsiteY0" fmla="*/ 0 h 4283863"/>
              <a:gd name="connsiteX1" fmla="*/ 2508579 w 6834909"/>
              <a:gd name="connsiteY1" fmla="*/ 0 h 4283863"/>
              <a:gd name="connsiteX2" fmla="*/ 6825673 w 6834909"/>
              <a:gd name="connsiteY2" fmla="*/ 4261675 h 4283863"/>
              <a:gd name="connsiteX3" fmla="*/ 6834909 w 6834909"/>
              <a:gd name="connsiteY3" fmla="*/ 4274623 h 4283863"/>
              <a:gd name="connsiteX4" fmla="*/ 27709 w 6834909"/>
              <a:gd name="connsiteY4" fmla="*/ 4283863 h 4283863"/>
              <a:gd name="connsiteX5" fmla="*/ 0 w 6834909"/>
              <a:gd name="connsiteY5" fmla="*/ 0 h 428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4909" h="4283863">
                <a:moveTo>
                  <a:pt x="0" y="0"/>
                </a:moveTo>
                <a:lnTo>
                  <a:pt x="2508579" y="0"/>
                </a:lnTo>
                <a:lnTo>
                  <a:pt x="6825673" y="4261675"/>
                </a:lnTo>
                <a:lnTo>
                  <a:pt x="6834909" y="4274623"/>
                </a:lnTo>
                <a:lnTo>
                  <a:pt x="27709" y="428386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00" y="3454524"/>
            <a:ext cx="984739" cy="98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52" y="5661249"/>
            <a:ext cx="1377353" cy="103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86911" y="6133217"/>
            <a:ext cx="228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uksip@gorod.gomel.by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7" y="2633459"/>
            <a:ext cx="4825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Контактные данные</a:t>
            </a:r>
            <a:endParaRPr lang="ru-RU" sz="15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9246" y="3489692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26-34-61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2" y="5896708"/>
            <a:ext cx="821918" cy="77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4878" y="3442801"/>
            <a:ext cx="36615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ОАО «Коралл»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Директор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Овчаров Александр Михайлович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945" y="4975519"/>
            <a:ext cx="5089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Управление экономики Гомельского горисполкома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Заместитель начальника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Анищенко Светлана Сергеевна</a:t>
            </a:r>
            <a:endPara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6382" y="6149293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34-15-46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63007"/>
            <a:ext cx="6307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Способ вовлечения – аукцион на право заключения договора аренды земельного участка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4783</TotalTime>
  <Words>711</Words>
  <Application>Microsoft Office PowerPoint</Application>
  <PresentationFormat>Произвольный</PresentationFormat>
  <Paragraphs>103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  Площадка №29 Изолированное помещение по ул. Лепешинского, 7</vt:lpstr>
      <vt:lpstr>Площадка №29 Изолированное помещение по ул.Лепешинского, 7</vt:lpstr>
      <vt:lpstr>Транспортная инфраструктура</vt:lpstr>
      <vt:lpstr> Площадка №29  г. Гомель, ул. Лепешинского, 7</vt:lpstr>
      <vt:lpstr>Ограничения / Общая информация</vt:lpstr>
      <vt:lpstr>Инвестиционные предложения города *</vt:lpstr>
      <vt:lpstr>Финансовый блок с ориентировочными стоимостями</vt:lpstr>
      <vt:lpstr>Финансовый блок: подведение инфраструктуры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Мильченко Н.А.</cp:lastModifiedBy>
  <cp:revision>458</cp:revision>
  <cp:lastPrinted>2022-04-28T12:41:15Z</cp:lastPrinted>
  <dcterms:created xsi:type="dcterms:W3CDTF">2022-02-28T06:52:00Z</dcterms:created>
  <dcterms:modified xsi:type="dcterms:W3CDTF">2022-05-11T16:20:09Z</dcterms:modified>
</cp:coreProperties>
</file>