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800D"/>
    <a:srgbClr val="5D5235"/>
    <a:srgbClr val="A0720C"/>
    <a:srgbClr val="6E3636"/>
    <a:srgbClr val="423A26"/>
    <a:srgbClr val="5F2F2F"/>
    <a:srgbClr val="473E29"/>
    <a:srgbClr val="20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4" d="100"/>
          <a:sy n="74" d="100"/>
        </p:scale>
        <p:origin x="28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E559F60-B9E4-43E1-A825-5B807F717CF5}" type="datetimeFigureOut">
              <a:rPr lang="ru-BY" smtClean="0"/>
              <a:t>01.04.2025</a:t>
            </a:fld>
            <a:endParaRPr lang="ru-BY"/>
          </a:p>
        </p:txBody>
      </p:sp>
      <p:sp>
        <p:nvSpPr>
          <p:cNvPr id="5" name="Footer Placeholder 4"/>
          <p:cNvSpPr>
            <a:spLocks noGrp="1"/>
          </p:cNvSpPr>
          <p:nvPr>
            <p:ph type="ftr" sz="quarter" idx="11"/>
          </p:nvPr>
        </p:nvSpPr>
        <p:spPr/>
        <p:txBody>
          <a:bodyPr/>
          <a:lstStyle/>
          <a:p>
            <a:endParaRPr lang="ru-BY"/>
          </a:p>
        </p:txBody>
      </p:sp>
      <p:sp>
        <p:nvSpPr>
          <p:cNvPr id="6" name="Slide Number Placeholder 5"/>
          <p:cNvSpPr>
            <a:spLocks noGrp="1"/>
          </p:cNvSpPr>
          <p:nvPr>
            <p:ph type="sldNum" sz="quarter" idx="12"/>
          </p:nvPr>
        </p:nvSpPr>
        <p:spPr/>
        <p:txBody>
          <a:bodyPr/>
          <a:lstStyle/>
          <a:p>
            <a:fld id="{493BC735-3C96-4EC9-B3DF-55211AADCCE5}" type="slidenum">
              <a:rPr lang="ru-BY" smtClean="0"/>
              <a:t>‹#›</a:t>
            </a:fld>
            <a:endParaRPr lang="ru-BY"/>
          </a:p>
        </p:txBody>
      </p:sp>
    </p:spTree>
    <p:extLst>
      <p:ext uri="{BB962C8B-B14F-4D97-AF65-F5344CB8AC3E}">
        <p14:creationId xmlns:p14="http://schemas.microsoft.com/office/powerpoint/2010/main" val="269294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E559F60-B9E4-43E1-A825-5B807F717CF5}" type="datetimeFigureOut">
              <a:rPr lang="ru-BY" smtClean="0"/>
              <a:t>01.04.2025</a:t>
            </a:fld>
            <a:endParaRPr lang="ru-BY"/>
          </a:p>
        </p:txBody>
      </p:sp>
      <p:sp>
        <p:nvSpPr>
          <p:cNvPr id="5" name="Footer Placeholder 4"/>
          <p:cNvSpPr>
            <a:spLocks noGrp="1"/>
          </p:cNvSpPr>
          <p:nvPr>
            <p:ph type="ftr" sz="quarter" idx="11"/>
          </p:nvPr>
        </p:nvSpPr>
        <p:spPr/>
        <p:txBody>
          <a:bodyPr/>
          <a:lstStyle/>
          <a:p>
            <a:endParaRPr lang="ru-BY"/>
          </a:p>
        </p:txBody>
      </p:sp>
      <p:sp>
        <p:nvSpPr>
          <p:cNvPr id="6" name="Slide Number Placeholder 5"/>
          <p:cNvSpPr>
            <a:spLocks noGrp="1"/>
          </p:cNvSpPr>
          <p:nvPr>
            <p:ph type="sldNum" sz="quarter" idx="12"/>
          </p:nvPr>
        </p:nvSpPr>
        <p:spPr/>
        <p:txBody>
          <a:bodyPr/>
          <a:lstStyle/>
          <a:p>
            <a:fld id="{493BC735-3C96-4EC9-B3DF-55211AADCCE5}" type="slidenum">
              <a:rPr lang="ru-BY" smtClean="0"/>
              <a:t>‹#›</a:t>
            </a:fld>
            <a:endParaRPr lang="ru-BY"/>
          </a:p>
        </p:txBody>
      </p:sp>
    </p:spTree>
    <p:extLst>
      <p:ext uri="{BB962C8B-B14F-4D97-AF65-F5344CB8AC3E}">
        <p14:creationId xmlns:p14="http://schemas.microsoft.com/office/powerpoint/2010/main" val="105807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E559F60-B9E4-43E1-A825-5B807F717CF5}" type="datetimeFigureOut">
              <a:rPr lang="ru-BY" smtClean="0"/>
              <a:t>01.04.2025</a:t>
            </a:fld>
            <a:endParaRPr lang="ru-BY"/>
          </a:p>
        </p:txBody>
      </p:sp>
      <p:sp>
        <p:nvSpPr>
          <p:cNvPr id="5" name="Footer Placeholder 4"/>
          <p:cNvSpPr>
            <a:spLocks noGrp="1"/>
          </p:cNvSpPr>
          <p:nvPr>
            <p:ph type="ftr" sz="quarter" idx="11"/>
          </p:nvPr>
        </p:nvSpPr>
        <p:spPr/>
        <p:txBody>
          <a:bodyPr/>
          <a:lstStyle/>
          <a:p>
            <a:endParaRPr lang="ru-BY"/>
          </a:p>
        </p:txBody>
      </p:sp>
      <p:sp>
        <p:nvSpPr>
          <p:cNvPr id="6" name="Slide Number Placeholder 5"/>
          <p:cNvSpPr>
            <a:spLocks noGrp="1"/>
          </p:cNvSpPr>
          <p:nvPr>
            <p:ph type="sldNum" sz="quarter" idx="12"/>
          </p:nvPr>
        </p:nvSpPr>
        <p:spPr/>
        <p:txBody>
          <a:bodyPr/>
          <a:lstStyle/>
          <a:p>
            <a:fld id="{493BC735-3C96-4EC9-B3DF-55211AADCCE5}" type="slidenum">
              <a:rPr lang="ru-BY" smtClean="0"/>
              <a:t>‹#›</a:t>
            </a:fld>
            <a:endParaRPr lang="ru-BY"/>
          </a:p>
        </p:txBody>
      </p:sp>
    </p:spTree>
    <p:extLst>
      <p:ext uri="{BB962C8B-B14F-4D97-AF65-F5344CB8AC3E}">
        <p14:creationId xmlns:p14="http://schemas.microsoft.com/office/powerpoint/2010/main" val="40647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E559F60-B9E4-43E1-A825-5B807F717CF5}" type="datetimeFigureOut">
              <a:rPr lang="ru-BY" smtClean="0"/>
              <a:t>01.04.2025</a:t>
            </a:fld>
            <a:endParaRPr lang="ru-BY"/>
          </a:p>
        </p:txBody>
      </p:sp>
      <p:sp>
        <p:nvSpPr>
          <p:cNvPr id="5" name="Footer Placeholder 4"/>
          <p:cNvSpPr>
            <a:spLocks noGrp="1"/>
          </p:cNvSpPr>
          <p:nvPr>
            <p:ph type="ftr" sz="quarter" idx="11"/>
          </p:nvPr>
        </p:nvSpPr>
        <p:spPr/>
        <p:txBody>
          <a:bodyPr/>
          <a:lstStyle/>
          <a:p>
            <a:endParaRPr lang="ru-BY"/>
          </a:p>
        </p:txBody>
      </p:sp>
      <p:sp>
        <p:nvSpPr>
          <p:cNvPr id="6" name="Slide Number Placeholder 5"/>
          <p:cNvSpPr>
            <a:spLocks noGrp="1"/>
          </p:cNvSpPr>
          <p:nvPr>
            <p:ph type="sldNum" sz="quarter" idx="12"/>
          </p:nvPr>
        </p:nvSpPr>
        <p:spPr/>
        <p:txBody>
          <a:bodyPr/>
          <a:lstStyle/>
          <a:p>
            <a:fld id="{493BC735-3C96-4EC9-B3DF-55211AADCCE5}" type="slidenum">
              <a:rPr lang="ru-BY" smtClean="0"/>
              <a:t>‹#›</a:t>
            </a:fld>
            <a:endParaRPr lang="ru-BY"/>
          </a:p>
        </p:txBody>
      </p:sp>
    </p:spTree>
    <p:extLst>
      <p:ext uri="{BB962C8B-B14F-4D97-AF65-F5344CB8AC3E}">
        <p14:creationId xmlns:p14="http://schemas.microsoft.com/office/powerpoint/2010/main" val="198973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E559F60-B9E4-43E1-A825-5B807F717CF5}" type="datetimeFigureOut">
              <a:rPr lang="ru-BY" smtClean="0"/>
              <a:t>01.04.2025</a:t>
            </a:fld>
            <a:endParaRPr lang="ru-BY"/>
          </a:p>
        </p:txBody>
      </p:sp>
      <p:sp>
        <p:nvSpPr>
          <p:cNvPr id="5" name="Footer Placeholder 4"/>
          <p:cNvSpPr>
            <a:spLocks noGrp="1"/>
          </p:cNvSpPr>
          <p:nvPr>
            <p:ph type="ftr" sz="quarter" idx="11"/>
          </p:nvPr>
        </p:nvSpPr>
        <p:spPr/>
        <p:txBody>
          <a:bodyPr/>
          <a:lstStyle/>
          <a:p>
            <a:endParaRPr lang="ru-BY"/>
          </a:p>
        </p:txBody>
      </p:sp>
      <p:sp>
        <p:nvSpPr>
          <p:cNvPr id="6" name="Slide Number Placeholder 5"/>
          <p:cNvSpPr>
            <a:spLocks noGrp="1"/>
          </p:cNvSpPr>
          <p:nvPr>
            <p:ph type="sldNum" sz="quarter" idx="12"/>
          </p:nvPr>
        </p:nvSpPr>
        <p:spPr/>
        <p:txBody>
          <a:bodyPr/>
          <a:lstStyle/>
          <a:p>
            <a:fld id="{493BC735-3C96-4EC9-B3DF-55211AADCCE5}" type="slidenum">
              <a:rPr lang="ru-BY" smtClean="0"/>
              <a:t>‹#›</a:t>
            </a:fld>
            <a:endParaRPr lang="ru-BY"/>
          </a:p>
        </p:txBody>
      </p:sp>
    </p:spTree>
    <p:extLst>
      <p:ext uri="{BB962C8B-B14F-4D97-AF65-F5344CB8AC3E}">
        <p14:creationId xmlns:p14="http://schemas.microsoft.com/office/powerpoint/2010/main" val="70929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E559F60-B9E4-43E1-A825-5B807F717CF5}" type="datetimeFigureOut">
              <a:rPr lang="ru-BY" smtClean="0"/>
              <a:t>01.04.2025</a:t>
            </a:fld>
            <a:endParaRPr lang="ru-BY"/>
          </a:p>
        </p:txBody>
      </p:sp>
      <p:sp>
        <p:nvSpPr>
          <p:cNvPr id="6" name="Footer Placeholder 5"/>
          <p:cNvSpPr>
            <a:spLocks noGrp="1"/>
          </p:cNvSpPr>
          <p:nvPr>
            <p:ph type="ftr" sz="quarter" idx="11"/>
          </p:nvPr>
        </p:nvSpPr>
        <p:spPr/>
        <p:txBody>
          <a:bodyPr/>
          <a:lstStyle/>
          <a:p>
            <a:endParaRPr lang="ru-BY"/>
          </a:p>
        </p:txBody>
      </p:sp>
      <p:sp>
        <p:nvSpPr>
          <p:cNvPr id="7" name="Slide Number Placeholder 6"/>
          <p:cNvSpPr>
            <a:spLocks noGrp="1"/>
          </p:cNvSpPr>
          <p:nvPr>
            <p:ph type="sldNum" sz="quarter" idx="12"/>
          </p:nvPr>
        </p:nvSpPr>
        <p:spPr/>
        <p:txBody>
          <a:bodyPr/>
          <a:lstStyle/>
          <a:p>
            <a:fld id="{493BC735-3C96-4EC9-B3DF-55211AADCCE5}" type="slidenum">
              <a:rPr lang="ru-BY" smtClean="0"/>
              <a:t>‹#›</a:t>
            </a:fld>
            <a:endParaRPr lang="ru-BY"/>
          </a:p>
        </p:txBody>
      </p:sp>
    </p:spTree>
    <p:extLst>
      <p:ext uri="{BB962C8B-B14F-4D97-AF65-F5344CB8AC3E}">
        <p14:creationId xmlns:p14="http://schemas.microsoft.com/office/powerpoint/2010/main" val="156960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905482"/>
            <a:ext cx="3198096" cy="57443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905482"/>
            <a:ext cx="3213847" cy="57443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E559F60-B9E4-43E1-A825-5B807F717CF5}" type="datetimeFigureOut">
              <a:rPr lang="ru-BY" smtClean="0"/>
              <a:t>01.04.2025</a:t>
            </a:fld>
            <a:endParaRPr lang="ru-BY"/>
          </a:p>
        </p:txBody>
      </p:sp>
      <p:sp>
        <p:nvSpPr>
          <p:cNvPr id="8" name="Footer Placeholder 7"/>
          <p:cNvSpPr>
            <a:spLocks noGrp="1"/>
          </p:cNvSpPr>
          <p:nvPr>
            <p:ph type="ftr" sz="quarter" idx="11"/>
          </p:nvPr>
        </p:nvSpPr>
        <p:spPr/>
        <p:txBody>
          <a:bodyPr/>
          <a:lstStyle/>
          <a:p>
            <a:endParaRPr lang="ru-BY"/>
          </a:p>
        </p:txBody>
      </p:sp>
      <p:sp>
        <p:nvSpPr>
          <p:cNvPr id="9" name="Slide Number Placeholder 8"/>
          <p:cNvSpPr>
            <a:spLocks noGrp="1"/>
          </p:cNvSpPr>
          <p:nvPr>
            <p:ph type="sldNum" sz="quarter" idx="12"/>
          </p:nvPr>
        </p:nvSpPr>
        <p:spPr/>
        <p:txBody>
          <a:bodyPr/>
          <a:lstStyle/>
          <a:p>
            <a:fld id="{493BC735-3C96-4EC9-B3DF-55211AADCCE5}" type="slidenum">
              <a:rPr lang="ru-BY" smtClean="0"/>
              <a:t>‹#›</a:t>
            </a:fld>
            <a:endParaRPr lang="ru-BY"/>
          </a:p>
        </p:txBody>
      </p:sp>
    </p:spTree>
    <p:extLst>
      <p:ext uri="{BB962C8B-B14F-4D97-AF65-F5344CB8AC3E}">
        <p14:creationId xmlns:p14="http://schemas.microsoft.com/office/powerpoint/2010/main" val="153719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E559F60-B9E4-43E1-A825-5B807F717CF5}" type="datetimeFigureOut">
              <a:rPr lang="ru-BY" smtClean="0"/>
              <a:t>01.04.2025</a:t>
            </a:fld>
            <a:endParaRPr lang="ru-BY"/>
          </a:p>
        </p:txBody>
      </p:sp>
      <p:sp>
        <p:nvSpPr>
          <p:cNvPr id="4" name="Footer Placeholder 3"/>
          <p:cNvSpPr>
            <a:spLocks noGrp="1"/>
          </p:cNvSpPr>
          <p:nvPr>
            <p:ph type="ftr" sz="quarter" idx="11"/>
          </p:nvPr>
        </p:nvSpPr>
        <p:spPr/>
        <p:txBody>
          <a:bodyPr/>
          <a:lstStyle/>
          <a:p>
            <a:endParaRPr lang="ru-BY"/>
          </a:p>
        </p:txBody>
      </p:sp>
      <p:sp>
        <p:nvSpPr>
          <p:cNvPr id="5" name="Slide Number Placeholder 4"/>
          <p:cNvSpPr>
            <a:spLocks noGrp="1"/>
          </p:cNvSpPr>
          <p:nvPr>
            <p:ph type="sldNum" sz="quarter" idx="12"/>
          </p:nvPr>
        </p:nvSpPr>
        <p:spPr/>
        <p:txBody>
          <a:bodyPr/>
          <a:lstStyle/>
          <a:p>
            <a:fld id="{493BC735-3C96-4EC9-B3DF-55211AADCCE5}" type="slidenum">
              <a:rPr lang="ru-BY" smtClean="0"/>
              <a:t>‹#›</a:t>
            </a:fld>
            <a:endParaRPr lang="ru-BY"/>
          </a:p>
        </p:txBody>
      </p:sp>
    </p:spTree>
    <p:extLst>
      <p:ext uri="{BB962C8B-B14F-4D97-AF65-F5344CB8AC3E}">
        <p14:creationId xmlns:p14="http://schemas.microsoft.com/office/powerpoint/2010/main" val="46325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59F60-B9E4-43E1-A825-5B807F717CF5}" type="datetimeFigureOut">
              <a:rPr lang="ru-BY" smtClean="0"/>
              <a:t>01.04.2025</a:t>
            </a:fld>
            <a:endParaRPr lang="ru-BY"/>
          </a:p>
        </p:txBody>
      </p:sp>
      <p:sp>
        <p:nvSpPr>
          <p:cNvPr id="3" name="Footer Placeholder 2"/>
          <p:cNvSpPr>
            <a:spLocks noGrp="1"/>
          </p:cNvSpPr>
          <p:nvPr>
            <p:ph type="ftr" sz="quarter" idx="11"/>
          </p:nvPr>
        </p:nvSpPr>
        <p:spPr/>
        <p:txBody>
          <a:bodyPr/>
          <a:lstStyle/>
          <a:p>
            <a:endParaRPr lang="ru-BY"/>
          </a:p>
        </p:txBody>
      </p:sp>
      <p:sp>
        <p:nvSpPr>
          <p:cNvPr id="4" name="Slide Number Placeholder 3"/>
          <p:cNvSpPr>
            <a:spLocks noGrp="1"/>
          </p:cNvSpPr>
          <p:nvPr>
            <p:ph type="sldNum" sz="quarter" idx="12"/>
          </p:nvPr>
        </p:nvSpPr>
        <p:spPr/>
        <p:txBody>
          <a:bodyPr/>
          <a:lstStyle/>
          <a:p>
            <a:fld id="{493BC735-3C96-4EC9-B3DF-55211AADCCE5}" type="slidenum">
              <a:rPr lang="ru-BY" smtClean="0"/>
              <a:t>‹#›</a:t>
            </a:fld>
            <a:endParaRPr lang="ru-BY"/>
          </a:p>
        </p:txBody>
      </p:sp>
    </p:spTree>
    <p:extLst>
      <p:ext uri="{BB962C8B-B14F-4D97-AF65-F5344CB8AC3E}">
        <p14:creationId xmlns:p14="http://schemas.microsoft.com/office/powerpoint/2010/main" val="199751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4E559F60-B9E4-43E1-A825-5B807F717CF5}" type="datetimeFigureOut">
              <a:rPr lang="ru-BY" smtClean="0"/>
              <a:t>01.04.2025</a:t>
            </a:fld>
            <a:endParaRPr lang="ru-BY"/>
          </a:p>
        </p:txBody>
      </p:sp>
      <p:sp>
        <p:nvSpPr>
          <p:cNvPr id="6" name="Footer Placeholder 5"/>
          <p:cNvSpPr>
            <a:spLocks noGrp="1"/>
          </p:cNvSpPr>
          <p:nvPr>
            <p:ph type="ftr" sz="quarter" idx="11"/>
          </p:nvPr>
        </p:nvSpPr>
        <p:spPr/>
        <p:txBody>
          <a:bodyPr/>
          <a:lstStyle/>
          <a:p>
            <a:endParaRPr lang="ru-BY"/>
          </a:p>
        </p:txBody>
      </p:sp>
      <p:sp>
        <p:nvSpPr>
          <p:cNvPr id="7" name="Slide Number Placeholder 6"/>
          <p:cNvSpPr>
            <a:spLocks noGrp="1"/>
          </p:cNvSpPr>
          <p:nvPr>
            <p:ph type="sldNum" sz="quarter" idx="12"/>
          </p:nvPr>
        </p:nvSpPr>
        <p:spPr/>
        <p:txBody>
          <a:bodyPr/>
          <a:lstStyle/>
          <a:p>
            <a:fld id="{493BC735-3C96-4EC9-B3DF-55211AADCCE5}" type="slidenum">
              <a:rPr lang="ru-BY" smtClean="0"/>
              <a:t>‹#›</a:t>
            </a:fld>
            <a:endParaRPr lang="ru-BY"/>
          </a:p>
        </p:txBody>
      </p:sp>
    </p:spTree>
    <p:extLst>
      <p:ext uri="{BB962C8B-B14F-4D97-AF65-F5344CB8AC3E}">
        <p14:creationId xmlns:p14="http://schemas.microsoft.com/office/powerpoint/2010/main" val="285782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4E559F60-B9E4-43E1-A825-5B807F717CF5}" type="datetimeFigureOut">
              <a:rPr lang="ru-BY" smtClean="0"/>
              <a:t>01.04.2025</a:t>
            </a:fld>
            <a:endParaRPr lang="ru-BY"/>
          </a:p>
        </p:txBody>
      </p:sp>
      <p:sp>
        <p:nvSpPr>
          <p:cNvPr id="6" name="Footer Placeholder 5"/>
          <p:cNvSpPr>
            <a:spLocks noGrp="1"/>
          </p:cNvSpPr>
          <p:nvPr>
            <p:ph type="ftr" sz="quarter" idx="11"/>
          </p:nvPr>
        </p:nvSpPr>
        <p:spPr/>
        <p:txBody>
          <a:bodyPr/>
          <a:lstStyle/>
          <a:p>
            <a:endParaRPr lang="ru-BY"/>
          </a:p>
        </p:txBody>
      </p:sp>
      <p:sp>
        <p:nvSpPr>
          <p:cNvPr id="7" name="Slide Number Placeholder 6"/>
          <p:cNvSpPr>
            <a:spLocks noGrp="1"/>
          </p:cNvSpPr>
          <p:nvPr>
            <p:ph type="sldNum" sz="quarter" idx="12"/>
          </p:nvPr>
        </p:nvSpPr>
        <p:spPr/>
        <p:txBody>
          <a:bodyPr/>
          <a:lstStyle/>
          <a:p>
            <a:fld id="{493BC735-3C96-4EC9-B3DF-55211AADCCE5}" type="slidenum">
              <a:rPr lang="ru-BY" smtClean="0"/>
              <a:t>‹#›</a:t>
            </a:fld>
            <a:endParaRPr lang="ru-BY"/>
          </a:p>
        </p:txBody>
      </p:sp>
    </p:spTree>
    <p:extLst>
      <p:ext uri="{BB962C8B-B14F-4D97-AF65-F5344CB8AC3E}">
        <p14:creationId xmlns:p14="http://schemas.microsoft.com/office/powerpoint/2010/main" val="133053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E559F60-B9E4-43E1-A825-5B807F717CF5}" type="datetimeFigureOut">
              <a:rPr lang="ru-BY" smtClean="0"/>
              <a:t>01.04.2025</a:t>
            </a:fld>
            <a:endParaRPr lang="ru-BY"/>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BY"/>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93BC735-3C96-4EC9-B3DF-55211AADCCE5}" type="slidenum">
              <a:rPr lang="ru-BY" smtClean="0"/>
              <a:t>‹#›</a:t>
            </a:fld>
            <a:endParaRPr lang="ru-BY"/>
          </a:p>
        </p:txBody>
      </p:sp>
    </p:spTree>
    <p:extLst>
      <p:ext uri="{BB962C8B-B14F-4D97-AF65-F5344CB8AC3E}">
        <p14:creationId xmlns:p14="http://schemas.microsoft.com/office/powerpoint/2010/main" val="3791440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2.png"/><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14.png"/><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2.wdp"/></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D5235"/>
        </a:solidFill>
        <a:effectLst/>
      </p:bgPr>
    </p:bg>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81F7C8D2-6241-4841-AAAC-076B5136650A}"/>
              </a:ext>
            </a:extLst>
          </p:cNvPr>
          <p:cNvPicPr>
            <a:picLocks noChangeAspect="1"/>
          </p:cNvPicPr>
          <p:nvPr/>
        </p:nvPicPr>
        <p:blipFill>
          <a:blip r:embed="rId2"/>
          <a:stretch>
            <a:fillRect/>
          </a:stretch>
        </p:blipFill>
        <p:spPr>
          <a:xfrm>
            <a:off x="1" y="0"/>
            <a:ext cx="7559674" cy="10691813"/>
          </a:xfrm>
          <a:prstGeom prst="rect">
            <a:avLst/>
          </a:prstGeom>
        </p:spPr>
      </p:pic>
      <p:pic>
        <p:nvPicPr>
          <p:cNvPr id="25" name="Рисунок 24">
            <a:extLst>
              <a:ext uri="{FF2B5EF4-FFF2-40B4-BE49-F238E27FC236}">
                <a16:creationId xmlns:a16="http://schemas.microsoft.com/office/drawing/2014/main" id="{96A9F11E-1EE2-4271-93BF-EB3C20D8C4B6}"/>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colorTemperature colorTemp="6549"/>
                    </a14:imgEffect>
                    <a14:imgEffect>
                      <a14:saturation sat="188000"/>
                    </a14:imgEffect>
                  </a14:imgLayer>
                </a14:imgProps>
              </a:ext>
            </a:extLst>
          </a:blip>
          <a:srcRect l="24528" r="36281"/>
          <a:stretch/>
        </p:blipFill>
        <p:spPr>
          <a:xfrm>
            <a:off x="785814" y="671514"/>
            <a:ext cx="5988032" cy="9329528"/>
          </a:xfrm>
          <a:prstGeom prst="rect">
            <a:avLst/>
          </a:prstGeom>
          <a:ln>
            <a:solidFill>
              <a:srgbClr val="5D5235"/>
            </a:solidFill>
          </a:ln>
          <a:effectLst>
            <a:softEdge rad="0"/>
          </a:effectLst>
        </p:spPr>
      </p:pic>
      <p:sp>
        <p:nvSpPr>
          <p:cNvPr id="2" name="Заголовок 1">
            <a:extLst>
              <a:ext uri="{FF2B5EF4-FFF2-40B4-BE49-F238E27FC236}">
                <a16:creationId xmlns:a16="http://schemas.microsoft.com/office/drawing/2014/main" id="{1C5E6C7F-B84F-4A89-B063-7672733DAEB8}"/>
              </a:ext>
            </a:extLst>
          </p:cNvPr>
          <p:cNvSpPr>
            <a:spLocks noGrp="1"/>
          </p:cNvSpPr>
          <p:nvPr>
            <p:ph type="ctrTitle"/>
          </p:nvPr>
        </p:nvSpPr>
        <p:spPr>
          <a:xfrm>
            <a:off x="647528" y="5682597"/>
            <a:ext cx="6126318" cy="1579090"/>
          </a:xfrm>
        </p:spPr>
        <p:txBody>
          <a:bodyPr>
            <a:noAutofit/>
          </a:bodyPr>
          <a:lstStyle/>
          <a:p>
            <a:r>
              <a:rPr lang="en-US" sz="3200" b="1" dirty="0">
                <a:solidFill>
                  <a:srgbClr val="423A26"/>
                </a:solidFill>
                <a:latin typeface="Century Gothic" panose="020B0502020202020204" pitchFamily="34" charset="0"/>
              </a:rPr>
              <a:t>Sale of the production and warehouse complex </a:t>
            </a:r>
            <a:br>
              <a:rPr lang="en-US" sz="3200" b="1" dirty="0">
                <a:solidFill>
                  <a:srgbClr val="423A26"/>
                </a:solidFill>
                <a:latin typeface="Century Gothic" panose="020B0502020202020204" pitchFamily="34" charset="0"/>
              </a:rPr>
            </a:br>
            <a:r>
              <a:rPr lang="en-US" sz="3200" b="1" dirty="0">
                <a:solidFill>
                  <a:srgbClr val="423A26"/>
                </a:solidFill>
                <a:latin typeface="Century Gothic" panose="020B0502020202020204" pitchFamily="34" charset="0"/>
              </a:rPr>
              <a:t>in Nesvizh</a:t>
            </a:r>
            <a:endParaRPr lang="ru-BY" sz="3200" b="1" dirty="0">
              <a:solidFill>
                <a:srgbClr val="423A26"/>
              </a:solidFill>
              <a:latin typeface="Century Gothic" panose="020B0502020202020204" pitchFamily="34" charset="0"/>
            </a:endParaRPr>
          </a:p>
        </p:txBody>
      </p:sp>
      <p:graphicFrame>
        <p:nvGraphicFramePr>
          <p:cNvPr id="16" name="Таблица 16">
            <a:extLst>
              <a:ext uri="{FF2B5EF4-FFF2-40B4-BE49-F238E27FC236}">
                <a16:creationId xmlns:a16="http://schemas.microsoft.com/office/drawing/2014/main" id="{E16CA141-0CEA-402E-B79E-9F5F25DEAF99}"/>
              </a:ext>
            </a:extLst>
          </p:cNvPr>
          <p:cNvGraphicFramePr>
            <a:graphicFrameLocks noGrp="1"/>
          </p:cNvGraphicFramePr>
          <p:nvPr>
            <p:extLst>
              <p:ext uri="{D42A27DB-BD31-4B8C-83A1-F6EECF244321}">
                <p14:modId xmlns:p14="http://schemas.microsoft.com/office/powerpoint/2010/main" val="1136448608"/>
              </p:ext>
            </p:extLst>
          </p:nvPr>
        </p:nvGraphicFramePr>
        <p:xfrm>
          <a:off x="3779823" y="322703"/>
          <a:ext cx="3348567" cy="2620539"/>
        </p:xfrm>
        <a:graphic>
          <a:graphicData uri="http://schemas.openxmlformats.org/drawingml/2006/table">
            <a:tbl>
              <a:tblPr firstRow="1" bandRow="1">
                <a:tableStyleId>{5C22544A-7EE6-4342-B048-85BDC9FD1C3A}</a:tableStyleId>
              </a:tblPr>
              <a:tblGrid>
                <a:gridCol w="3348567">
                  <a:extLst>
                    <a:ext uri="{9D8B030D-6E8A-4147-A177-3AD203B41FA5}">
                      <a16:colId xmlns:a16="http://schemas.microsoft.com/office/drawing/2014/main" val="2944769398"/>
                    </a:ext>
                  </a:extLst>
                </a:gridCol>
              </a:tblGrid>
              <a:tr h="2620539">
                <a:tc>
                  <a:txBody>
                    <a:bodyPr/>
                    <a:lstStyle/>
                    <a:p>
                      <a:endParaRPr lang="ru-BY"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667077"/>
                  </a:ext>
                </a:extLst>
              </a:tr>
            </a:tbl>
          </a:graphicData>
        </a:graphic>
      </p:graphicFrame>
      <p:pic>
        <p:nvPicPr>
          <p:cNvPr id="18" name="Рисунок 17">
            <a:extLst>
              <a:ext uri="{FF2B5EF4-FFF2-40B4-BE49-F238E27FC236}">
                <a16:creationId xmlns:a16="http://schemas.microsoft.com/office/drawing/2014/main" id="{CE48A2DE-D4C8-4B33-8846-37EE1CE7758C}"/>
              </a:ext>
            </a:extLst>
          </p:cNvPr>
          <p:cNvPicPr>
            <a:picLocks noChangeAspect="1"/>
          </p:cNvPicPr>
          <p:nvPr/>
        </p:nvPicPr>
        <p:blipFill>
          <a:blip r:embed="rId5"/>
          <a:stretch>
            <a:fillRect/>
          </a:stretch>
        </p:blipFill>
        <p:spPr>
          <a:xfrm rot="10800000">
            <a:off x="408456" y="7729313"/>
            <a:ext cx="3371380" cy="2639797"/>
          </a:xfrm>
          <a:prstGeom prst="rect">
            <a:avLst/>
          </a:prstGeom>
        </p:spPr>
      </p:pic>
      <p:pic>
        <p:nvPicPr>
          <p:cNvPr id="4" name="Рисунок 3">
            <a:extLst>
              <a:ext uri="{FF2B5EF4-FFF2-40B4-BE49-F238E27FC236}">
                <a16:creationId xmlns:a16="http://schemas.microsoft.com/office/drawing/2014/main" id="{0322C24E-D33E-48AE-8229-74E3FA5A360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0000"/>
                    </a14:imgEffect>
                    <a14:imgEffect>
                      <a14:brightnessContrast contrast="60000"/>
                    </a14:imgEffect>
                  </a14:imgLayer>
                </a14:imgProps>
              </a:ext>
              <a:ext uri="{28A0092B-C50C-407E-A947-70E740481C1C}">
                <a14:useLocalDpi xmlns:a14="http://schemas.microsoft.com/office/drawing/2010/main" val="0"/>
              </a:ext>
            </a:extLst>
          </a:blip>
          <a:stretch>
            <a:fillRect/>
          </a:stretch>
        </p:blipFill>
        <p:spPr>
          <a:xfrm>
            <a:off x="2527334" y="1577383"/>
            <a:ext cx="2504978" cy="2620539"/>
          </a:xfrm>
          <a:prstGeom prst="rect">
            <a:avLst/>
          </a:prstGeom>
        </p:spPr>
      </p:pic>
    </p:spTree>
    <p:extLst>
      <p:ext uri="{BB962C8B-B14F-4D97-AF65-F5344CB8AC3E}">
        <p14:creationId xmlns:p14="http://schemas.microsoft.com/office/powerpoint/2010/main" val="1397748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4AA6F57-BFBA-4057-9453-606DD6ED828B}"/>
              </a:ext>
            </a:extLst>
          </p:cNvPr>
          <p:cNvPicPr>
            <a:picLocks noChangeAspect="1"/>
          </p:cNvPicPr>
          <p:nvPr/>
        </p:nvPicPr>
        <p:blipFill>
          <a:blip r:embed="rId2"/>
          <a:stretch>
            <a:fillRect/>
          </a:stretch>
        </p:blipFill>
        <p:spPr>
          <a:xfrm>
            <a:off x="519" y="-1"/>
            <a:ext cx="7558636" cy="10691813"/>
          </a:xfrm>
          <a:prstGeom prst="rect">
            <a:avLst/>
          </a:prstGeom>
        </p:spPr>
      </p:pic>
      <p:sp>
        <p:nvSpPr>
          <p:cNvPr id="7" name="TextBox 6">
            <a:extLst>
              <a:ext uri="{FF2B5EF4-FFF2-40B4-BE49-F238E27FC236}">
                <a16:creationId xmlns:a16="http://schemas.microsoft.com/office/drawing/2014/main" id="{5E749F9A-3205-4047-9A84-A0FD8B3406F1}"/>
              </a:ext>
            </a:extLst>
          </p:cNvPr>
          <p:cNvSpPr txBox="1"/>
          <p:nvPr/>
        </p:nvSpPr>
        <p:spPr>
          <a:xfrm>
            <a:off x="347421" y="2034096"/>
            <a:ext cx="6864825" cy="8062976"/>
          </a:xfrm>
          <a:prstGeom prst="rect">
            <a:avLst/>
          </a:prstGeom>
          <a:noFill/>
        </p:spPr>
        <p:txBody>
          <a:bodyPr wrap="square">
            <a:spAutoFit/>
          </a:bodyPr>
          <a:lstStyle/>
          <a:p>
            <a:pPr algn="just">
              <a:lnSpc>
                <a:spcPct val="107000"/>
              </a:lnSpc>
              <a:spcAft>
                <a:spcPts val="600"/>
              </a:spcAft>
            </a:pPr>
            <a:r>
              <a:rPr lang="en-US" sz="2400" b="1" dirty="0">
                <a:solidFill>
                  <a:srgbClr val="A0720C"/>
                </a:solidFill>
                <a:effectLst/>
                <a:latin typeface="Century Gothic" panose="020B0502020202020204" pitchFamily="34" charset="0"/>
                <a:ea typeface="Times New Roman" panose="02020603050405020304" pitchFamily="18" charset="0"/>
                <a:cs typeface="Times New Roman" panose="02020603050405020304" pitchFamily="18" charset="0"/>
              </a:rPr>
              <a:t>Land area of</a:t>
            </a:r>
            <a:r>
              <a:rPr lang="ru-RU" sz="2400" b="1" dirty="0">
                <a:solidFill>
                  <a:srgbClr val="A0720C"/>
                </a:solidFill>
                <a:effectLst/>
                <a:latin typeface="Century Gothic" panose="020B0502020202020204" pitchFamily="34" charset="0"/>
                <a:ea typeface="Times New Roman" panose="02020603050405020304" pitchFamily="18" charset="0"/>
                <a:cs typeface="Times New Roman" panose="02020603050405020304" pitchFamily="18" charset="0"/>
              </a:rPr>
              <a:t> 5.21 </a:t>
            </a:r>
            <a:r>
              <a:rPr lang="en-US" sz="2400" b="1" dirty="0">
                <a:solidFill>
                  <a:srgbClr val="A0720C"/>
                </a:solidFill>
                <a:effectLst/>
                <a:latin typeface="Century Gothic" panose="020B0502020202020204" pitchFamily="34" charset="0"/>
                <a:ea typeface="Times New Roman" panose="02020603050405020304" pitchFamily="18" charset="0"/>
                <a:cs typeface="Times New Roman" panose="02020603050405020304" pitchFamily="18" charset="0"/>
              </a:rPr>
              <a:t>ha</a:t>
            </a:r>
            <a:r>
              <a:rPr lang="ru-RU" sz="2400" dirty="0">
                <a:solidFill>
                  <a:srgbClr val="A0720C"/>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07000"/>
              </a:lnSpc>
              <a:spcAft>
                <a:spcPts val="600"/>
              </a:spcAft>
            </a:pPr>
            <a:r>
              <a:rPr lang="en-US" sz="2000"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The intended purpose is for the construction and maintenance of buildings and structures</a:t>
            </a:r>
            <a:r>
              <a:rPr lang="ru-RU" sz="2000"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2000" b="1" dirty="0">
                <a:solidFill>
                  <a:srgbClr val="A0720C"/>
                </a:solidFill>
                <a:effectLst/>
                <a:latin typeface="Century Gothic" panose="020B0502020202020204" pitchFamily="34" charset="0"/>
                <a:ea typeface="Times New Roman" panose="02020603050405020304" pitchFamily="18" charset="0"/>
                <a:cs typeface="Times New Roman" panose="02020603050405020304" pitchFamily="18" charset="0"/>
              </a:rPr>
              <a:t>RIGHTS RESTRICTIONS:</a:t>
            </a:r>
            <a:r>
              <a:rPr lang="ru-RU" sz="2000" i="1"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285750" indent="-285750" algn="just">
              <a:lnSpc>
                <a:spcPct val="107000"/>
              </a:lnSpc>
              <a:spcAft>
                <a:spcPts val="800"/>
              </a:spcAft>
              <a:buFontTx/>
              <a:buChar char="-"/>
            </a:pPr>
            <a:r>
              <a:rPr lang="en-US" sz="2000" b="1" i="1"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Restrictions</a:t>
            </a:r>
            <a:r>
              <a:rPr lang="ru-RU" sz="2000" b="1" i="1" dirty="0">
                <a:solidFill>
                  <a:srgbClr val="5D5235"/>
                </a:solidFill>
                <a:latin typeface="Century Gothic" panose="020B0502020202020204" pitchFamily="34" charset="0"/>
                <a:ea typeface="Times New Roman" panose="02020603050405020304" pitchFamily="18" charset="0"/>
                <a:cs typeface="Times New Roman" panose="02020603050405020304" pitchFamily="18" charset="0"/>
              </a:rPr>
              <a:t> </a:t>
            </a:r>
            <a:r>
              <a:rPr lang="en-US" sz="2000" i="1"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on the rights to land plots located in protected areas of electrical networks with a voltage of up to 1000 volts, an area of 0.01 ha;</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en-US" sz="2000" b="1" i="1"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Restrictions </a:t>
            </a:r>
            <a:r>
              <a:rPr lang="en-US" sz="2000" i="1"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on land plots located in protected areas of electrical networks with a voltage of up to 1000 volts (cable), area 0.1086 ha;</a:t>
            </a:r>
            <a:endParaRPr lang="ru-RU" sz="2000" i="1"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lnSpc>
                <a:spcPct val="107000"/>
              </a:lnSpc>
              <a:spcAft>
                <a:spcPts val="800"/>
              </a:spcAft>
              <a:buFontTx/>
              <a:buChar char="-"/>
            </a:pPr>
            <a:r>
              <a:rPr lang="en-US" sz="2000" b="1" i="1"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Restrictions</a:t>
            </a:r>
            <a:r>
              <a:rPr lang="ru-RU" sz="2000" i="1"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2000" i="1"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on the rights to land plots located in protected areas of electrical networks with                    a voltage of over 1000 volts, an area of 0.0735 hectares. An artesian well is located on the land plot, the owner of which (UE "</a:t>
            </a:r>
            <a:r>
              <a:rPr lang="en-US" sz="2000" i="1" dirty="0" err="1">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Soligorskvodokanal</a:t>
            </a:r>
            <a:r>
              <a:rPr lang="en-US" sz="2000" i="1"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 has decided to liquidate it.</a:t>
            </a:r>
            <a:endParaRPr lang="ru-RU" sz="2000" i="1"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ru-RU" sz="1800" i="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07000"/>
              </a:lnSpc>
              <a:spcAft>
                <a:spcPts val="600"/>
              </a:spcAft>
            </a:pPr>
            <a:r>
              <a:rPr lang="en-US" sz="2400" b="1" dirty="0">
                <a:solidFill>
                  <a:srgbClr val="A0720C"/>
                </a:solidFill>
                <a:effectLst/>
                <a:latin typeface="Century Gothic" panose="020B0502020202020204" pitchFamily="34" charset="0"/>
                <a:ea typeface="Times New Roman" panose="02020603050405020304" pitchFamily="18" charset="0"/>
                <a:cs typeface="Times New Roman" panose="02020603050405020304" pitchFamily="18" charset="0"/>
              </a:rPr>
              <a:t>Land area of 0.36 ha</a:t>
            </a:r>
            <a:r>
              <a:rPr lang="ru-RU" sz="2400" dirty="0">
                <a:solidFill>
                  <a:srgbClr val="A0720C"/>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07000"/>
              </a:lnSpc>
              <a:spcAft>
                <a:spcPts val="600"/>
              </a:spcAft>
            </a:pPr>
            <a:r>
              <a:rPr lang="en-US" sz="2000" dirty="0">
                <a:solidFill>
                  <a:srgbClr val="5D5235"/>
                </a:solidFill>
                <a:effectLst/>
                <a:latin typeface="Century Gothic" panose="020B0502020202020204" pitchFamily="34" charset="0"/>
                <a:ea typeface="Times New Roman" panose="02020603050405020304" pitchFamily="18" charset="0"/>
                <a:cs typeface="Times New Roman" panose="02020603050405020304" pitchFamily="18" charset="0"/>
              </a:rPr>
              <a:t>The intended purpose is the placement of industrial facilities. The right of permanent use. The transfer of the right to land plots is carried out in accordance with the current legislation of the Republic of Belarus.</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8" name="Таблица 8">
            <a:extLst>
              <a:ext uri="{FF2B5EF4-FFF2-40B4-BE49-F238E27FC236}">
                <a16:creationId xmlns:a16="http://schemas.microsoft.com/office/drawing/2014/main" id="{A5913DBB-152F-40FC-8720-06785BEFB25E}"/>
              </a:ext>
            </a:extLst>
          </p:cNvPr>
          <p:cNvGraphicFramePr>
            <a:graphicFrameLocks noGrp="1"/>
          </p:cNvGraphicFramePr>
          <p:nvPr>
            <p:extLst>
              <p:ext uri="{D42A27DB-BD31-4B8C-83A1-F6EECF244321}">
                <p14:modId xmlns:p14="http://schemas.microsoft.com/office/powerpoint/2010/main" val="873689184"/>
              </p:ext>
            </p:extLst>
          </p:nvPr>
        </p:nvGraphicFramePr>
        <p:xfrm>
          <a:off x="347421" y="594741"/>
          <a:ext cx="6864825" cy="969074"/>
        </p:xfrm>
        <a:graphic>
          <a:graphicData uri="http://schemas.openxmlformats.org/drawingml/2006/table">
            <a:tbl>
              <a:tblPr firstRow="1" bandRow="1">
                <a:tableStyleId>{5C22544A-7EE6-4342-B048-85BDC9FD1C3A}</a:tableStyleId>
              </a:tblPr>
              <a:tblGrid>
                <a:gridCol w="6864825">
                  <a:extLst>
                    <a:ext uri="{9D8B030D-6E8A-4147-A177-3AD203B41FA5}">
                      <a16:colId xmlns:a16="http://schemas.microsoft.com/office/drawing/2014/main" val="3356824463"/>
                    </a:ext>
                  </a:extLst>
                </a:gridCol>
              </a:tblGrid>
              <a:tr h="370840">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6E3636"/>
                          </a:solidFill>
                          <a:effectLst/>
                          <a:uLnTx/>
                          <a:uFillTx/>
                          <a:latin typeface="Century Gothic" panose="020B0502020202020204" pitchFamily="34" charset="0"/>
                          <a:ea typeface="Calibri" panose="020F0502020204030204" pitchFamily="34" charset="0"/>
                          <a:cs typeface="Times New Roman" panose="02020603050405020304" pitchFamily="18" charset="0"/>
                        </a:rPr>
                        <a:t>The properties are located on </a:t>
                      </a:r>
                      <a:br>
                        <a:rPr kumimoji="0" lang="en-US" sz="2800" b="1" i="0" u="none" strike="noStrike" kern="1200" cap="none" spc="0" normalizeH="0" baseline="0" noProof="0" dirty="0">
                          <a:ln>
                            <a:noFill/>
                          </a:ln>
                          <a:solidFill>
                            <a:srgbClr val="6E3636"/>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2800" b="1" i="0" u="none" strike="noStrike" kern="1200" cap="none" spc="0" normalizeH="0" baseline="0" noProof="0" dirty="0">
                          <a:ln>
                            <a:noFill/>
                          </a:ln>
                          <a:solidFill>
                            <a:srgbClr val="6E3636"/>
                          </a:solidFill>
                          <a:effectLst/>
                          <a:uLnTx/>
                          <a:uFillTx/>
                          <a:latin typeface="Century Gothic" panose="020B0502020202020204" pitchFamily="34" charset="0"/>
                          <a:ea typeface="Calibri" panose="020F0502020204030204" pitchFamily="34" charset="0"/>
                          <a:cs typeface="Times New Roman" panose="02020603050405020304" pitchFamily="18" charset="0"/>
                        </a:rPr>
                        <a:t>the following land plots:</a:t>
                      </a:r>
                      <a:endParaRPr kumimoji="0" lang="ru-BY" sz="2400" b="0" i="0" u="none" strike="noStrike" kern="1200" cap="none" spc="0" normalizeH="0" baseline="0" noProof="0" dirty="0">
                        <a:ln>
                          <a:noFill/>
                        </a:ln>
                        <a:solidFill>
                          <a:srgbClr val="6E3636"/>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68490406"/>
                  </a:ext>
                </a:extLst>
              </a:tr>
            </a:tbl>
          </a:graphicData>
        </a:graphic>
      </p:graphicFrame>
    </p:spTree>
    <p:extLst>
      <p:ext uri="{BB962C8B-B14F-4D97-AF65-F5344CB8AC3E}">
        <p14:creationId xmlns:p14="http://schemas.microsoft.com/office/powerpoint/2010/main" val="170364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6544F6E-32FB-4373-8053-D211C1A6A45E}"/>
              </a:ext>
            </a:extLst>
          </p:cNvPr>
          <p:cNvPicPr>
            <a:picLocks noChangeAspect="1"/>
          </p:cNvPicPr>
          <p:nvPr/>
        </p:nvPicPr>
        <p:blipFill>
          <a:blip r:embed="rId2"/>
          <a:stretch>
            <a:fillRect/>
          </a:stretch>
        </p:blipFill>
        <p:spPr>
          <a:xfrm>
            <a:off x="0" y="-1"/>
            <a:ext cx="7574258" cy="10691813"/>
          </a:xfrm>
          <a:prstGeom prst="rect">
            <a:avLst/>
          </a:prstGeom>
        </p:spPr>
      </p:pic>
      <p:graphicFrame>
        <p:nvGraphicFramePr>
          <p:cNvPr id="5" name="Таблица 5">
            <a:extLst>
              <a:ext uri="{FF2B5EF4-FFF2-40B4-BE49-F238E27FC236}">
                <a16:creationId xmlns:a16="http://schemas.microsoft.com/office/drawing/2014/main" id="{23734DF8-2913-4AF2-8235-D860FFABDAC3}"/>
              </a:ext>
            </a:extLst>
          </p:cNvPr>
          <p:cNvGraphicFramePr>
            <a:graphicFrameLocks noGrp="1"/>
          </p:cNvGraphicFramePr>
          <p:nvPr>
            <p:extLst>
              <p:ext uri="{D42A27DB-BD31-4B8C-83A1-F6EECF244321}">
                <p14:modId xmlns:p14="http://schemas.microsoft.com/office/powerpoint/2010/main" val="1495668309"/>
              </p:ext>
            </p:extLst>
          </p:nvPr>
        </p:nvGraphicFramePr>
        <p:xfrm>
          <a:off x="470255" y="374778"/>
          <a:ext cx="6619163" cy="9942256"/>
        </p:xfrm>
        <a:graphic>
          <a:graphicData uri="http://schemas.openxmlformats.org/drawingml/2006/table">
            <a:tbl>
              <a:tblPr firstRow="1" bandRow="1">
                <a:tableStyleId>{5C22544A-7EE6-4342-B048-85BDC9FD1C3A}</a:tableStyleId>
              </a:tblPr>
              <a:tblGrid>
                <a:gridCol w="6619163">
                  <a:extLst>
                    <a:ext uri="{9D8B030D-6E8A-4147-A177-3AD203B41FA5}">
                      <a16:colId xmlns:a16="http://schemas.microsoft.com/office/drawing/2014/main" val="2382660633"/>
                    </a:ext>
                  </a:extLst>
                </a:gridCol>
              </a:tblGrid>
              <a:tr h="9942256">
                <a:tc>
                  <a:txBody>
                    <a:bodyPr/>
                    <a:lstStyle/>
                    <a:p>
                      <a:pPr algn="just">
                        <a:lnSpc>
                          <a:spcPct val="107000"/>
                        </a:lnSpc>
                        <a:spcAft>
                          <a:spcPts val="800"/>
                        </a:spcAft>
                      </a:pPr>
                      <a:r>
                        <a:rPr lang="en-US" sz="2000" b="1" i="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Initial sale price:</a:t>
                      </a:r>
                      <a:r>
                        <a:rPr lang="ru-RU" sz="2000" b="1" i="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3 777 759,14 </a:t>
                      </a:r>
                      <a:r>
                        <a:rPr lang="en-US"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belarus roubles</a:t>
                      </a: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 </a:t>
                      </a:r>
                      <a:r>
                        <a:rPr lang="en-US"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USD million</a:t>
                      </a:r>
                      <a:r>
                        <a:rPr lang="en-US"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including VAT</a:t>
                      </a: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20 %.</a:t>
                      </a:r>
                      <a:endParaRPr lang="ru-BY"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i="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Auction step</a:t>
                      </a:r>
                      <a:r>
                        <a:rPr lang="ru-RU" sz="2000" b="1" i="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a:t>
                      </a:r>
                      <a:r>
                        <a:rPr lang="ru-RU" sz="2000"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5 %.</a:t>
                      </a:r>
                      <a:endParaRPr lang="ru-BY"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i="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The amount of the deposit</a:t>
                      </a:r>
                      <a:r>
                        <a:rPr lang="ru-RU" sz="2000" b="1" i="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a:t>
                      </a:r>
                      <a:r>
                        <a:rPr lang="ru-RU" sz="2000"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200 000 </a:t>
                      </a:r>
                      <a:r>
                        <a:rPr lang="en-US"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belarus roubles</a:t>
                      </a: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63 291 </a:t>
                      </a:r>
                      <a:r>
                        <a:rPr lang="en-US"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USD</a:t>
                      </a: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1100" b="1" i="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i="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Information about the seller:</a:t>
                      </a:r>
                      <a:endParaRPr lang="ru-RU" sz="2000" b="1" i="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0" u="sng"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Open Joint Stock Company "Krinitsa"</a:t>
                      </a:r>
                      <a:endParaRPr lang="ru-BY" sz="2000" b="0" u="sng"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220070, </a:t>
                      </a:r>
                      <a:r>
                        <a:rPr lang="en-US"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Minsk</a:t>
                      </a: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52 </a:t>
                      </a:r>
                      <a:r>
                        <a:rPr lang="en-US" sz="2000" b="0" dirty="0" err="1">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Radialnaya</a:t>
                      </a:r>
                      <a:r>
                        <a:rPr lang="en-US"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str.</a:t>
                      </a: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b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br>
                      <a:r>
                        <a:rPr lang="en-US"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phone</a:t>
                      </a: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8(017) 299-22-22 </a:t>
                      </a:r>
                      <a:b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br>
                      <a:r>
                        <a:rPr lang="en-US"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e-mail</a:t>
                      </a:r>
                      <a:r>
                        <a:rPr lang="ru-RU" sz="2000" b="0" u="none"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b="0" u="none"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info@krinitsa.by</a:t>
                      </a:r>
                      <a:r>
                        <a:rPr lang="ru-RU" sz="2000" b="0" u="none"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0" u="none" dirty="0" err="1">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info@wines.b</a:t>
                      </a:r>
                      <a:r>
                        <a:rPr lang="en-US" sz="2000" b="0" u="none"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y</a:t>
                      </a:r>
                      <a:endParaRPr lang="ru-RU" sz="2000" b="0" u="none"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ru-BY" sz="400" u="none"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Contact person for communication and inspection of the facility</a:t>
                      </a:r>
                      <a:r>
                        <a:rPr lang="ru-RU" sz="20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0" u="sng"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Fabian Vladimir Mikhailovich</a:t>
                      </a:r>
                      <a:endParaRPr lang="ru-BY" sz="2000" b="0" u="sng"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phones</a:t>
                      </a: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+ 375 1770 64 4 03</a:t>
                      </a:r>
                      <a:b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b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+ 375 29 129 24 74 </a:t>
                      </a:r>
                      <a:b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br>
                      <a:r>
                        <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+ 375 29 863 45 04 (</a:t>
                      </a:r>
                      <a:r>
                        <a:rPr lang="en-US" sz="2000" b="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24/7</a:t>
                      </a:r>
                      <a:r>
                        <a:rPr lang="ru-RU" sz="2000" b="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RU" sz="2000" b="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ru-BY" sz="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73546587"/>
                  </a:ext>
                </a:extLst>
              </a:tr>
            </a:tbl>
          </a:graphicData>
        </a:graphic>
      </p:graphicFrame>
      <p:pic>
        <p:nvPicPr>
          <p:cNvPr id="1026" name="Picture 2">
            <a:extLst>
              <a:ext uri="{FF2B5EF4-FFF2-40B4-BE49-F238E27FC236}">
                <a16:creationId xmlns:a16="http://schemas.microsoft.com/office/drawing/2014/main" id="{5E366249-7415-46CB-B2CB-078B870C7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966" y="7634053"/>
            <a:ext cx="3429740" cy="236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12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49C0D6-11CA-4800-8420-A669719517F9}"/>
              </a:ext>
            </a:extLst>
          </p:cNvPr>
          <p:cNvSpPr>
            <a:spLocks noGrp="1"/>
          </p:cNvSpPr>
          <p:nvPr>
            <p:ph type="ctrTitle"/>
          </p:nvPr>
        </p:nvSpPr>
        <p:spPr/>
        <p:txBody>
          <a:bodyPr/>
          <a:lstStyle/>
          <a:p>
            <a:endParaRPr lang="ru-BY"/>
          </a:p>
        </p:txBody>
      </p:sp>
      <p:sp>
        <p:nvSpPr>
          <p:cNvPr id="3" name="Подзаголовок 2">
            <a:extLst>
              <a:ext uri="{FF2B5EF4-FFF2-40B4-BE49-F238E27FC236}">
                <a16:creationId xmlns:a16="http://schemas.microsoft.com/office/drawing/2014/main" id="{9F4D8FEF-92CD-479C-8113-5D80E48341A5}"/>
              </a:ext>
            </a:extLst>
          </p:cNvPr>
          <p:cNvSpPr>
            <a:spLocks noGrp="1"/>
          </p:cNvSpPr>
          <p:nvPr>
            <p:ph type="subTitle" idx="1"/>
          </p:nvPr>
        </p:nvSpPr>
        <p:spPr/>
        <p:txBody>
          <a:bodyPr/>
          <a:lstStyle/>
          <a:p>
            <a:endParaRPr lang="ru-BY"/>
          </a:p>
        </p:txBody>
      </p:sp>
      <p:pic>
        <p:nvPicPr>
          <p:cNvPr id="5" name="Рисунок 4">
            <a:extLst>
              <a:ext uri="{FF2B5EF4-FFF2-40B4-BE49-F238E27FC236}">
                <a16:creationId xmlns:a16="http://schemas.microsoft.com/office/drawing/2014/main" id="{7FF57A40-53BF-4B9E-90F3-FF0D36691E34}"/>
              </a:ext>
            </a:extLst>
          </p:cNvPr>
          <p:cNvPicPr>
            <a:picLocks noChangeAspect="1"/>
          </p:cNvPicPr>
          <p:nvPr/>
        </p:nvPicPr>
        <p:blipFill>
          <a:blip r:embed="rId2"/>
          <a:stretch>
            <a:fillRect/>
          </a:stretch>
        </p:blipFill>
        <p:spPr>
          <a:xfrm>
            <a:off x="0" y="-27334"/>
            <a:ext cx="7559675" cy="10719147"/>
          </a:xfrm>
          <a:prstGeom prst="rect">
            <a:avLst/>
          </a:prstGeom>
        </p:spPr>
      </p:pic>
    </p:spTree>
    <p:extLst>
      <p:ext uri="{BB962C8B-B14F-4D97-AF65-F5344CB8AC3E}">
        <p14:creationId xmlns:p14="http://schemas.microsoft.com/office/powerpoint/2010/main" val="8256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98BD150-B012-437D-85A1-93F2AF1DBFEE}"/>
              </a:ext>
            </a:extLst>
          </p:cNvPr>
          <p:cNvPicPr>
            <a:picLocks noChangeAspect="1"/>
          </p:cNvPicPr>
          <p:nvPr/>
        </p:nvPicPr>
        <p:blipFill>
          <a:blip r:embed="rId2"/>
          <a:stretch>
            <a:fillRect/>
          </a:stretch>
        </p:blipFill>
        <p:spPr>
          <a:xfrm>
            <a:off x="519" y="-1"/>
            <a:ext cx="7558636" cy="10691813"/>
          </a:xfrm>
          <a:prstGeom prst="rect">
            <a:avLst/>
          </a:prstGeom>
        </p:spPr>
      </p:pic>
      <p:graphicFrame>
        <p:nvGraphicFramePr>
          <p:cNvPr id="5" name="Таблица 5">
            <a:extLst>
              <a:ext uri="{FF2B5EF4-FFF2-40B4-BE49-F238E27FC236}">
                <a16:creationId xmlns:a16="http://schemas.microsoft.com/office/drawing/2014/main" id="{82DC5179-1199-48F3-8683-39E5C8C63B17}"/>
              </a:ext>
            </a:extLst>
          </p:cNvPr>
          <p:cNvGraphicFramePr>
            <a:graphicFrameLocks noGrp="1"/>
          </p:cNvGraphicFramePr>
          <p:nvPr>
            <p:ph idx="1"/>
            <p:extLst>
              <p:ext uri="{D42A27DB-BD31-4B8C-83A1-F6EECF244321}">
                <p14:modId xmlns:p14="http://schemas.microsoft.com/office/powerpoint/2010/main" val="828735943"/>
              </p:ext>
            </p:extLst>
          </p:nvPr>
        </p:nvGraphicFramePr>
        <p:xfrm>
          <a:off x="300039" y="679751"/>
          <a:ext cx="6854824" cy="1554480"/>
        </p:xfrm>
        <a:graphic>
          <a:graphicData uri="http://schemas.openxmlformats.org/drawingml/2006/table">
            <a:tbl>
              <a:tblPr firstRow="1" bandRow="1">
                <a:tableStyleId>{5C22544A-7EE6-4342-B048-85BDC9FD1C3A}</a:tableStyleId>
              </a:tblPr>
              <a:tblGrid>
                <a:gridCol w="6854824">
                  <a:extLst>
                    <a:ext uri="{9D8B030D-6E8A-4147-A177-3AD203B41FA5}">
                      <a16:colId xmlns:a16="http://schemas.microsoft.com/office/drawing/2014/main" val="452135471"/>
                    </a:ext>
                  </a:extLst>
                </a:gridCol>
              </a:tblGrid>
              <a:tr h="370840">
                <a:tc>
                  <a:txBody>
                    <a:bodyPr/>
                    <a:lstStyle/>
                    <a:p>
                      <a:pPr algn="ctr"/>
                      <a:r>
                        <a:rPr kumimoji="0" lang="en-US" sz="3200" b="1" i="0" u="none" strike="noStrike" kern="1200" cap="none" spc="0" normalizeH="0" baseline="0" noProof="0" dirty="0">
                          <a:ln>
                            <a:noFill/>
                          </a:ln>
                          <a:solidFill>
                            <a:srgbClr val="6E3636"/>
                          </a:solidFill>
                          <a:effectLst/>
                          <a:uLnTx/>
                          <a:uFillTx/>
                          <a:latin typeface="Century Gothic" panose="020B0502020202020204" pitchFamily="34" charset="0"/>
                          <a:ea typeface="+mj-ea"/>
                          <a:cs typeface="+mj-cs"/>
                        </a:rPr>
                        <a:t>JSC "Krinitsa" offers for sale </a:t>
                      </a:r>
                    </a:p>
                    <a:p>
                      <a:pPr algn="ctr"/>
                      <a:r>
                        <a:rPr kumimoji="0" lang="en-US" sz="3200" b="1" i="0" u="none" strike="noStrike" kern="1200" cap="none" spc="0" normalizeH="0" baseline="0" noProof="0" dirty="0">
                          <a:ln>
                            <a:noFill/>
                          </a:ln>
                          <a:solidFill>
                            <a:srgbClr val="6E3636"/>
                          </a:solidFill>
                          <a:effectLst/>
                          <a:uLnTx/>
                          <a:uFillTx/>
                          <a:latin typeface="Century Gothic" panose="020B0502020202020204" pitchFamily="34" charset="0"/>
                          <a:ea typeface="+mj-ea"/>
                          <a:cs typeface="+mj-cs"/>
                        </a:rPr>
                        <a:t>the production and warehouse complex in Nesvizh</a:t>
                      </a:r>
                      <a:endParaRPr lang="ru-BY" sz="1600" b="1" dirty="0">
                        <a:solidFill>
                          <a:srgbClr val="6E3636"/>
                        </a:solidFill>
                        <a:latin typeface="Century Gothic" panose="020B0502020202020204" pitchFamily="34" charset="0"/>
                      </a:endParaRPr>
                    </a:p>
                  </a:txBody>
                  <a:tcPr>
                    <a:solidFill>
                      <a:schemeClr val="bg1"/>
                    </a:solidFill>
                  </a:tcPr>
                </a:tc>
                <a:extLst>
                  <a:ext uri="{0D108BD9-81ED-4DB2-BD59-A6C34878D82A}">
                    <a16:rowId xmlns:a16="http://schemas.microsoft.com/office/drawing/2014/main" val="1783144960"/>
                  </a:ext>
                </a:extLst>
              </a:tr>
            </a:tbl>
          </a:graphicData>
        </a:graphic>
      </p:graphicFrame>
      <p:graphicFrame>
        <p:nvGraphicFramePr>
          <p:cNvPr id="6" name="Таблица 6">
            <a:extLst>
              <a:ext uri="{FF2B5EF4-FFF2-40B4-BE49-F238E27FC236}">
                <a16:creationId xmlns:a16="http://schemas.microsoft.com/office/drawing/2014/main" id="{5BB29571-A8B7-43AC-9E3D-89CF5027449C}"/>
              </a:ext>
            </a:extLst>
          </p:cNvPr>
          <p:cNvGraphicFramePr>
            <a:graphicFrameLocks noGrp="1"/>
          </p:cNvGraphicFramePr>
          <p:nvPr>
            <p:extLst>
              <p:ext uri="{D42A27DB-BD31-4B8C-83A1-F6EECF244321}">
                <p14:modId xmlns:p14="http://schemas.microsoft.com/office/powerpoint/2010/main" val="2782394114"/>
              </p:ext>
            </p:extLst>
          </p:nvPr>
        </p:nvGraphicFramePr>
        <p:xfrm>
          <a:off x="300039" y="2720667"/>
          <a:ext cx="6854824" cy="2331720"/>
        </p:xfrm>
        <a:graphic>
          <a:graphicData uri="http://schemas.openxmlformats.org/drawingml/2006/table">
            <a:tbl>
              <a:tblPr firstRow="1" bandRow="1">
                <a:tableStyleId>{5C22544A-7EE6-4342-B048-85BDC9FD1C3A}</a:tableStyleId>
              </a:tblPr>
              <a:tblGrid>
                <a:gridCol w="6854824">
                  <a:extLst>
                    <a:ext uri="{9D8B030D-6E8A-4147-A177-3AD203B41FA5}">
                      <a16:colId xmlns:a16="http://schemas.microsoft.com/office/drawing/2014/main" val="4232462768"/>
                    </a:ext>
                  </a:extLst>
                </a:gridCol>
              </a:tblGrid>
              <a:tr h="370840">
                <a:tc>
                  <a:txBody>
                    <a:bodyPr/>
                    <a:lstStyle/>
                    <a:p>
                      <a:r>
                        <a:rPr kumimoji="0" lang="en-US" sz="2100" b="0" i="0" u="none" strike="noStrike" kern="1200" cap="none" spc="0" normalizeH="0" baseline="0" noProof="0" dirty="0">
                          <a:ln>
                            <a:noFill/>
                          </a:ln>
                          <a:solidFill>
                            <a:srgbClr val="6E3636"/>
                          </a:solidFill>
                          <a:effectLst/>
                          <a:uLnTx/>
                          <a:uFillTx/>
                          <a:latin typeface="Century Gothic" panose="020B0502020202020204" pitchFamily="34" charset="0"/>
                          <a:ea typeface="+mj-ea"/>
                          <a:cs typeface="+mj-cs"/>
                        </a:rPr>
                        <a:t>The complex includes the following objects:</a:t>
                      </a:r>
                    </a:p>
                    <a:p>
                      <a:endParaRPr kumimoji="0" lang="en-US" sz="2100" b="0" i="0" u="none" strike="noStrike" kern="1200" cap="none" spc="0" normalizeH="0" baseline="0" noProof="0" dirty="0">
                        <a:ln>
                          <a:noFill/>
                        </a:ln>
                        <a:solidFill>
                          <a:srgbClr val="6E3636"/>
                        </a:solidFill>
                        <a:effectLst/>
                        <a:uLnTx/>
                        <a:uFillTx/>
                        <a:latin typeface="Century Gothic" panose="020B0502020202020204" pitchFamily="34" charset="0"/>
                        <a:ea typeface="+mj-ea"/>
                        <a:cs typeface="+mj-cs"/>
                      </a:endParaRPr>
                    </a:p>
                    <a:p>
                      <a:pPr marL="342900" indent="-342900">
                        <a:buFont typeface="Wingdings" panose="05000000000000000000" pitchFamily="2" charset="2"/>
                        <a:buChar char="§"/>
                      </a:pPr>
                      <a:r>
                        <a:rPr kumimoji="0" lang="en-US" sz="2100" b="0" i="0" u="none" strike="noStrike" kern="1200" cap="none" spc="0" normalizeH="0" baseline="0" noProof="0" dirty="0">
                          <a:ln>
                            <a:noFill/>
                          </a:ln>
                          <a:solidFill>
                            <a:srgbClr val="6E3636"/>
                          </a:solidFill>
                          <a:effectLst/>
                          <a:uLnTx/>
                          <a:uFillTx/>
                          <a:latin typeface="Century Gothic" panose="020B0502020202020204" pitchFamily="34" charset="0"/>
                          <a:ea typeface="+mj-ea"/>
                          <a:cs typeface="+mj-cs"/>
                        </a:rPr>
                        <a:t>9 buildings</a:t>
                      </a:r>
                    </a:p>
                    <a:p>
                      <a:pPr marL="342900" indent="-342900">
                        <a:buFont typeface="Wingdings" panose="05000000000000000000" pitchFamily="2" charset="2"/>
                        <a:buChar char="§"/>
                      </a:pPr>
                      <a:r>
                        <a:rPr kumimoji="0" lang="en-US" sz="2100" b="0" i="0" u="none" strike="noStrike" kern="1200" cap="none" spc="0" normalizeH="0" baseline="0" noProof="0" dirty="0">
                          <a:ln>
                            <a:noFill/>
                          </a:ln>
                          <a:solidFill>
                            <a:srgbClr val="6E3636"/>
                          </a:solidFill>
                          <a:effectLst/>
                          <a:uLnTx/>
                          <a:uFillTx/>
                          <a:latin typeface="Century Gothic" panose="020B0502020202020204" pitchFamily="34" charset="0"/>
                          <a:ea typeface="+mj-ea"/>
                          <a:cs typeface="+mj-cs"/>
                        </a:rPr>
                        <a:t>8 specialized facilities</a:t>
                      </a:r>
                    </a:p>
                    <a:p>
                      <a:pPr marL="342900" indent="-342900">
                        <a:buFont typeface="Wingdings" panose="05000000000000000000" pitchFamily="2" charset="2"/>
                        <a:buChar char="§"/>
                      </a:pPr>
                      <a:r>
                        <a:rPr kumimoji="0" lang="en-US" sz="2100" b="0" i="0" u="none" strike="noStrike" kern="1200" cap="none" spc="0" normalizeH="0" baseline="0" noProof="0" dirty="0">
                          <a:ln>
                            <a:noFill/>
                          </a:ln>
                          <a:solidFill>
                            <a:srgbClr val="6E3636"/>
                          </a:solidFill>
                          <a:effectLst/>
                          <a:uLnTx/>
                          <a:uFillTx/>
                          <a:latin typeface="Century Gothic" panose="020B0502020202020204" pitchFamily="34" charset="0"/>
                          <a:ea typeface="+mj-ea"/>
                          <a:cs typeface="+mj-cs"/>
                        </a:rPr>
                        <a:t>Landscaping and utility infrastructure</a:t>
                      </a:r>
                    </a:p>
                    <a:p>
                      <a:pPr marL="342900" indent="-342900">
                        <a:buFont typeface="Wingdings" panose="05000000000000000000" pitchFamily="2" charset="2"/>
                        <a:buChar char="§"/>
                      </a:pPr>
                      <a:r>
                        <a:rPr kumimoji="0" lang="en-US" sz="2100" b="0" i="0" u="none" strike="noStrike" kern="1200" cap="none" spc="0" normalizeH="0" baseline="0" noProof="0" dirty="0">
                          <a:ln>
                            <a:noFill/>
                          </a:ln>
                          <a:solidFill>
                            <a:srgbClr val="6E3636"/>
                          </a:solidFill>
                          <a:effectLst/>
                          <a:uLnTx/>
                          <a:uFillTx/>
                          <a:latin typeface="Century Gothic" panose="020B0502020202020204" pitchFamily="34" charset="0"/>
                          <a:ea typeface="+mj-ea"/>
                          <a:cs typeface="+mj-cs"/>
                        </a:rPr>
                        <a:t>Water reservoirs</a:t>
                      </a:r>
                    </a:p>
                    <a:p>
                      <a:pPr marL="342900" indent="-342900">
                        <a:buFont typeface="Wingdings" panose="05000000000000000000" pitchFamily="2" charset="2"/>
                        <a:buChar char="§"/>
                      </a:pPr>
                      <a:r>
                        <a:rPr kumimoji="0" lang="en-US" sz="2100" b="0" i="0" u="none" strike="noStrike" kern="1200" cap="none" spc="0" normalizeH="0" baseline="0" noProof="0" dirty="0">
                          <a:ln>
                            <a:noFill/>
                          </a:ln>
                          <a:solidFill>
                            <a:srgbClr val="6E3636"/>
                          </a:solidFill>
                          <a:effectLst/>
                          <a:uLnTx/>
                          <a:uFillTx/>
                          <a:latin typeface="Century Gothic" panose="020B0502020202020204" pitchFamily="34" charset="0"/>
                          <a:ea typeface="+mj-ea"/>
                          <a:cs typeface="+mj-cs"/>
                        </a:rPr>
                        <a:t>Movable property</a:t>
                      </a:r>
                      <a:endParaRPr kumimoji="0" lang="ru-RU" sz="2300" b="0" i="0" u="none" strike="noStrike" kern="1200" cap="none" spc="0" normalizeH="0" baseline="0" noProof="0" dirty="0">
                        <a:ln>
                          <a:noFill/>
                        </a:ln>
                        <a:solidFill>
                          <a:srgbClr val="6E3636"/>
                        </a:solidFill>
                        <a:effectLst/>
                        <a:uLnTx/>
                        <a:uFillTx/>
                        <a:latin typeface="Century Gothic" panose="020B0502020202020204" pitchFamily="34" charset="0"/>
                        <a:ea typeface="+mj-ea"/>
                        <a:cs typeface="+mj-cs"/>
                      </a:endParaRPr>
                    </a:p>
                  </a:txBody>
                  <a:tcPr>
                    <a:solidFill>
                      <a:schemeClr val="bg1"/>
                    </a:solidFill>
                  </a:tcPr>
                </a:tc>
                <a:extLst>
                  <a:ext uri="{0D108BD9-81ED-4DB2-BD59-A6C34878D82A}">
                    <a16:rowId xmlns:a16="http://schemas.microsoft.com/office/drawing/2014/main" val="2704190796"/>
                  </a:ext>
                </a:extLst>
              </a:tr>
            </a:tbl>
          </a:graphicData>
        </a:graphic>
      </p:graphicFrame>
      <p:sp>
        <p:nvSpPr>
          <p:cNvPr id="8" name="TextBox 7">
            <a:extLst>
              <a:ext uri="{FF2B5EF4-FFF2-40B4-BE49-F238E27FC236}">
                <a16:creationId xmlns:a16="http://schemas.microsoft.com/office/drawing/2014/main" id="{9BA49DD2-2F64-4933-A21B-D0742E9B15A6}"/>
              </a:ext>
            </a:extLst>
          </p:cNvPr>
          <p:cNvSpPr txBox="1"/>
          <p:nvPr/>
        </p:nvSpPr>
        <p:spPr>
          <a:xfrm>
            <a:off x="300039" y="5116206"/>
            <a:ext cx="7223766" cy="523220"/>
          </a:xfrm>
          <a:prstGeom prst="rect">
            <a:avLst/>
          </a:prstGeom>
          <a:noFill/>
        </p:spPr>
        <p:txBody>
          <a:bodyPr wrap="square">
            <a:spAutoFit/>
          </a:bodyPr>
          <a:lstStyle/>
          <a:p>
            <a:r>
              <a:rPr lang="en-US" sz="1400" dirty="0">
                <a:solidFill>
                  <a:srgbClr val="473E29"/>
                </a:solidFill>
                <a:latin typeface="Century Gothic" panose="020B0502020202020204" pitchFamily="34" charset="0"/>
              </a:rPr>
              <a:t>*Further in the presentation, a detailed description of the objects will be provided.</a:t>
            </a:r>
          </a:p>
          <a:p>
            <a:endParaRPr lang="en-US" sz="1400" dirty="0">
              <a:solidFill>
                <a:srgbClr val="473E29"/>
              </a:solidFill>
              <a:latin typeface="Century Gothic" panose="020B0502020202020204" pitchFamily="34" charset="0"/>
            </a:endParaRPr>
          </a:p>
        </p:txBody>
      </p:sp>
      <p:pic>
        <p:nvPicPr>
          <p:cNvPr id="2" name="Рисунок 1">
            <a:extLst>
              <a:ext uri="{FF2B5EF4-FFF2-40B4-BE49-F238E27FC236}">
                <a16:creationId xmlns:a16="http://schemas.microsoft.com/office/drawing/2014/main" id="{D176FC60-7A19-4DAA-81E5-EC863E6E8A9A}"/>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6700"/>
                    </a14:imgEffect>
                    <a14:imgEffect>
                      <a14:saturation sat="0"/>
                    </a14:imgEffect>
                  </a14:imgLayer>
                </a14:imgProps>
              </a:ext>
            </a:extLst>
          </a:blip>
          <a:stretch>
            <a:fillRect/>
          </a:stretch>
        </p:blipFill>
        <p:spPr>
          <a:xfrm>
            <a:off x="300039" y="5530547"/>
            <a:ext cx="6614733" cy="4957677"/>
          </a:xfrm>
          <a:prstGeom prst="rect">
            <a:avLst/>
          </a:prstGeom>
        </p:spPr>
      </p:pic>
      <p:pic>
        <p:nvPicPr>
          <p:cNvPr id="3" name="Рисунок 2">
            <a:extLst>
              <a:ext uri="{FF2B5EF4-FFF2-40B4-BE49-F238E27FC236}">
                <a16:creationId xmlns:a16="http://schemas.microsoft.com/office/drawing/2014/main" id="{F069C356-AF57-4C5F-81B6-2BC69E830EFC}"/>
              </a:ext>
            </a:extLst>
          </p:cNvPr>
          <p:cNvPicPr>
            <a:picLocks noChangeAspect="1"/>
          </p:cNvPicPr>
          <p:nvPr/>
        </p:nvPicPr>
        <p:blipFill>
          <a:blip r:embed="rId5">
            <a:duotone>
              <a:prstClr val="black"/>
              <a:schemeClr val="accent2">
                <a:tint val="45000"/>
                <a:satMod val="400000"/>
              </a:schemeClr>
            </a:duotone>
          </a:blip>
          <a:stretch>
            <a:fillRect/>
          </a:stretch>
        </p:blipFill>
        <p:spPr>
          <a:xfrm>
            <a:off x="2799263" y="8094309"/>
            <a:ext cx="347502" cy="560881"/>
          </a:xfrm>
          <a:prstGeom prst="rect">
            <a:avLst/>
          </a:prstGeom>
        </p:spPr>
      </p:pic>
      <p:graphicFrame>
        <p:nvGraphicFramePr>
          <p:cNvPr id="7" name="Таблица 8">
            <a:extLst>
              <a:ext uri="{FF2B5EF4-FFF2-40B4-BE49-F238E27FC236}">
                <a16:creationId xmlns:a16="http://schemas.microsoft.com/office/drawing/2014/main" id="{5D575458-AF4A-4CB4-899E-F0384B17F500}"/>
              </a:ext>
            </a:extLst>
          </p:cNvPr>
          <p:cNvGraphicFramePr>
            <a:graphicFrameLocks noGrp="1"/>
          </p:cNvGraphicFramePr>
          <p:nvPr>
            <p:extLst>
              <p:ext uri="{D42A27DB-BD31-4B8C-83A1-F6EECF244321}">
                <p14:modId xmlns:p14="http://schemas.microsoft.com/office/powerpoint/2010/main" val="3850939456"/>
              </p:ext>
            </p:extLst>
          </p:nvPr>
        </p:nvGraphicFramePr>
        <p:xfrm>
          <a:off x="4113720" y="6562067"/>
          <a:ext cx="820230" cy="274320"/>
        </p:xfrm>
        <a:graphic>
          <a:graphicData uri="http://schemas.openxmlformats.org/drawingml/2006/table">
            <a:tbl>
              <a:tblPr firstRow="1" bandRow="1">
                <a:tableStyleId>{5C22544A-7EE6-4342-B048-85BDC9FD1C3A}</a:tableStyleId>
              </a:tblPr>
              <a:tblGrid>
                <a:gridCol w="820230">
                  <a:extLst>
                    <a:ext uri="{9D8B030D-6E8A-4147-A177-3AD203B41FA5}">
                      <a16:colId xmlns:a16="http://schemas.microsoft.com/office/drawing/2014/main" val="1367914107"/>
                    </a:ext>
                  </a:extLst>
                </a:gridCol>
              </a:tblGrid>
              <a:tr h="173714">
                <a:tc>
                  <a:txBody>
                    <a:bodyPr/>
                    <a:lstStyle/>
                    <a:p>
                      <a:r>
                        <a:rPr lang="en-US" sz="1200" b="0" dirty="0">
                          <a:solidFill>
                            <a:srgbClr val="B3800D"/>
                          </a:solidFill>
                          <a:latin typeface="Century Gothic" panose="020B0502020202020204" pitchFamily="34" charset="0"/>
                        </a:rPr>
                        <a:t>Vitebsk</a:t>
                      </a:r>
                      <a:endParaRPr lang="ru-BY" sz="1400" b="0" dirty="0">
                        <a:solidFill>
                          <a:srgbClr val="B3800D"/>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597123"/>
                  </a:ext>
                </a:extLst>
              </a:tr>
            </a:tbl>
          </a:graphicData>
        </a:graphic>
      </p:graphicFrame>
      <p:graphicFrame>
        <p:nvGraphicFramePr>
          <p:cNvPr id="9" name="Таблица 8">
            <a:extLst>
              <a:ext uri="{FF2B5EF4-FFF2-40B4-BE49-F238E27FC236}">
                <a16:creationId xmlns:a16="http://schemas.microsoft.com/office/drawing/2014/main" id="{CC2DCB6A-46DA-4BC1-A635-24CC23B0C9E3}"/>
              </a:ext>
            </a:extLst>
          </p:cNvPr>
          <p:cNvGraphicFramePr>
            <a:graphicFrameLocks noGrp="1"/>
          </p:cNvGraphicFramePr>
          <p:nvPr>
            <p:extLst>
              <p:ext uri="{D42A27DB-BD31-4B8C-83A1-F6EECF244321}">
                <p14:modId xmlns:p14="http://schemas.microsoft.com/office/powerpoint/2010/main" val="2320110448"/>
              </p:ext>
            </p:extLst>
          </p:nvPr>
        </p:nvGraphicFramePr>
        <p:xfrm>
          <a:off x="5250370" y="7708419"/>
          <a:ext cx="902780" cy="304800"/>
        </p:xfrm>
        <a:graphic>
          <a:graphicData uri="http://schemas.openxmlformats.org/drawingml/2006/table">
            <a:tbl>
              <a:tblPr firstRow="1" bandRow="1">
                <a:tableStyleId>{5C22544A-7EE6-4342-B048-85BDC9FD1C3A}</a:tableStyleId>
              </a:tblPr>
              <a:tblGrid>
                <a:gridCol w="902780">
                  <a:extLst>
                    <a:ext uri="{9D8B030D-6E8A-4147-A177-3AD203B41FA5}">
                      <a16:colId xmlns:a16="http://schemas.microsoft.com/office/drawing/2014/main" val="1367914107"/>
                    </a:ext>
                  </a:extLst>
                </a:gridCol>
              </a:tblGrid>
              <a:tr h="173714">
                <a:tc>
                  <a:txBody>
                    <a:bodyPr/>
                    <a:lstStyle/>
                    <a:p>
                      <a:r>
                        <a:rPr lang="en-US" sz="1200" b="0" dirty="0">
                          <a:solidFill>
                            <a:srgbClr val="B3800D"/>
                          </a:solidFill>
                          <a:latin typeface="Century Gothic" panose="020B0502020202020204" pitchFamily="34" charset="0"/>
                        </a:rPr>
                        <a:t>Mogilev</a:t>
                      </a:r>
                      <a:r>
                        <a:rPr lang="en-US" sz="1400" b="0" dirty="0">
                          <a:solidFill>
                            <a:srgbClr val="B3800D"/>
                          </a:solidFill>
                          <a:latin typeface="Century Gothic" panose="020B0502020202020204" pitchFamily="34" charset="0"/>
                        </a:rPr>
                        <a:t> </a:t>
                      </a:r>
                      <a:endParaRPr lang="ru-BY" sz="1400" b="0" dirty="0">
                        <a:solidFill>
                          <a:srgbClr val="B3800D"/>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597123"/>
                  </a:ext>
                </a:extLst>
              </a:tr>
            </a:tbl>
          </a:graphicData>
        </a:graphic>
      </p:graphicFrame>
      <p:graphicFrame>
        <p:nvGraphicFramePr>
          <p:cNvPr id="14" name="Таблица 13">
            <a:extLst>
              <a:ext uri="{FF2B5EF4-FFF2-40B4-BE49-F238E27FC236}">
                <a16:creationId xmlns:a16="http://schemas.microsoft.com/office/drawing/2014/main" id="{3E088F45-3D93-4E47-AD55-9296777CD915}"/>
              </a:ext>
            </a:extLst>
          </p:cNvPr>
          <p:cNvGraphicFramePr>
            <a:graphicFrameLocks noGrp="1"/>
          </p:cNvGraphicFramePr>
          <p:nvPr>
            <p:extLst>
              <p:ext uri="{D42A27DB-BD31-4B8C-83A1-F6EECF244321}">
                <p14:modId xmlns:p14="http://schemas.microsoft.com/office/powerpoint/2010/main" val="1977869015"/>
              </p:ext>
            </p:extLst>
          </p:nvPr>
        </p:nvGraphicFramePr>
        <p:xfrm>
          <a:off x="4763098" y="9102459"/>
          <a:ext cx="820230" cy="304800"/>
        </p:xfrm>
        <a:graphic>
          <a:graphicData uri="http://schemas.openxmlformats.org/drawingml/2006/table">
            <a:tbl>
              <a:tblPr firstRow="1" bandRow="1">
                <a:tableStyleId>{5C22544A-7EE6-4342-B048-85BDC9FD1C3A}</a:tableStyleId>
              </a:tblPr>
              <a:tblGrid>
                <a:gridCol w="820230">
                  <a:extLst>
                    <a:ext uri="{9D8B030D-6E8A-4147-A177-3AD203B41FA5}">
                      <a16:colId xmlns:a16="http://schemas.microsoft.com/office/drawing/2014/main" val="1367914107"/>
                    </a:ext>
                  </a:extLst>
                </a:gridCol>
              </a:tblGrid>
              <a:tr h="173714">
                <a:tc>
                  <a:txBody>
                    <a:bodyPr/>
                    <a:lstStyle/>
                    <a:p>
                      <a:r>
                        <a:rPr lang="en-US" sz="1200" b="0" dirty="0">
                          <a:solidFill>
                            <a:srgbClr val="B3800D"/>
                          </a:solidFill>
                          <a:latin typeface="Century Gothic" panose="020B0502020202020204" pitchFamily="34" charset="0"/>
                        </a:rPr>
                        <a:t>Gomel</a:t>
                      </a:r>
                      <a:r>
                        <a:rPr lang="en-US" sz="1400" b="0" dirty="0">
                          <a:solidFill>
                            <a:srgbClr val="B3800D"/>
                          </a:solidFill>
                          <a:latin typeface="Century Gothic" panose="020B0502020202020204" pitchFamily="34" charset="0"/>
                        </a:rPr>
                        <a:t>  </a:t>
                      </a:r>
                      <a:endParaRPr lang="ru-BY" sz="1400" b="0" dirty="0">
                        <a:solidFill>
                          <a:srgbClr val="B3800D"/>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597123"/>
                  </a:ext>
                </a:extLst>
              </a:tr>
            </a:tbl>
          </a:graphicData>
        </a:graphic>
      </p:graphicFrame>
      <p:graphicFrame>
        <p:nvGraphicFramePr>
          <p:cNvPr id="15" name="Таблица 8">
            <a:extLst>
              <a:ext uri="{FF2B5EF4-FFF2-40B4-BE49-F238E27FC236}">
                <a16:creationId xmlns:a16="http://schemas.microsoft.com/office/drawing/2014/main" id="{F6657ECE-9018-44AE-9D07-E328D2197CAC}"/>
              </a:ext>
            </a:extLst>
          </p:cNvPr>
          <p:cNvGraphicFramePr>
            <a:graphicFrameLocks noGrp="1"/>
          </p:cNvGraphicFramePr>
          <p:nvPr>
            <p:extLst>
              <p:ext uri="{D42A27DB-BD31-4B8C-83A1-F6EECF244321}">
                <p14:modId xmlns:p14="http://schemas.microsoft.com/office/powerpoint/2010/main" val="3103435896"/>
              </p:ext>
            </p:extLst>
          </p:nvPr>
        </p:nvGraphicFramePr>
        <p:xfrm>
          <a:off x="3453320" y="7704586"/>
          <a:ext cx="660400" cy="274320"/>
        </p:xfrm>
        <a:graphic>
          <a:graphicData uri="http://schemas.openxmlformats.org/drawingml/2006/table">
            <a:tbl>
              <a:tblPr firstRow="1" bandRow="1">
                <a:tableStyleId>{5C22544A-7EE6-4342-B048-85BDC9FD1C3A}</a:tableStyleId>
              </a:tblPr>
              <a:tblGrid>
                <a:gridCol w="660400">
                  <a:extLst>
                    <a:ext uri="{9D8B030D-6E8A-4147-A177-3AD203B41FA5}">
                      <a16:colId xmlns:a16="http://schemas.microsoft.com/office/drawing/2014/main" val="1367914107"/>
                    </a:ext>
                  </a:extLst>
                </a:gridCol>
              </a:tblGrid>
              <a:tr h="173714">
                <a:tc>
                  <a:txBody>
                    <a:bodyPr/>
                    <a:lstStyle/>
                    <a:p>
                      <a:r>
                        <a:rPr lang="en-US" sz="1200" b="0" dirty="0">
                          <a:solidFill>
                            <a:srgbClr val="B3800D"/>
                          </a:solidFill>
                          <a:latin typeface="Century Gothic" panose="020B0502020202020204" pitchFamily="34" charset="0"/>
                        </a:rPr>
                        <a:t>Minsk</a:t>
                      </a:r>
                      <a:endParaRPr lang="ru-BY" sz="1400" b="0" dirty="0">
                        <a:solidFill>
                          <a:srgbClr val="B3800D"/>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597123"/>
                  </a:ext>
                </a:extLst>
              </a:tr>
            </a:tbl>
          </a:graphicData>
        </a:graphic>
      </p:graphicFrame>
      <p:graphicFrame>
        <p:nvGraphicFramePr>
          <p:cNvPr id="16" name="Таблица 8">
            <a:extLst>
              <a:ext uri="{FF2B5EF4-FFF2-40B4-BE49-F238E27FC236}">
                <a16:creationId xmlns:a16="http://schemas.microsoft.com/office/drawing/2014/main" id="{EC293005-1CE0-4DAB-BE94-B02898CF76DA}"/>
              </a:ext>
            </a:extLst>
          </p:cNvPr>
          <p:cNvGraphicFramePr>
            <a:graphicFrameLocks noGrp="1"/>
          </p:cNvGraphicFramePr>
          <p:nvPr>
            <p:extLst>
              <p:ext uri="{D42A27DB-BD31-4B8C-83A1-F6EECF244321}">
                <p14:modId xmlns:p14="http://schemas.microsoft.com/office/powerpoint/2010/main" val="1497766181"/>
              </p:ext>
            </p:extLst>
          </p:nvPr>
        </p:nvGraphicFramePr>
        <p:xfrm>
          <a:off x="973900" y="7934362"/>
          <a:ext cx="902780" cy="274320"/>
        </p:xfrm>
        <a:graphic>
          <a:graphicData uri="http://schemas.openxmlformats.org/drawingml/2006/table">
            <a:tbl>
              <a:tblPr firstRow="1" bandRow="1">
                <a:tableStyleId>{5C22544A-7EE6-4342-B048-85BDC9FD1C3A}</a:tableStyleId>
              </a:tblPr>
              <a:tblGrid>
                <a:gridCol w="902780">
                  <a:extLst>
                    <a:ext uri="{9D8B030D-6E8A-4147-A177-3AD203B41FA5}">
                      <a16:colId xmlns:a16="http://schemas.microsoft.com/office/drawing/2014/main" val="1367914107"/>
                    </a:ext>
                  </a:extLst>
                </a:gridCol>
              </a:tblGrid>
              <a:tr h="173714">
                <a:tc>
                  <a:txBody>
                    <a:bodyPr/>
                    <a:lstStyle/>
                    <a:p>
                      <a:r>
                        <a:rPr lang="en-US" sz="1200" b="0" dirty="0">
                          <a:solidFill>
                            <a:srgbClr val="B3800D"/>
                          </a:solidFill>
                          <a:latin typeface="Century Gothic" panose="020B0502020202020204" pitchFamily="34" charset="0"/>
                        </a:rPr>
                        <a:t>Grodno </a:t>
                      </a:r>
                      <a:endParaRPr lang="ru-BY" sz="1200" b="0" dirty="0">
                        <a:solidFill>
                          <a:srgbClr val="B3800D"/>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597123"/>
                  </a:ext>
                </a:extLst>
              </a:tr>
            </a:tbl>
          </a:graphicData>
        </a:graphic>
      </p:graphicFrame>
      <p:graphicFrame>
        <p:nvGraphicFramePr>
          <p:cNvPr id="17" name="Таблица 8">
            <a:extLst>
              <a:ext uri="{FF2B5EF4-FFF2-40B4-BE49-F238E27FC236}">
                <a16:creationId xmlns:a16="http://schemas.microsoft.com/office/drawing/2014/main" id="{D18E0F71-5C7F-47B5-9A59-BF4370F67D5A}"/>
              </a:ext>
            </a:extLst>
          </p:cNvPr>
          <p:cNvGraphicFramePr>
            <a:graphicFrameLocks noGrp="1"/>
          </p:cNvGraphicFramePr>
          <p:nvPr>
            <p:extLst>
              <p:ext uri="{D42A27DB-BD31-4B8C-83A1-F6EECF244321}">
                <p14:modId xmlns:p14="http://schemas.microsoft.com/office/powerpoint/2010/main" val="2548148393"/>
              </p:ext>
            </p:extLst>
          </p:nvPr>
        </p:nvGraphicFramePr>
        <p:xfrm>
          <a:off x="846900" y="9407259"/>
          <a:ext cx="651700" cy="274320"/>
        </p:xfrm>
        <a:graphic>
          <a:graphicData uri="http://schemas.openxmlformats.org/drawingml/2006/table">
            <a:tbl>
              <a:tblPr firstRow="1" bandRow="1">
                <a:tableStyleId>{5C22544A-7EE6-4342-B048-85BDC9FD1C3A}</a:tableStyleId>
              </a:tblPr>
              <a:tblGrid>
                <a:gridCol w="651700">
                  <a:extLst>
                    <a:ext uri="{9D8B030D-6E8A-4147-A177-3AD203B41FA5}">
                      <a16:colId xmlns:a16="http://schemas.microsoft.com/office/drawing/2014/main" val="1367914107"/>
                    </a:ext>
                  </a:extLst>
                </a:gridCol>
              </a:tblGrid>
              <a:tr h="173714">
                <a:tc>
                  <a:txBody>
                    <a:bodyPr/>
                    <a:lstStyle/>
                    <a:p>
                      <a:r>
                        <a:rPr lang="en-US" sz="1200" b="0" dirty="0">
                          <a:solidFill>
                            <a:srgbClr val="B3800D"/>
                          </a:solidFill>
                          <a:latin typeface="Century Gothic" panose="020B0502020202020204" pitchFamily="34" charset="0"/>
                        </a:rPr>
                        <a:t>Brest</a:t>
                      </a:r>
                      <a:endParaRPr lang="ru-BY" sz="1200" b="0" dirty="0">
                        <a:solidFill>
                          <a:srgbClr val="B3800D"/>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597123"/>
                  </a:ext>
                </a:extLst>
              </a:tr>
            </a:tbl>
          </a:graphicData>
        </a:graphic>
      </p:graphicFrame>
    </p:spTree>
    <p:extLst>
      <p:ext uri="{BB962C8B-B14F-4D97-AF65-F5344CB8AC3E}">
        <p14:creationId xmlns:p14="http://schemas.microsoft.com/office/powerpoint/2010/main" val="313208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5D2F22B-F73D-485B-AED6-5626EBBFFAD4}"/>
              </a:ext>
            </a:extLst>
          </p:cNvPr>
          <p:cNvPicPr>
            <a:picLocks noChangeAspect="1"/>
          </p:cNvPicPr>
          <p:nvPr/>
        </p:nvPicPr>
        <p:blipFill>
          <a:blip r:embed="rId2"/>
          <a:stretch>
            <a:fillRect/>
          </a:stretch>
        </p:blipFill>
        <p:spPr>
          <a:xfrm>
            <a:off x="0" y="0"/>
            <a:ext cx="7558636" cy="10691813"/>
          </a:xfrm>
          <a:prstGeom prst="rect">
            <a:avLst/>
          </a:prstGeom>
        </p:spPr>
      </p:pic>
      <p:graphicFrame>
        <p:nvGraphicFramePr>
          <p:cNvPr id="7" name="Таблица 7">
            <a:extLst>
              <a:ext uri="{FF2B5EF4-FFF2-40B4-BE49-F238E27FC236}">
                <a16:creationId xmlns:a16="http://schemas.microsoft.com/office/drawing/2014/main" id="{E3E0667E-18CB-4861-934B-1D0EE81DB7AB}"/>
              </a:ext>
            </a:extLst>
          </p:cNvPr>
          <p:cNvGraphicFramePr>
            <a:graphicFrameLocks noGrp="1"/>
          </p:cNvGraphicFramePr>
          <p:nvPr>
            <p:extLst>
              <p:ext uri="{D42A27DB-BD31-4B8C-83A1-F6EECF244321}">
                <p14:modId xmlns:p14="http://schemas.microsoft.com/office/powerpoint/2010/main" val="3391119997"/>
              </p:ext>
            </p:extLst>
          </p:nvPr>
        </p:nvGraphicFramePr>
        <p:xfrm>
          <a:off x="796666" y="314566"/>
          <a:ext cx="5965304" cy="1425639"/>
        </p:xfrm>
        <a:graphic>
          <a:graphicData uri="http://schemas.openxmlformats.org/drawingml/2006/table">
            <a:tbl>
              <a:tblPr firstRow="1" bandRow="1">
                <a:tableStyleId>{5C22544A-7EE6-4342-B048-85BDC9FD1C3A}</a:tableStyleId>
              </a:tblPr>
              <a:tblGrid>
                <a:gridCol w="5965304">
                  <a:extLst>
                    <a:ext uri="{9D8B030D-6E8A-4147-A177-3AD203B41FA5}">
                      <a16:colId xmlns:a16="http://schemas.microsoft.com/office/drawing/2014/main" val="2300317976"/>
                    </a:ext>
                  </a:extLst>
                </a:gridCol>
              </a:tblGrid>
              <a:tr h="370840">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6E3636"/>
                          </a:solidFill>
                          <a:effectLst/>
                          <a:uLnTx/>
                          <a:uFillTx/>
                          <a:latin typeface="Century Gothic" panose="020B0502020202020204" pitchFamily="34" charset="0"/>
                          <a:ea typeface="Calibri" panose="020F0502020204030204" pitchFamily="34" charset="0"/>
                          <a:cs typeface="Times New Roman" panose="02020603050405020304" pitchFamily="18" charset="0"/>
                        </a:rPr>
                        <a:t>The following objects of </a:t>
                      </a:r>
                      <a:br>
                        <a:rPr kumimoji="0" lang="en-US" sz="2800" b="1" i="0" u="none" strike="noStrike" kern="1200" cap="none" spc="0" normalizeH="0" baseline="0" noProof="0" dirty="0">
                          <a:ln>
                            <a:noFill/>
                          </a:ln>
                          <a:solidFill>
                            <a:srgbClr val="6E3636"/>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2800" b="1" i="0" u="none" strike="noStrike" kern="1200" cap="none" spc="0" normalizeH="0" baseline="0" noProof="0" dirty="0">
                          <a:ln>
                            <a:noFill/>
                          </a:ln>
                          <a:solidFill>
                            <a:srgbClr val="6E3636"/>
                          </a:solidFill>
                          <a:effectLst/>
                          <a:uLnTx/>
                          <a:uFillTx/>
                          <a:latin typeface="Century Gothic" panose="020B0502020202020204" pitchFamily="34" charset="0"/>
                          <a:ea typeface="Calibri" panose="020F0502020204030204" pitchFamily="34" charset="0"/>
                          <a:cs typeface="Times New Roman" panose="02020603050405020304" pitchFamily="18" charset="0"/>
                        </a:rPr>
                        <a:t>the production and warehouse complex are offered for sale:</a:t>
                      </a:r>
                      <a:endParaRPr kumimoji="0" lang="ru-BY" sz="2000" b="0" i="0" u="none" strike="noStrike" kern="1200" cap="none" spc="0" normalizeH="0" baseline="0" noProof="0" dirty="0">
                        <a:ln>
                          <a:noFill/>
                        </a:ln>
                        <a:solidFill>
                          <a:srgbClr val="6E3636"/>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8732561"/>
                  </a:ext>
                </a:extLst>
              </a:tr>
            </a:tbl>
          </a:graphicData>
        </a:graphic>
      </p:graphicFrame>
      <p:sp>
        <p:nvSpPr>
          <p:cNvPr id="11" name="TextBox 10">
            <a:extLst>
              <a:ext uri="{FF2B5EF4-FFF2-40B4-BE49-F238E27FC236}">
                <a16:creationId xmlns:a16="http://schemas.microsoft.com/office/drawing/2014/main" id="{A08DF2B4-03C8-4C82-AF12-A3451CBEA26C}"/>
              </a:ext>
            </a:extLst>
          </p:cNvPr>
          <p:cNvSpPr txBox="1"/>
          <p:nvPr/>
        </p:nvSpPr>
        <p:spPr>
          <a:xfrm>
            <a:off x="326218" y="2125427"/>
            <a:ext cx="3635895" cy="2212272"/>
          </a:xfrm>
          <a:prstGeom prst="rect">
            <a:avLst/>
          </a:prstGeom>
          <a:noFill/>
        </p:spPr>
        <p:txBody>
          <a:bodyPr wrap="square">
            <a:spAutoFit/>
          </a:bodyPr>
          <a:lstStyle/>
          <a:p>
            <a:pPr>
              <a:lnSpc>
                <a:spcPct val="107000"/>
              </a:lnSpc>
              <a:spcBef>
                <a:spcPts val="600"/>
              </a:spcBef>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Checkpoint and entrance gate</a:t>
            </a:r>
            <a:endParaRPr lang="ru-RU"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Specialized building.</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Year of construction</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1996</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Total area </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66,5 м</a:t>
            </a:r>
            <a:r>
              <a:rPr lang="ru-RU" sz="2000"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1253733E-D51C-41FC-B9DF-7B0585C80AD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409"/>
                    </a14:imgEffect>
                    <a14:imgEffect>
                      <a14:saturation sat="147000"/>
                    </a14:imgEffect>
                  </a14:imgLayer>
                </a14:imgProps>
              </a:ext>
            </a:extLst>
          </a:blip>
          <a:srcRect l="12875" b="22271"/>
          <a:stretch/>
        </p:blipFill>
        <p:spPr>
          <a:xfrm>
            <a:off x="3839903" y="2200116"/>
            <a:ext cx="3393554" cy="2368764"/>
          </a:xfrm>
          <a:prstGeom prst="rect">
            <a:avLst/>
          </a:prstGeom>
          <a:effectLst>
            <a:softEdge rad="38100"/>
          </a:effectLst>
        </p:spPr>
      </p:pic>
      <p:sp>
        <p:nvSpPr>
          <p:cNvPr id="15" name="TextBox 14">
            <a:extLst>
              <a:ext uri="{FF2B5EF4-FFF2-40B4-BE49-F238E27FC236}">
                <a16:creationId xmlns:a16="http://schemas.microsoft.com/office/drawing/2014/main" id="{201920E4-FFFE-4856-A1E3-B118CF5CE997}"/>
              </a:ext>
            </a:extLst>
          </p:cNvPr>
          <p:cNvSpPr txBox="1"/>
          <p:nvPr/>
        </p:nvSpPr>
        <p:spPr>
          <a:xfrm>
            <a:off x="3856166" y="4821777"/>
            <a:ext cx="3377291" cy="2482090"/>
          </a:xfrm>
          <a:prstGeom prst="rect">
            <a:avLst/>
          </a:prstGeom>
          <a:noFill/>
        </p:spPr>
        <p:txBody>
          <a:bodyPr wrap="square">
            <a:spAutoFit/>
          </a:bodyPr>
          <a:lstStyle/>
          <a:p>
            <a:pP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Building of the auxiliary block</a:t>
            </a:r>
            <a:r>
              <a:rPr lang="ru-RU" sz="2400"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Specialized building.</a:t>
            </a:r>
            <a:endParaRPr lang="ru-BY"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Year of construction</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1995</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Total area</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1138,5 м</a:t>
            </a:r>
            <a:r>
              <a:rPr lang="ru-RU" sz="2000"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6" name="Рисунок 15">
            <a:extLst>
              <a:ext uri="{FF2B5EF4-FFF2-40B4-BE49-F238E27FC236}">
                <a16:creationId xmlns:a16="http://schemas.microsoft.com/office/drawing/2014/main" id="{9D5C2A41-60F3-4F03-BC68-01DBA1D8C36D}"/>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6909"/>
                    </a14:imgEffect>
                    <a14:imgEffect>
                      <a14:saturation sat="195000"/>
                    </a14:imgEffect>
                  </a14:imgLayer>
                </a14:imgProps>
              </a:ext>
            </a:extLst>
          </a:blip>
          <a:srcRect r="12330" b="16607"/>
          <a:stretch/>
        </p:blipFill>
        <p:spPr>
          <a:xfrm>
            <a:off x="326218" y="5110703"/>
            <a:ext cx="3377291" cy="2231766"/>
          </a:xfrm>
          <a:prstGeom prst="rect">
            <a:avLst/>
          </a:prstGeom>
          <a:effectLst>
            <a:softEdge rad="38100"/>
          </a:effectLst>
        </p:spPr>
      </p:pic>
      <p:sp>
        <p:nvSpPr>
          <p:cNvPr id="18" name="TextBox 17">
            <a:extLst>
              <a:ext uri="{FF2B5EF4-FFF2-40B4-BE49-F238E27FC236}">
                <a16:creationId xmlns:a16="http://schemas.microsoft.com/office/drawing/2014/main" id="{E0169953-7241-4F9B-8929-3638E29BFF82}"/>
              </a:ext>
            </a:extLst>
          </p:cNvPr>
          <p:cNvSpPr txBox="1"/>
          <p:nvPr/>
        </p:nvSpPr>
        <p:spPr>
          <a:xfrm>
            <a:off x="331797" y="7647017"/>
            <a:ext cx="3371712" cy="2811411"/>
          </a:xfrm>
          <a:prstGeom prst="rect">
            <a:avLst/>
          </a:prstGeom>
          <a:noFill/>
        </p:spPr>
        <p:txBody>
          <a:bodyPr wrap="square">
            <a:spAutoFit/>
          </a:bodyPr>
          <a:lstStyle/>
          <a:p>
            <a:pP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Vehicle wash facility for beer trucks</a:t>
            </a:r>
            <a:endParaRPr lang="ru-BY" sz="2400"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Building of processing industry</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Year of construction</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1995</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Total area</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113,6 м</a:t>
            </a:r>
            <a:r>
              <a:rPr lang="ru-RU" sz="2000"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61310485-C8C7-45E4-9768-B653B4C8BAB2}"/>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151000"/>
                    </a14:imgEffect>
                  </a14:imgLayer>
                </a14:imgProps>
              </a:ext>
            </a:extLst>
          </a:blip>
          <a:srcRect l="21815" b="9220"/>
          <a:stretch/>
        </p:blipFill>
        <p:spPr>
          <a:xfrm>
            <a:off x="3850586" y="7822103"/>
            <a:ext cx="3377292" cy="2529555"/>
          </a:xfrm>
          <a:prstGeom prst="rect">
            <a:avLst/>
          </a:prstGeom>
          <a:effectLst>
            <a:softEdge rad="38100"/>
          </a:effectLst>
        </p:spPr>
      </p:pic>
    </p:spTree>
    <p:extLst>
      <p:ext uri="{BB962C8B-B14F-4D97-AF65-F5344CB8AC3E}">
        <p14:creationId xmlns:p14="http://schemas.microsoft.com/office/powerpoint/2010/main" val="315667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448E667-0A33-4F3C-AA12-3CCCC29CEBFD}"/>
              </a:ext>
            </a:extLst>
          </p:cNvPr>
          <p:cNvPicPr>
            <a:picLocks noChangeAspect="1"/>
          </p:cNvPicPr>
          <p:nvPr/>
        </p:nvPicPr>
        <p:blipFill>
          <a:blip r:embed="rId2"/>
          <a:stretch>
            <a:fillRect/>
          </a:stretch>
        </p:blipFill>
        <p:spPr>
          <a:xfrm>
            <a:off x="0" y="0"/>
            <a:ext cx="7558636" cy="10691813"/>
          </a:xfrm>
          <a:prstGeom prst="rect">
            <a:avLst/>
          </a:prstGeom>
        </p:spPr>
      </p:pic>
      <p:sp>
        <p:nvSpPr>
          <p:cNvPr id="4" name="TextBox 3">
            <a:extLst>
              <a:ext uri="{FF2B5EF4-FFF2-40B4-BE49-F238E27FC236}">
                <a16:creationId xmlns:a16="http://schemas.microsoft.com/office/drawing/2014/main" id="{770A968C-1A20-47C0-A324-452E45567BDF}"/>
              </a:ext>
            </a:extLst>
          </p:cNvPr>
          <p:cNvSpPr txBox="1"/>
          <p:nvPr/>
        </p:nvSpPr>
        <p:spPr>
          <a:xfrm>
            <a:off x="279979" y="520236"/>
            <a:ext cx="3431609" cy="2811411"/>
          </a:xfrm>
          <a:prstGeom prst="rect">
            <a:avLst/>
          </a:prstGeom>
          <a:noFill/>
        </p:spPr>
        <p:txBody>
          <a:bodyPr wrap="square">
            <a:spAutoFit/>
          </a:bodyPr>
          <a:lstStyle/>
          <a:p>
            <a:pP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Pumping station over the artesian well </a:t>
            </a:r>
            <a:r>
              <a:rPr lang="ru-RU" sz="2400"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Building of processing industry</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Year of construction</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1995</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Total area</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50,1 м</a:t>
            </a:r>
            <a:r>
              <a:rPr lang="ru-RU" sz="2000"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A9C0F39A-A08C-4E02-978F-30E0F9FAE6A6}"/>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593"/>
                    </a14:imgEffect>
                    <a14:imgEffect>
                      <a14:saturation sat="155000"/>
                    </a14:imgEffect>
                  </a14:imgLayer>
                </a14:imgProps>
              </a:ext>
            </a:extLst>
          </a:blip>
          <a:srcRect l="14821" b="22900"/>
          <a:stretch/>
        </p:blipFill>
        <p:spPr>
          <a:xfrm>
            <a:off x="3738582" y="520236"/>
            <a:ext cx="3431610" cy="2649250"/>
          </a:xfrm>
          <a:prstGeom prst="rect">
            <a:avLst/>
          </a:prstGeom>
          <a:effectLst>
            <a:softEdge rad="38100"/>
          </a:effectLst>
        </p:spPr>
      </p:pic>
      <p:sp>
        <p:nvSpPr>
          <p:cNvPr id="7" name="TextBox 6">
            <a:extLst>
              <a:ext uri="{FF2B5EF4-FFF2-40B4-BE49-F238E27FC236}">
                <a16:creationId xmlns:a16="http://schemas.microsoft.com/office/drawing/2014/main" id="{8A081248-6E4D-42AC-89F3-E2EC61A3B27F}"/>
              </a:ext>
            </a:extLst>
          </p:cNvPr>
          <p:cNvSpPr txBox="1"/>
          <p:nvPr/>
        </p:nvSpPr>
        <p:spPr>
          <a:xfrm>
            <a:off x="3762637" y="3424160"/>
            <a:ext cx="3685498" cy="4313425"/>
          </a:xfrm>
          <a:prstGeom prst="rect">
            <a:avLst/>
          </a:prstGeom>
          <a:noFill/>
        </p:spPr>
        <p:txBody>
          <a:bodyPr wrap="square">
            <a:spAutoFit/>
          </a:bodyPr>
          <a:lstStyle/>
          <a:p>
            <a:pP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Building of the pumping and filtration station</a:t>
            </a:r>
            <a:endParaRPr lang="ru-BY" sz="2400"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Building of processing industry</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Total area</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254,6 м</a:t>
            </a:r>
            <a:r>
              <a:rPr lang="ru-RU" sz="2000"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Components and accessories</a:t>
            </a:r>
            <a:r>
              <a:rPr kumimoji="0" lang="ru-RU"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the single-story brick building of the pumping and filtration station</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ru-RU" dirty="0">
                <a:solidFill>
                  <a:srgbClr val="5D5235"/>
                </a:solidFill>
                <a:effectLst/>
                <a:latin typeface="Candara" panose="020E0502030303020204" pitchFamily="34" charset="0"/>
                <a:ea typeface="Calibri" panose="020F0502020204030204" pitchFamily="34" charset="0"/>
                <a:cs typeface="Times New Roman" panose="02020603050405020304" pitchFamily="18" charset="0"/>
              </a:rPr>
              <a:t> </a:t>
            </a:r>
            <a:endParaRPr lang="ru-BY" dirty="0">
              <a:solidFill>
                <a:srgbClr val="5D5235"/>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7BF0EE4-BE78-40CF-863D-566C0F5B7680}"/>
              </a:ext>
            </a:extLst>
          </p:cNvPr>
          <p:cNvSpPr txBox="1"/>
          <p:nvPr/>
        </p:nvSpPr>
        <p:spPr>
          <a:xfrm>
            <a:off x="279979" y="3424160"/>
            <a:ext cx="3499339" cy="4268220"/>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A0720C"/>
                </a:solidFill>
                <a:effectLst/>
                <a:uLnTx/>
                <a:uFillTx/>
                <a:latin typeface="Century Gothic" panose="020B0502020202020204" pitchFamily="34" charset="0"/>
                <a:ea typeface="Calibri" panose="020F0502020204030204" pitchFamily="34" charset="0"/>
                <a:cs typeface="Times New Roman" panose="02020603050405020304" pitchFamily="18" charset="0"/>
              </a:rPr>
              <a:t>Drying workshop</a:t>
            </a:r>
            <a:r>
              <a:rPr kumimoji="0" lang="ru-RU" sz="2400" b="0" i="0" u="none" strike="noStrike" kern="1200" cap="none" spc="0" normalizeH="0" baseline="0" noProof="0" dirty="0">
                <a:ln>
                  <a:noFill/>
                </a:ln>
                <a:solidFill>
                  <a:srgbClr val="A0720C"/>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Building of processing industry.</a:t>
            </a:r>
            <a:endParaRPr kumimoji="0" lang="ru-BY"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Year of construction</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kumimoji="0" lang="ru-RU"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ru-RU" sz="2000" b="1"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1954</a:t>
            </a:r>
            <a:r>
              <a:rPr kumimoji="0" lang="ru-RU"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ru-BY"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Total area</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kumimoji="0" lang="ru-RU"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ru-RU" sz="2000" b="1"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264,2 м</a:t>
            </a:r>
            <a:r>
              <a:rPr kumimoji="0" lang="ru-RU" sz="2000" b="1" i="0" u="none" strike="noStrike" kern="1200" cap="none" spc="0" normalizeH="0" baseline="3000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2</a:t>
            </a:r>
            <a:r>
              <a:rPr kumimoji="0" lang="ru-RU" sz="2000" b="1"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ru-BY" sz="2000" b="1"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Components and accessories</a:t>
            </a:r>
            <a:r>
              <a:rPr kumimoji="0" lang="ru-RU"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the single-story brick building of the drying workshop</a:t>
            </a:r>
            <a:r>
              <a:rPr kumimoji="0" lang="ru-RU"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ru-BY" sz="2000" b="0" i="0" u="none" strike="noStrike" kern="1200" cap="none" spc="0" normalizeH="0" baseline="0" noProof="0" dirty="0">
              <a:ln>
                <a:noFill/>
              </a:ln>
              <a:solidFill>
                <a:srgbClr val="5D5235"/>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CA6746F-600D-4874-BBA9-72597D0EFF69}"/>
              </a:ext>
            </a:extLst>
          </p:cNvPr>
          <p:cNvSpPr txBox="1"/>
          <p:nvPr/>
        </p:nvSpPr>
        <p:spPr>
          <a:xfrm>
            <a:off x="3779318" y="7717804"/>
            <a:ext cx="3728272" cy="2086918"/>
          </a:xfrm>
          <a:prstGeom prst="rect">
            <a:avLst/>
          </a:prstGeom>
          <a:noFill/>
        </p:spPr>
        <p:txBody>
          <a:bodyPr wrap="square">
            <a:spAutoFit/>
          </a:bodyPr>
          <a:lstStyle/>
          <a:p>
            <a:pP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Administrative building</a:t>
            </a:r>
            <a:r>
              <a:rPr lang="ru-RU" sz="2400"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Administrative and economic building</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Year of construction</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1973</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Total area</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322,3 м</a:t>
            </a:r>
            <a:r>
              <a:rPr lang="ru-RU" sz="2000"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D4194598-7D21-428C-9B25-AF8A942E994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6000"/>
                    </a14:imgEffect>
                    <a14:imgEffect>
                      <a14:colorTemperature colorTemp="8270"/>
                    </a14:imgEffect>
                    <a14:imgEffect>
                      <a14:saturation sat="130000"/>
                    </a14:imgEffect>
                    <a14:imgEffect>
                      <a14:brightnessContrast bright="14000"/>
                    </a14:imgEffect>
                  </a14:imgLayer>
                </a14:imgProps>
              </a:ext>
            </a:extLst>
          </a:blip>
          <a:stretch>
            <a:fillRect/>
          </a:stretch>
        </p:blipFill>
        <p:spPr>
          <a:xfrm>
            <a:off x="214950" y="7551948"/>
            <a:ext cx="3500777" cy="2619629"/>
          </a:xfrm>
          <a:prstGeom prst="rect">
            <a:avLst/>
          </a:prstGeom>
          <a:effectLst>
            <a:softEdge rad="38100"/>
          </a:effectLst>
        </p:spPr>
      </p:pic>
    </p:spTree>
    <p:extLst>
      <p:ext uri="{BB962C8B-B14F-4D97-AF65-F5344CB8AC3E}">
        <p14:creationId xmlns:p14="http://schemas.microsoft.com/office/powerpoint/2010/main" val="35288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E78DAC2-5037-4EFC-9ECD-CF4484237210}"/>
              </a:ext>
            </a:extLst>
          </p:cNvPr>
          <p:cNvPicPr>
            <a:picLocks noChangeAspect="1"/>
          </p:cNvPicPr>
          <p:nvPr/>
        </p:nvPicPr>
        <p:blipFill>
          <a:blip r:embed="rId2"/>
          <a:stretch>
            <a:fillRect/>
          </a:stretch>
        </p:blipFill>
        <p:spPr>
          <a:xfrm>
            <a:off x="0" y="0"/>
            <a:ext cx="7558636" cy="10691813"/>
          </a:xfrm>
          <a:prstGeom prst="rect">
            <a:avLst/>
          </a:prstGeom>
        </p:spPr>
      </p:pic>
      <p:sp>
        <p:nvSpPr>
          <p:cNvPr id="4" name="TextBox 3">
            <a:extLst>
              <a:ext uri="{FF2B5EF4-FFF2-40B4-BE49-F238E27FC236}">
                <a16:creationId xmlns:a16="http://schemas.microsoft.com/office/drawing/2014/main" id="{CF4347E7-B81F-4096-8E8A-CD09FCBF0227}"/>
              </a:ext>
            </a:extLst>
          </p:cNvPr>
          <p:cNvSpPr txBox="1"/>
          <p:nvPr/>
        </p:nvSpPr>
        <p:spPr>
          <a:xfrm>
            <a:off x="356394" y="3076278"/>
            <a:ext cx="6786563" cy="4539256"/>
          </a:xfrm>
          <a:prstGeom prst="rect">
            <a:avLst/>
          </a:prstGeom>
          <a:noFill/>
        </p:spPr>
        <p:txBody>
          <a:bodyPr wrap="square">
            <a:spAutoFit/>
          </a:bodyPr>
          <a:lstStyle/>
          <a:p>
            <a:pPr algn="ctr">
              <a:lnSpc>
                <a:spcPct val="107000"/>
              </a:lnSpc>
              <a:spcAft>
                <a:spcPts val="800"/>
              </a:spcAft>
            </a:pPr>
            <a:r>
              <a:rPr lang="en-US" sz="28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Main building</a:t>
            </a:r>
            <a:endParaRPr lang="ru-BY" sz="28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Specialized building for the production of food products, including beverages, and tobacco</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Year of construction</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1996</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Year of reconstruction</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2023</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Total area</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4055,3 м</a:t>
            </a:r>
            <a:r>
              <a:rPr lang="ru-RU" sz="2000"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b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br>
            <a:endParaRPr lang="ru-BY"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a:solidFill>
                  <a:srgbClr val="5D5235"/>
                </a:solidFill>
                <a:latin typeface="Century Gothic" panose="020B0502020202020204" pitchFamily="34" charset="0"/>
                <a:ea typeface="Calibri" panose="020F0502020204030204" pitchFamily="34" charset="0"/>
                <a:cs typeface="Times New Roman" panose="02020603050405020304" pitchFamily="18" charset="0"/>
              </a:rPr>
              <a:t> main building, annexes, and canopies</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ru-RU" sz="2000" i="1" dirty="0">
              <a:solidFill>
                <a:srgbClr val="5D5235"/>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The main building contains the protective structure</a:t>
            </a:r>
            <a:r>
              <a:rPr lang="ru-RU" sz="2000"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6BBCF79-125F-4E5B-A78E-32E67E75D3A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662"/>
                    </a14:imgEffect>
                    <a14:imgEffect>
                      <a14:saturation sat="120000"/>
                    </a14:imgEffect>
                    <a14:imgEffect>
                      <a14:brightnessContrast bright="18000" contrast="-4000"/>
                    </a14:imgEffect>
                  </a14:imgLayer>
                </a14:imgProps>
              </a:ext>
            </a:extLst>
          </a:blip>
          <a:srcRect l="11040" t="3945" r="8643" b="16050"/>
          <a:stretch/>
        </p:blipFill>
        <p:spPr>
          <a:xfrm>
            <a:off x="371476" y="7829548"/>
            <a:ext cx="3378200" cy="2488776"/>
          </a:xfrm>
          <a:prstGeom prst="rect">
            <a:avLst/>
          </a:prstGeom>
          <a:effectLst>
            <a:softEdge rad="63500"/>
          </a:effectLst>
        </p:spPr>
      </p:pic>
      <p:pic>
        <p:nvPicPr>
          <p:cNvPr id="5" name="Рисунок 4">
            <a:extLst>
              <a:ext uri="{FF2B5EF4-FFF2-40B4-BE49-F238E27FC236}">
                <a16:creationId xmlns:a16="http://schemas.microsoft.com/office/drawing/2014/main" id="{F673FA1D-EA60-4BB4-AC93-0EA2119DB3FD}"/>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10000"/>
                    </a14:imgEffect>
                    <a14:imgEffect>
                      <a14:colorTemperature colorTemp="6872"/>
                    </a14:imgEffect>
                    <a14:imgEffect>
                      <a14:saturation sat="134000"/>
                    </a14:imgEffect>
                    <a14:imgEffect>
                      <a14:brightnessContrast bright="2000" contrast="-8000"/>
                    </a14:imgEffect>
                  </a14:imgLayer>
                </a14:imgProps>
              </a:ext>
            </a:extLst>
          </a:blip>
          <a:srcRect r="11242" b="16049"/>
          <a:stretch/>
        </p:blipFill>
        <p:spPr>
          <a:xfrm>
            <a:off x="1068621" y="380607"/>
            <a:ext cx="5392271" cy="2483644"/>
          </a:xfrm>
          <a:prstGeom prst="rect">
            <a:avLst/>
          </a:prstGeom>
          <a:effectLst>
            <a:softEdge rad="50800"/>
          </a:effectLst>
        </p:spPr>
      </p:pic>
      <p:pic>
        <p:nvPicPr>
          <p:cNvPr id="8" name="Рисунок 7">
            <a:extLst>
              <a:ext uri="{FF2B5EF4-FFF2-40B4-BE49-F238E27FC236}">
                <a16:creationId xmlns:a16="http://schemas.microsoft.com/office/drawing/2014/main" id="{B637700C-B8C3-4AEC-9E9C-EAA6E23DF220}"/>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5104"/>
                    </a14:imgEffect>
                    <a14:imgEffect>
                      <a14:saturation sat="101000"/>
                    </a14:imgEffect>
                    <a14:imgEffect>
                      <a14:brightnessContrast bright="10000" contrast="22000"/>
                    </a14:imgEffect>
                  </a14:imgLayer>
                </a14:imgProps>
              </a:ext>
            </a:extLst>
          </a:blip>
          <a:stretch>
            <a:fillRect/>
          </a:stretch>
        </p:blipFill>
        <p:spPr>
          <a:xfrm>
            <a:off x="3810000" y="7829548"/>
            <a:ext cx="3378200" cy="2488776"/>
          </a:xfrm>
          <a:prstGeom prst="rect">
            <a:avLst/>
          </a:prstGeom>
          <a:effectLst>
            <a:softEdge rad="63500"/>
          </a:effectLst>
        </p:spPr>
      </p:pic>
    </p:spTree>
    <p:extLst>
      <p:ext uri="{BB962C8B-B14F-4D97-AF65-F5344CB8AC3E}">
        <p14:creationId xmlns:p14="http://schemas.microsoft.com/office/powerpoint/2010/main" val="7055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FC54B3A-74BF-4D26-9C07-30C08465CDB0}"/>
              </a:ext>
            </a:extLst>
          </p:cNvPr>
          <p:cNvPicPr>
            <a:picLocks noChangeAspect="1"/>
          </p:cNvPicPr>
          <p:nvPr/>
        </p:nvPicPr>
        <p:blipFill>
          <a:blip r:embed="rId2"/>
          <a:stretch>
            <a:fillRect/>
          </a:stretch>
        </p:blipFill>
        <p:spPr>
          <a:xfrm>
            <a:off x="0" y="-1"/>
            <a:ext cx="7558636" cy="10691813"/>
          </a:xfrm>
          <a:prstGeom prst="rect">
            <a:avLst/>
          </a:prstGeom>
        </p:spPr>
      </p:pic>
      <p:sp>
        <p:nvSpPr>
          <p:cNvPr id="4" name="TextBox 3">
            <a:extLst>
              <a:ext uri="{FF2B5EF4-FFF2-40B4-BE49-F238E27FC236}">
                <a16:creationId xmlns:a16="http://schemas.microsoft.com/office/drawing/2014/main" id="{D6CDC6A9-78E6-4BC8-85BB-34C80F9DCEF5}"/>
              </a:ext>
            </a:extLst>
          </p:cNvPr>
          <p:cNvSpPr txBox="1"/>
          <p:nvPr/>
        </p:nvSpPr>
        <p:spPr>
          <a:xfrm>
            <a:off x="340155" y="7406959"/>
            <a:ext cx="7218481" cy="2843279"/>
          </a:xfrm>
          <a:prstGeom prst="rect">
            <a:avLst/>
          </a:prstGeom>
          <a:noFill/>
        </p:spPr>
        <p:txBody>
          <a:bodyPr wrap="square">
            <a:spAutoFit/>
          </a:bodyPr>
          <a:lstStyle/>
          <a:p>
            <a:pP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Glass cullet facility </a:t>
            </a:r>
            <a:r>
              <a:rPr lang="ru-RU"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Specialized facility for processing industry</a:t>
            </a:r>
            <a:r>
              <a:rPr lang="ru-RU"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Total area</a:t>
            </a:r>
            <a:r>
              <a:rPr lang="ru-RU"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4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111,6 м</a:t>
            </a:r>
            <a:r>
              <a:rPr lang="ru-RU" sz="2400"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sz="24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4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a:t>
            </a:r>
            <a:r>
              <a:rPr lang="ru-RU"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 single-story concrete structure for the glass cullet facility</a:t>
            </a:r>
            <a:r>
              <a:rPr lang="ru-RU"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7784169-57E6-4070-8533-1C76FEF1C6FD}"/>
              </a:ext>
            </a:extLst>
          </p:cNvPr>
          <p:cNvSpPr txBox="1"/>
          <p:nvPr/>
        </p:nvSpPr>
        <p:spPr>
          <a:xfrm>
            <a:off x="340155" y="465608"/>
            <a:ext cx="3698544" cy="2740430"/>
          </a:xfrm>
          <a:prstGeom prst="rect">
            <a:avLst/>
          </a:prstGeom>
          <a:noFill/>
        </p:spPr>
        <p:txBody>
          <a:bodyPr wrap="square">
            <a:spAutoFit/>
          </a:bodyPr>
          <a:lstStyle/>
          <a:p>
            <a:pP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Boiler house building</a:t>
            </a:r>
            <a:r>
              <a:rPr lang="ru-RU"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Specialized building for energy purposes</a:t>
            </a:r>
            <a:r>
              <a:rPr lang="ru-RU"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Year of construction</a:t>
            </a:r>
            <a:r>
              <a:rPr lang="ru-RU"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 </a:t>
            </a:r>
            <a:r>
              <a:rPr lang="ru-RU" sz="24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1996</a:t>
            </a:r>
            <a:r>
              <a:rPr lang="ru-RU"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Total area</a:t>
            </a:r>
            <a:r>
              <a:rPr lang="ru-RU"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4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517 м</a:t>
            </a:r>
            <a:r>
              <a:rPr lang="ru-RU" sz="2400"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sz="24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4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B5F7630D-4705-484F-8C79-D462241EDEF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Effect>
                      <a14:colorTemperature colorTemp="6866"/>
                    </a14:imgEffect>
                    <a14:imgEffect>
                      <a14:saturation sat="136000"/>
                    </a14:imgEffect>
                    <a14:imgEffect>
                      <a14:brightnessContrast bright="-2000"/>
                    </a14:imgEffect>
                  </a14:imgLayer>
                </a14:imgProps>
              </a:ext>
            </a:extLst>
          </a:blip>
          <a:srcRect l="10129" b="13619"/>
          <a:stretch/>
        </p:blipFill>
        <p:spPr>
          <a:xfrm>
            <a:off x="340156" y="3260135"/>
            <a:ext cx="6811272" cy="4092726"/>
          </a:xfrm>
          <a:prstGeom prst="rect">
            <a:avLst/>
          </a:prstGeom>
          <a:effectLst>
            <a:softEdge rad="38100"/>
          </a:effectLst>
        </p:spPr>
      </p:pic>
      <p:sp>
        <p:nvSpPr>
          <p:cNvPr id="9" name="TextBox 8">
            <a:extLst>
              <a:ext uri="{FF2B5EF4-FFF2-40B4-BE49-F238E27FC236}">
                <a16:creationId xmlns:a16="http://schemas.microsoft.com/office/drawing/2014/main" id="{FD4F08FC-3FFA-41EE-A7B0-BF31B75DEA46}"/>
              </a:ext>
            </a:extLst>
          </p:cNvPr>
          <p:cNvSpPr txBox="1"/>
          <p:nvPr/>
        </p:nvSpPr>
        <p:spPr>
          <a:xfrm>
            <a:off x="4155005" y="568072"/>
            <a:ext cx="2824668" cy="2535502"/>
          </a:xfrm>
          <a:prstGeom prst="rect">
            <a:avLst/>
          </a:prstGeom>
          <a:noFill/>
        </p:spPr>
        <p:txBody>
          <a:bodyPr wrap="square">
            <a:spAutoFit/>
          </a:bodyPr>
          <a:lstStyle/>
          <a:p>
            <a:pPr>
              <a:lnSpc>
                <a:spcPct val="107000"/>
              </a:lnSpc>
              <a:spcAft>
                <a:spcPts val="800"/>
              </a:spcAft>
            </a:pPr>
            <a:r>
              <a:rPr lang="en-US"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a:t>
            </a:r>
            <a:r>
              <a:rPr lang="ru-RU"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Boiler house building, annex, chimney, saltwater pool</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12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E44B7E4-8671-43BB-8269-4A0B4F856217}"/>
              </a:ext>
            </a:extLst>
          </p:cNvPr>
          <p:cNvPicPr>
            <a:picLocks noChangeAspect="1"/>
          </p:cNvPicPr>
          <p:nvPr/>
        </p:nvPicPr>
        <p:blipFill>
          <a:blip r:embed="rId2"/>
          <a:stretch>
            <a:fillRect/>
          </a:stretch>
        </p:blipFill>
        <p:spPr>
          <a:xfrm>
            <a:off x="519" y="-1"/>
            <a:ext cx="7558636" cy="10691813"/>
          </a:xfrm>
          <a:prstGeom prst="rect">
            <a:avLst/>
          </a:prstGeom>
        </p:spPr>
      </p:pic>
      <p:sp>
        <p:nvSpPr>
          <p:cNvPr id="3" name="TextBox 2">
            <a:extLst>
              <a:ext uri="{FF2B5EF4-FFF2-40B4-BE49-F238E27FC236}">
                <a16:creationId xmlns:a16="http://schemas.microsoft.com/office/drawing/2014/main" id="{632475CE-2333-4040-9575-9ED5DB992BA2}"/>
              </a:ext>
            </a:extLst>
          </p:cNvPr>
          <p:cNvSpPr txBox="1"/>
          <p:nvPr/>
        </p:nvSpPr>
        <p:spPr>
          <a:xfrm>
            <a:off x="388363" y="677599"/>
            <a:ext cx="6782937" cy="5249001"/>
          </a:xfrm>
          <a:prstGeom prst="rect">
            <a:avLst/>
          </a:prstGeom>
          <a:noFill/>
        </p:spPr>
        <p:txBody>
          <a:bodyPr wrap="square">
            <a:spAutoFit/>
          </a:bodyPr>
          <a:lstStyle/>
          <a:p>
            <a:pPr algn="ctr">
              <a:lnSpc>
                <a:spcPct val="107000"/>
              </a:lnSpc>
              <a:spcAft>
                <a:spcPts val="800"/>
              </a:spcAft>
            </a:pPr>
            <a:r>
              <a:rPr lang="en-US" sz="245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Off-site and on-site water supply networks</a:t>
            </a:r>
            <a:r>
              <a:rPr lang="ru-RU" sz="245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Specialized facility for water management purposes</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off-site and on-site water supply networks consisting of</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drinking and fire-fighting water supply </a:t>
            </a:r>
            <a:endParaRPr lang="ru-RU"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plumbing of water after de-icing </a:t>
            </a:r>
            <a:endParaRPr lang="ru-RU"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running water for flushing filters</a:t>
            </a:r>
            <a:endParaRPr lang="ru-RU"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water supply and reception of recycled water, chemical water supply. softened water for production</a:t>
            </a:r>
            <a:endParaRPr lang="ru-RU"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re-water plumbing from filter cooling, Re-water plumbing from beer cooling</a:t>
            </a:r>
            <a:endParaRPr lang="ru-RU" i="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with a total length of</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2994 м,</a:t>
            </a:r>
            <a:r>
              <a:rPr lang="en-US"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cast-iron pipes, laid underground with an average depth of up to</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 м.</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including sixteen wells.</a:t>
            </a:r>
            <a:endParaRPr lang="ru-BY"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97C0B49-459D-40E5-9A88-DD4F4E4A1A2D}"/>
              </a:ext>
            </a:extLst>
          </p:cNvPr>
          <p:cNvSpPr txBox="1"/>
          <p:nvPr/>
        </p:nvSpPr>
        <p:spPr>
          <a:xfrm>
            <a:off x="388363" y="6332757"/>
            <a:ext cx="6782937" cy="3681457"/>
          </a:xfrm>
          <a:prstGeom prst="rect">
            <a:avLst/>
          </a:prstGeom>
          <a:noFill/>
        </p:spPr>
        <p:txBody>
          <a:bodyPr wrap="square">
            <a:spAutoFit/>
          </a:bodyPr>
          <a:lstStyle/>
          <a:p>
            <a:pPr algn="ctr">
              <a:lnSpc>
                <a:spcPct val="107000"/>
              </a:lnSpc>
              <a:spcAft>
                <a:spcPts val="800"/>
              </a:spcAft>
            </a:pPr>
            <a:r>
              <a:rPr lang="en-US" sz="245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Power transmission cable facility</a:t>
            </a:r>
            <a:r>
              <a:rPr lang="ru-RU" sz="245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Specialized energy facility</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 power transmission cable facility D with a length of</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1196,7 м</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laid underground with the depth of up to</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 м.</a:t>
            </a:r>
          </a:p>
          <a:p>
            <a:pPr>
              <a:lnSpc>
                <a:spcPct val="107000"/>
              </a:lnSpc>
              <a:spcAft>
                <a:spcPts val="800"/>
              </a:spcAft>
            </a:pPr>
            <a:endParaRPr lang="ru-BY" sz="8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5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Off-site and on-site sewage networks</a:t>
            </a:r>
            <a:r>
              <a:rPr lang="ru-RU" sz="245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Specialized facility for municipal services</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 off-site and on-site sewage networks L, K, with the total length of</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2462,2 м</a:t>
            </a:r>
            <a:r>
              <a:rPr lang="en-US"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13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3872CD9-B4A0-4749-9260-0085C7032FC0}"/>
              </a:ext>
            </a:extLst>
          </p:cNvPr>
          <p:cNvPicPr>
            <a:picLocks noChangeAspect="1"/>
          </p:cNvPicPr>
          <p:nvPr/>
        </p:nvPicPr>
        <p:blipFill>
          <a:blip r:embed="rId2"/>
          <a:stretch>
            <a:fillRect/>
          </a:stretch>
        </p:blipFill>
        <p:spPr>
          <a:xfrm>
            <a:off x="519" y="-1"/>
            <a:ext cx="7558636" cy="10691813"/>
          </a:xfrm>
          <a:prstGeom prst="rect">
            <a:avLst/>
          </a:prstGeom>
        </p:spPr>
      </p:pic>
      <p:sp>
        <p:nvSpPr>
          <p:cNvPr id="4" name="TextBox 3">
            <a:extLst>
              <a:ext uri="{FF2B5EF4-FFF2-40B4-BE49-F238E27FC236}">
                <a16:creationId xmlns:a16="http://schemas.microsoft.com/office/drawing/2014/main" id="{9FDFA92B-2275-4108-A777-8383E16F3AB6}"/>
              </a:ext>
            </a:extLst>
          </p:cNvPr>
          <p:cNvSpPr txBox="1"/>
          <p:nvPr/>
        </p:nvSpPr>
        <p:spPr>
          <a:xfrm>
            <a:off x="279184" y="675586"/>
            <a:ext cx="7001302" cy="8225457"/>
          </a:xfrm>
          <a:prstGeom prst="rect">
            <a:avLst/>
          </a:prstGeom>
          <a:noFill/>
        </p:spPr>
        <p:txBody>
          <a:bodyPr wrap="square">
            <a:spAutoFit/>
          </a:bodyPr>
          <a:lstStyle/>
          <a:p>
            <a:pPr algn="ct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Low-voltage wires of the industrial site</a:t>
            </a:r>
            <a:r>
              <a:rPr lang="ru-RU"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Specialized energy facility</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construction of                 low-voltage industrial site networks B, H, consisting of:             low-voltage electrical network B, outdoor lighting H, with a total length of</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3028 м,</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underground laying method, laying depth up to</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 м</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ru-RU" dirty="0">
                <a:effectLst/>
                <a:latin typeface="Century Gothic" panose="020B0502020202020204" pitchFamily="34" charset="0"/>
                <a:ea typeface="Calibri" panose="020F0502020204030204" pitchFamily="34" charset="0"/>
                <a:cs typeface="Times New Roman" panose="02020603050405020304" pitchFamily="18" charset="0"/>
              </a:rPr>
              <a:t> </a:t>
            </a:r>
            <a:endParaRPr lang="ru-BY" sz="2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Site heating networks</a:t>
            </a:r>
            <a:r>
              <a:rPr lang="ru-RU"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Specialized public utility building</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construction of on-site thermal networks T,</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393 м</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the method of laying ground-underground steel pipes with thermal insulation</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RU" sz="2000" dirty="0">
              <a:solidFill>
                <a:srgbClr val="5D5235"/>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ru-BY" sz="2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Gas pipeline networks </a:t>
            </a:r>
            <a:r>
              <a:rPr lang="ru-RU" sz="2400"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Specialized power engineering facility</a:t>
            </a:r>
            <a:endParaRPr lang="ru-BY"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 construction of the G gas pipeline network with a total length of</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248 м</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surface-underground laying method, laying depth </a:t>
            </a:r>
            <a:b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b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up to</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sz="20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 м.</a:t>
            </a:r>
            <a:r>
              <a:rPr lang="ru-RU"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from steel pipes.</a:t>
            </a:r>
            <a:endParaRPr lang="ru-BY" sz="2000" dirty="0">
              <a:solidFill>
                <a:srgbClr val="5D523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E47E148-7E50-4BE8-946D-510EC51ECB5B}"/>
              </a:ext>
            </a:extLst>
          </p:cNvPr>
          <p:cNvSpPr txBox="1"/>
          <p:nvPr/>
        </p:nvSpPr>
        <p:spPr>
          <a:xfrm>
            <a:off x="452896" y="9185230"/>
            <a:ext cx="6653877" cy="830997"/>
          </a:xfrm>
          <a:prstGeom prst="rect">
            <a:avLst/>
          </a:prstGeom>
          <a:noFill/>
        </p:spPr>
        <p:txBody>
          <a:bodyPr wrap="square">
            <a:spAutoFit/>
          </a:bodyPr>
          <a:lstStyle/>
          <a:p>
            <a:pPr algn="ctr"/>
            <a:r>
              <a:rPr lang="en-US" sz="2400" b="1" dirty="0">
                <a:solidFill>
                  <a:srgbClr val="A0720C"/>
                </a:solidFill>
                <a:latin typeface="Century Gothic" panose="020B0502020202020204" pitchFamily="34" charset="0"/>
              </a:rPr>
              <a:t>Also, movable property and objects of </a:t>
            </a:r>
          </a:p>
          <a:p>
            <a:pPr algn="ctr"/>
            <a:r>
              <a:rPr lang="en-US" sz="2400" b="1" dirty="0">
                <a:solidFill>
                  <a:srgbClr val="A0720C"/>
                </a:solidFill>
                <a:latin typeface="Century Gothic" panose="020B0502020202020204" pitchFamily="34" charset="0"/>
              </a:rPr>
              <a:t>the flora</a:t>
            </a:r>
            <a:endParaRPr lang="ru-RU" sz="2400" b="1" dirty="0">
              <a:solidFill>
                <a:srgbClr val="A0720C"/>
              </a:solidFill>
              <a:latin typeface="Century Gothic" panose="020B0502020202020204" pitchFamily="34" charset="0"/>
            </a:endParaRPr>
          </a:p>
        </p:txBody>
      </p:sp>
    </p:spTree>
    <p:extLst>
      <p:ext uri="{BB962C8B-B14F-4D97-AF65-F5344CB8AC3E}">
        <p14:creationId xmlns:p14="http://schemas.microsoft.com/office/powerpoint/2010/main" val="239177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A7D9D0A-ED25-4E9E-9A13-5956A577FE96}"/>
              </a:ext>
            </a:extLst>
          </p:cNvPr>
          <p:cNvPicPr>
            <a:picLocks noChangeAspect="1"/>
          </p:cNvPicPr>
          <p:nvPr/>
        </p:nvPicPr>
        <p:blipFill>
          <a:blip r:embed="rId2"/>
          <a:stretch>
            <a:fillRect/>
          </a:stretch>
        </p:blipFill>
        <p:spPr>
          <a:xfrm>
            <a:off x="519" y="-1"/>
            <a:ext cx="7558636" cy="10691813"/>
          </a:xfrm>
          <a:prstGeom prst="rect">
            <a:avLst/>
          </a:prstGeom>
        </p:spPr>
      </p:pic>
      <p:sp>
        <p:nvSpPr>
          <p:cNvPr id="4" name="TextBox 3">
            <a:extLst>
              <a:ext uri="{FF2B5EF4-FFF2-40B4-BE49-F238E27FC236}">
                <a16:creationId xmlns:a16="http://schemas.microsoft.com/office/drawing/2014/main" id="{EED9E15D-ACC9-4FB9-80E2-0681F615038B}"/>
              </a:ext>
            </a:extLst>
          </p:cNvPr>
          <p:cNvSpPr txBox="1"/>
          <p:nvPr/>
        </p:nvSpPr>
        <p:spPr>
          <a:xfrm>
            <a:off x="381542" y="417353"/>
            <a:ext cx="6796585" cy="4742837"/>
          </a:xfrm>
          <a:prstGeom prst="rect">
            <a:avLst/>
          </a:prstGeom>
          <a:noFill/>
        </p:spPr>
        <p:txBody>
          <a:bodyPr wrap="square">
            <a:spAutoFit/>
          </a:bodyPr>
          <a:lstStyle/>
          <a:p>
            <a:pPr algn="ct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Flushing water tank</a:t>
            </a:r>
            <a:endParaRPr lang="ru-RU" b="1" dirty="0">
              <a:solidFill>
                <a:srgbClr val="A0720C"/>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The flushing water tank, the laying method is above ground, the area is</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27 м</a:t>
            </a:r>
            <a:r>
              <a:rPr lang="ru-RU"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4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Filtered water tank</a:t>
            </a:r>
            <a:r>
              <a:rPr lang="ru-RU" sz="1800"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The filtration water tank is </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V 500 </a:t>
            </a:r>
            <a:r>
              <a:rPr lang="en-US"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cubic meters,</a:t>
            </a: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the method of laying (installation) is above ground, the area is</a:t>
            </a:r>
            <a:r>
              <a:rPr lang="ru-RU" dirty="0">
                <a:solidFill>
                  <a:srgbClr val="5D5235"/>
                </a:solidFill>
                <a:latin typeface="Century Gothic" panose="020B0502020202020204" pitchFamily="34" charset="0"/>
                <a:ea typeface="Calibri" panose="020F0502020204030204" pitchFamily="34" charset="0"/>
                <a:cs typeface="Times New Roman" panose="02020603050405020304" pitchFamily="18" charset="0"/>
              </a:rPr>
              <a:t> </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148,3 м</a:t>
            </a:r>
            <a:r>
              <a:rPr lang="ru-RU"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4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Filtered water tank</a:t>
            </a:r>
            <a:r>
              <a:rPr lang="ru-RU" sz="1800"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The filtration water tank is </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V 500 </a:t>
            </a:r>
            <a:r>
              <a:rPr lang="en-US"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cubic meters, </a:t>
            </a: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the method of laying (installation) is above ground, the area is</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151,5 м</a:t>
            </a:r>
            <a:r>
              <a:rPr lang="ru-RU"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4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95CF512-B109-4E6F-BD79-CBA193A904D0}"/>
              </a:ext>
            </a:extLst>
          </p:cNvPr>
          <p:cNvSpPr txBox="1"/>
          <p:nvPr/>
        </p:nvSpPr>
        <p:spPr>
          <a:xfrm>
            <a:off x="381542" y="5202206"/>
            <a:ext cx="6796585" cy="1661545"/>
          </a:xfrm>
          <a:prstGeom prst="rect">
            <a:avLst/>
          </a:prstGeom>
          <a:noFill/>
        </p:spPr>
        <p:txBody>
          <a:bodyPr wrap="square">
            <a:spAutoFit/>
          </a:bodyPr>
          <a:lstStyle/>
          <a:p>
            <a:pPr algn="ctr">
              <a:lnSpc>
                <a:spcPct val="107000"/>
              </a:lnSpc>
              <a:spcAft>
                <a:spcPts val="800"/>
              </a:spcAft>
            </a:pPr>
            <a:r>
              <a:rPr lang="en-US" sz="2400" b="1" dirty="0">
                <a:solidFill>
                  <a:srgbClr val="A0720C"/>
                </a:solidFill>
                <a:effectLst/>
                <a:latin typeface="Century Gothic" panose="020B0502020202020204" pitchFamily="34" charset="0"/>
                <a:ea typeface="Calibri" panose="020F0502020204030204" pitchFamily="34" charset="0"/>
                <a:cs typeface="Times New Roman" panose="02020603050405020304" pitchFamily="18" charset="0"/>
              </a:rPr>
              <a:t>Landscaping </a:t>
            </a:r>
            <a:r>
              <a:rPr lang="ru-RU" sz="18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ru-RU" dirty="0">
              <a:solidFill>
                <a:srgbClr val="C00000"/>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Components and accessories</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Driveways, Playgrounds, and Fences</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4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The area is</a:t>
            </a:r>
            <a:r>
              <a:rPr lang="ru-RU"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 </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11 366 м</a:t>
            </a:r>
            <a:r>
              <a:rPr lang="ru-RU" b="1" baseline="30000"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2</a:t>
            </a:r>
            <a:r>
              <a:rPr lang="ru-RU"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ru-BY" sz="2400" b="1" dirty="0">
              <a:solidFill>
                <a:srgbClr val="5D523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9C6AA77F-DCE8-4052-8D42-9E39DA71C33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6000"/>
                    </a14:imgEffect>
                    <a14:imgEffect>
                      <a14:colorTemperature colorTemp="7059"/>
                    </a14:imgEffect>
                    <a14:imgEffect>
                      <a14:saturation sat="112000"/>
                    </a14:imgEffect>
                    <a14:imgEffect>
                      <a14:brightnessContrast contrast="16000"/>
                    </a14:imgEffect>
                  </a14:imgLayer>
                </a14:imgProps>
              </a:ext>
            </a:extLst>
          </a:blip>
          <a:srcRect t="-820" b="20165"/>
          <a:stretch/>
        </p:blipFill>
        <p:spPr>
          <a:xfrm>
            <a:off x="381542" y="6947783"/>
            <a:ext cx="6796584" cy="3326677"/>
          </a:xfrm>
          <a:prstGeom prst="rect">
            <a:avLst/>
          </a:prstGeom>
        </p:spPr>
      </p:pic>
    </p:spTree>
    <p:extLst>
      <p:ext uri="{BB962C8B-B14F-4D97-AF65-F5344CB8AC3E}">
        <p14:creationId xmlns:p14="http://schemas.microsoft.com/office/powerpoint/2010/main" val="2008547074"/>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1850</TotalTime>
  <Words>1091</Words>
  <Application>Microsoft Office PowerPoint</Application>
  <PresentationFormat>Произвольный</PresentationFormat>
  <Paragraphs>134</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Calibri Light</vt:lpstr>
      <vt:lpstr>Candara</vt:lpstr>
      <vt:lpstr>Century Gothic</vt:lpstr>
      <vt:lpstr>Wingdings</vt:lpstr>
      <vt:lpstr>Тема Office</vt:lpstr>
      <vt:lpstr>Sale of the production and warehouse complex  in Nesvizh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 Терентьева</dc:creator>
  <cp:lastModifiedBy>Vitaliy Zholnerovich</cp:lastModifiedBy>
  <cp:revision>48</cp:revision>
  <dcterms:created xsi:type="dcterms:W3CDTF">2025-03-04T07:51:02Z</dcterms:created>
  <dcterms:modified xsi:type="dcterms:W3CDTF">2025-04-01T08:02:12Z</dcterms:modified>
</cp:coreProperties>
</file>