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60" r:id="rId3"/>
    <p:sldId id="262" r:id="rId4"/>
    <p:sldId id="263" r:id="rId5"/>
    <p:sldId id="295" r:id="rId6"/>
  </p:sldIdLst>
  <p:sldSz cx="12192000" cy="6858000"/>
  <p:notesSz cx="6858000" cy="9144000"/>
  <p:defaultTextStyle>
    <a:defPPr>
      <a:defRPr lang="ru-B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56778" y="3654770"/>
            <a:ext cx="1920781" cy="158213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558609" y="2384339"/>
            <a:ext cx="4517465" cy="2988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42" b="0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9921" y="3840480"/>
            <a:ext cx="853962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00960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42" b="0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06591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42" b="0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973" y="1577340"/>
            <a:ext cx="530676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82727" y="1577340"/>
            <a:ext cx="530676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42109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42" b="0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2543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28511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38D0DA0-8A33-4A80-89A9-88EB0AD9F4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973" y="6377940"/>
            <a:ext cx="2805878" cy="276999"/>
          </a:xfrm>
        </p:spPr>
        <p:txBody>
          <a:bodyPr/>
          <a:lstStyle/>
          <a:p>
            <a:fld id="{A6735357-51BB-445B-88AE-88FA1FBF52BE}" type="datetimeFigureOut">
              <a:rPr lang="ru-BY" smtClean="0"/>
              <a:t>02.11.2026</a:t>
            </a:fld>
            <a:endParaRPr lang="ru-BY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0A507AB-E3A6-4E4F-9F7F-7AFEF268C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47820" y="6377940"/>
            <a:ext cx="3903831" cy="276999"/>
          </a:xfrm>
        </p:spPr>
        <p:txBody>
          <a:bodyPr/>
          <a:lstStyle/>
          <a:p>
            <a:endParaRPr lang="ru-BY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9C8C058-7F1F-404C-9C5B-DF7F2BA57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83619" y="6377940"/>
            <a:ext cx="2805878" cy="276999"/>
          </a:xfrm>
        </p:spPr>
        <p:txBody>
          <a:bodyPr/>
          <a:lstStyle/>
          <a:p>
            <a:fld id="{0C649A79-D00C-4300-A3FB-1BB3B8DF93FE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3864497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7013" y="435100"/>
            <a:ext cx="10985442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414" y="1771239"/>
            <a:ext cx="642993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7820" y="6377940"/>
            <a:ext cx="390383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973" y="6377940"/>
            <a:ext cx="280587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83619" y="6377940"/>
            <a:ext cx="280587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80822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44033">
        <a:defRPr>
          <a:latin typeface="+mn-lt"/>
          <a:ea typeface="+mn-ea"/>
          <a:cs typeface="+mn-cs"/>
        </a:defRPr>
      </a:lvl2pPr>
      <a:lvl3pPr marL="888065">
        <a:defRPr>
          <a:latin typeface="+mn-lt"/>
          <a:ea typeface="+mn-ea"/>
          <a:cs typeface="+mn-cs"/>
        </a:defRPr>
      </a:lvl3pPr>
      <a:lvl4pPr marL="1332098">
        <a:defRPr>
          <a:latin typeface="+mn-lt"/>
          <a:ea typeface="+mn-ea"/>
          <a:cs typeface="+mn-cs"/>
        </a:defRPr>
      </a:lvl4pPr>
      <a:lvl5pPr marL="1776131">
        <a:defRPr>
          <a:latin typeface="+mn-lt"/>
          <a:ea typeface="+mn-ea"/>
          <a:cs typeface="+mn-cs"/>
        </a:defRPr>
      </a:lvl5pPr>
      <a:lvl6pPr marL="2220163">
        <a:defRPr>
          <a:latin typeface="+mn-lt"/>
          <a:ea typeface="+mn-ea"/>
          <a:cs typeface="+mn-cs"/>
        </a:defRPr>
      </a:lvl6pPr>
      <a:lvl7pPr marL="2664196">
        <a:defRPr>
          <a:latin typeface="+mn-lt"/>
          <a:ea typeface="+mn-ea"/>
          <a:cs typeface="+mn-cs"/>
        </a:defRPr>
      </a:lvl7pPr>
      <a:lvl8pPr marL="3108228">
        <a:defRPr>
          <a:latin typeface="+mn-lt"/>
          <a:ea typeface="+mn-ea"/>
          <a:cs typeface="+mn-cs"/>
        </a:defRPr>
      </a:lvl8pPr>
      <a:lvl9pPr marL="3552261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44033">
        <a:defRPr>
          <a:latin typeface="+mn-lt"/>
          <a:ea typeface="+mn-ea"/>
          <a:cs typeface="+mn-cs"/>
        </a:defRPr>
      </a:lvl2pPr>
      <a:lvl3pPr marL="888065">
        <a:defRPr>
          <a:latin typeface="+mn-lt"/>
          <a:ea typeface="+mn-ea"/>
          <a:cs typeface="+mn-cs"/>
        </a:defRPr>
      </a:lvl3pPr>
      <a:lvl4pPr marL="1332098">
        <a:defRPr>
          <a:latin typeface="+mn-lt"/>
          <a:ea typeface="+mn-ea"/>
          <a:cs typeface="+mn-cs"/>
        </a:defRPr>
      </a:lvl4pPr>
      <a:lvl5pPr marL="1776131">
        <a:defRPr>
          <a:latin typeface="+mn-lt"/>
          <a:ea typeface="+mn-ea"/>
          <a:cs typeface="+mn-cs"/>
        </a:defRPr>
      </a:lvl5pPr>
      <a:lvl6pPr marL="2220163">
        <a:defRPr>
          <a:latin typeface="+mn-lt"/>
          <a:ea typeface="+mn-ea"/>
          <a:cs typeface="+mn-cs"/>
        </a:defRPr>
      </a:lvl6pPr>
      <a:lvl7pPr marL="2664196">
        <a:defRPr>
          <a:latin typeface="+mn-lt"/>
          <a:ea typeface="+mn-ea"/>
          <a:cs typeface="+mn-cs"/>
        </a:defRPr>
      </a:lvl7pPr>
      <a:lvl8pPr marL="3108228">
        <a:defRPr>
          <a:latin typeface="+mn-lt"/>
          <a:ea typeface="+mn-ea"/>
          <a:cs typeface="+mn-cs"/>
        </a:defRPr>
      </a:lvl8pPr>
      <a:lvl9pPr marL="355226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2954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4708057" y="587219"/>
            <a:ext cx="2775887" cy="430903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>
              <a:spcBef>
                <a:spcPts val="97"/>
              </a:spcBef>
            </a:pPr>
            <a:r>
              <a:rPr sz="2719" b="1" spc="189" dirty="0">
                <a:solidFill>
                  <a:srgbClr val="231F20"/>
                </a:solidFill>
              </a:rPr>
              <a:t>AGROTECHBEL</a:t>
            </a:r>
            <a:endParaRPr sz="2719" b="1" dirty="0"/>
          </a:p>
        </p:txBody>
      </p:sp>
      <p:sp>
        <p:nvSpPr>
          <p:cNvPr id="4" name="object 4"/>
          <p:cNvSpPr txBox="1"/>
          <p:nvPr/>
        </p:nvSpPr>
        <p:spPr>
          <a:xfrm>
            <a:off x="2270592" y="1058678"/>
            <a:ext cx="7650815" cy="554869"/>
          </a:xfrm>
          <a:prstGeom prst="rect">
            <a:avLst/>
          </a:prstGeom>
        </p:spPr>
        <p:txBody>
          <a:bodyPr vert="horz" wrap="square" lIns="0" tIns="90659" rIns="0" bIns="0" rtlCol="0">
            <a:spAutoFit/>
          </a:bodyPr>
          <a:lstStyle/>
          <a:p>
            <a:pPr marL="12334" algn="ctr" defTabSz="888065">
              <a:spcBef>
                <a:spcPts val="714"/>
              </a:spcBef>
            </a:pPr>
            <a:r>
              <a:rPr sz="1263" kern="0" spc="111" dirty="0">
                <a:solidFill>
                  <a:srgbClr val="000B71"/>
                </a:solidFill>
                <a:latin typeface="Century Gothic Paneuropean SemB" panose="020B0602020202020204" pitchFamily="34" charset="0"/>
                <a:cs typeface="Arial" panose="020B0604020202020204" pitchFamily="34" charset="0"/>
              </a:rPr>
              <a:t>РОБОТИЗАЦИЯ</a:t>
            </a:r>
            <a:r>
              <a:rPr sz="1263" kern="0" spc="58" dirty="0">
                <a:solidFill>
                  <a:srgbClr val="000B71"/>
                </a:solidFill>
                <a:latin typeface="Century Gothic Paneuropean SemB" panose="020B0602020202020204" pitchFamily="34" charset="0"/>
                <a:cs typeface="Arial" panose="020B0604020202020204" pitchFamily="34" charset="0"/>
              </a:rPr>
              <a:t> </a:t>
            </a:r>
            <a:r>
              <a:rPr sz="1263" kern="0" dirty="0">
                <a:solidFill>
                  <a:srgbClr val="000B71"/>
                </a:solidFill>
                <a:latin typeface="Century Gothic Paneuropean SemB" panose="020B0602020202020204" pitchFamily="34" charset="0"/>
                <a:cs typeface="Arial" panose="020B0604020202020204" pitchFamily="34" charset="0"/>
              </a:rPr>
              <a:t>СЕЛЬСКОГО</a:t>
            </a:r>
            <a:r>
              <a:rPr sz="1263" kern="0" spc="63" dirty="0">
                <a:solidFill>
                  <a:srgbClr val="000B71"/>
                </a:solidFill>
                <a:latin typeface="Century Gothic Paneuropean SemB" panose="020B0602020202020204" pitchFamily="34" charset="0"/>
                <a:cs typeface="Arial" panose="020B0604020202020204" pitchFamily="34" charset="0"/>
              </a:rPr>
              <a:t> </a:t>
            </a:r>
            <a:r>
              <a:rPr sz="1263" kern="0" spc="92" dirty="0">
                <a:solidFill>
                  <a:srgbClr val="000B71"/>
                </a:solidFill>
                <a:latin typeface="Century Gothic Paneuropean SemB" panose="020B0602020202020204" pitchFamily="34" charset="0"/>
                <a:cs typeface="Arial" panose="020B0604020202020204" pitchFamily="34" charset="0"/>
              </a:rPr>
              <a:t>ХОЗЯЙСТВА</a:t>
            </a:r>
            <a:r>
              <a:rPr sz="1263" kern="0" spc="58" dirty="0">
                <a:solidFill>
                  <a:srgbClr val="000B71"/>
                </a:solidFill>
                <a:latin typeface="Century Gothic Paneuropean SemB" panose="020B0602020202020204" pitchFamily="34" charset="0"/>
                <a:cs typeface="Arial" panose="020B0604020202020204" pitchFamily="34" charset="0"/>
              </a:rPr>
              <a:t> </a:t>
            </a:r>
            <a:r>
              <a:rPr sz="1263" kern="0" dirty="0">
                <a:solidFill>
                  <a:srgbClr val="231F20"/>
                </a:solidFill>
                <a:latin typeface="Century Gothic Paneuropean SemB" panose="020B0602020202020204" pitchFamily="34" charset="0"/>
                <a:cs typeface="Arial" panose="020B0604020202020204" pitchFamily="34" charset="0"/>
              </a:rPr>
              <a:t>–</a:t>
            </a:r>
            <a:r>
              <a:rPr sz="1263" kern="0" spc="39" dirty="0">
                <a:solidFill>
                  <a:srgbClr val="231F20"/>
                </a:solidFill>
                <a:latin typeface="Century Gothic Paneuropean SemB" panose="020B0602020202020204" pitchFamily="34" charset="0"/>
                <a:cs typeface="Arial" panose="020B0604020202020204" pitchFamily="34" charset="0"/>
              </a:rPr>
              <a:t> </a:t>
            </a:r>
            <a:r>
              <a:rPr sz="1263" kern="0" spc="136" dirty="0">
                <a:solidFill>
                  <a:srgbClr val="231F20"/>
                </a:solidFill>
                <a:latin typeface="Century Gothic Paneuropean SemB" panose="020B0602020202020204" pitchFamily="34" charset="0"/>
                <a:cs typeface="Arial" panose="020B0604020202020204" pitchFamily="34" charset="0"/>
              </a:rPr>
              <a:t>НОВЫЙ</a:t>
            </a:r>
            <a:r>
              <a:rPr sz="1263" kern="0" spc="39" dirty="0">
                <a:solidFill>
                  <a:srgbClr val="231F20"/>
                </a:solidFill>
                <a:latin typeface="Century Gothic Paneuropean SemB" panose="020B0602020202020204" pitchFamily="34" charset="0"/>
                <a:cs typeface="Arial" panose="020B0604020202020204" pitchFamily="34" charset="0"/>
              </a:rPr>
              <a:t> </a:t>
            </a:r>
            <a:r>
              <a:rPr sz="1263" kern="0" spc="136" dirty="0">
                <a:solidFill>
                  <a:srgbClr val="231F20"/>
                </a:solidFill>
                <a:latin typeface="Century Gothic Paneuropean SemB" panose="020B0602020202020204" pitchFamily="34" charset="0"/>
                <a:cs typeface="Arial" panose="020B0604020202020204" pitchFamily="34" charset="0"/>
              </a:rPr>
              <a:t>РЫНОК</a:t>
            </a:r>
            <a:r>
              <a:rPr sz="1263" kern="0" spc="39" dirty="0">
                <a:solidFill>
                  <a:srgbClr val="231F20"/>
                </a:solidFill>
                <a:latin typeface="Century Gothic Paneuropean SemB" panose="020B0602020202020204" pitchFamily="34" charset="0"/>
                <a:cs typeface="Arial" panose="020B0604020202020204" pitchFamily="34" charset="0"/>
              </a:rPr>
              <a:t> </a:t>
            </a:r>
            <a:r>
              <a:rPr sz="1263" kern="0" spc="117" dirty="0">
                <a:solidFill>
                  <a:srgbClr val="231F20"/>
                </a:solidFill>
                <a:latin typeface="Century Gothic Paneuropean SemB" panose="020B0602020202020204" pitchFamily="34" charset="0"/>
                <a:cs typeface="Arial" panose="020B0604020202020204" pitchFamily="34" charset="0"/>
              </a:rPr>
              <a:t>ДЛЯ</a:t>
            </a:r>
            <a:r>
              <a:rPr sz="1263" kern="0" spc="39" dirty="0">
                <a:solidFill>
                  <a:srgbClr val="231F20"/>
                </a:solidFill>
                <a:latin typeface="Century Gothic Paneuropean SemB" panose="020B0602020202020204" pitchFamily="34" charset="0"/>
                <a:cs typeface="Arial" panose="020B0604020202020204" pitchFamily="34" charset="0"/>
              </a:rPr>
              <a:t> </a:t>
            </a:r>
            <a:r>
              <a:rPr sz="1263" kern="0" spc="107" dirty="0">
                <a:solidFill>
                  <a:srgbClr val="231F20"/>
                </a:solidFill>
                <a:latin typeface="Century Gothic Paneuropean SemB" panose="020B0602020202020204" pitchFamily="34" charset="0"/>
                <a:cs typeface="Arial" panose="020B0604020202020204" pitchFamily="34" charset="0"/>
              </a:rPr>
              <a:t>ИНВЕСТИЦИЙ</a:t>
            </a:r>
            <a:endParaRPr sz="1263" kern="0" dirty="0">
              <a:solidFill>
                <a:sysClr val="windowText" lastClr="000000"/>
              </a:solidFill>
              <a:latin typeface="Century Gothic Paneuropean SemB" panose="020B0602020202020204" pitchFamily="34" charset="0"/>
              <a:cs typeface="Arial" panose="020B0604020202020204" pitchFamily="34" charset="0"/>
            </a:endParaRPr>
          </a:p>
          <a:p>
            <a:pPr marL="202281" algn="ctr" defTabSz="888065">
              <a:spcBef>
                <a:spcPts val="617"/>
              </a:spcBef>
            </a:pPr>
            <a:r>
              <a:rPr sz="1263" kern="0" dirty="0">
                <a:solidFill>
                  <a:srgbClr val="231F20"/>
                </a:solidFill>
                <a:latin typeface="Century Gothic Paneuropean SemB" panose="020B0602020202020204" pitchFamily="34" charset="0"/>
                <a:cs typeface="Arial" panose="020B0604020202020204" pitchFamily="34" charset="0"/>
              </a:rPr>
              <a:t>Разработка</a:t>
            </a:r>
            <a:r>
              <a:rPr sz="1263" kern="0" spc="-15" dirty="0">
                <a:solidFill>
                  <a:srgbClr val="231F20"/>
                </a:solidFill>
                <a:latin typeface="Century Gothic Paneuropean SemB" panose="020B0602020202020204" pitchFamily="34" charset="0"/>
                <a:cs typeface="Arial" panose="020B0604020202020204" pitchFamily="34" charset="0"/>
              </a:rPr>
              <a:t> </a:t>
            </a:r>
            <a:r>
              <a:rPr sz="1263" kern="0" spc="83" dirty="0">
                <a:solidFill>
                  <a:srgbClr val="231F20"/>
                </a:solidFill>
                <a:latin typeface="Century Gothic Paneuropean SemB" panose="020B0602020202020204" pitchFamily="34" charset="0"/>
                <a:cs typeface="Arial" panose="020B0604020202020204" pitchFamily="34" charset="0"/>
              </a:rPr>
              <a:t>и</a:t>
            </a:r>
            <a:r>
              <a:rPr sz="1263" kern="0" spc="-10" dirty="0">
                <a:solidFill>
                  <a:srgbClr val="231F20"/>
                </a:solidFill>
                <a:latin typeface="Century Gothic Paneuropean SemB" panose="020B0602020202020204" pitchFamily="34" charset="0"/>
                <a:cs typeface="Arial" panose="020B0604020202020204" pitchFamily="34" charset="0"/>
              </a:rPr>
              <a:t> </a:t>
            </a:r>
            <a:r>
              <a:rPr sz="1263" kern="0" spc="49" dirty="0">
                <a:solidFill>
                  <a:srgbClr val="231F20"/>
                </a:solidFill>
                <a:latin typeface="Century Gothic Paneuropean SemB" panose="020B0602020202020204" pitchFamily="34" charset="0"/>
                <a:cs typeface="Arial" panose="020B0604020202020204" pitchFamily="34" charset="0"/>
              </a:rPr>
              <a:t>производство</a:t>
            </a:r>
            <a:r>
              <a:rPr sz="1263" kern="0" spc="-10" dirty="0">
                <a:solidFill>
                  <a:srgbClr val="231F20"/>
                </a:solidFill>
                <a:latin typeface="Century Gothic Paneuropean SemB" panose="020B0602020202020204" pitchFamily="34" charset="0"/>
                <a:cs typeface="Arial" panose="020B0604020202020204" pitchFamily="34" charset="0"/>
              </a:rPr>
              <a:t> </a:t>
            </a:r>
            <a:r>
              <a:rPr sz="1263" kern="0" dirty="0">
                <a:solidFill>
                  <a:srgbClr val="231F20"/>
                </a:solidFill>
                <a:latin typeface="Century Gothic Paneuropean SemB" panose="020B0602020202020204" pitchFamily="34" charset="0"/>
                <a:cs typeface="Arial" panose="020B0604020202020204" pitchFamily="34" charset="0"/>
              </a:rPr>
              <a:t>агророботов</a:t>
            </a:r>
            <a:r>
              <a:rPr sz="1263" kern="0" spc="-15" dirty="0">
                <a:solidFill>
                  <a:srgbClr val="231F20"/>
                </a:solidFill>
                <a:latin typeface="Century Gothic Paneuropean SemB" panose="020B0602020202020204" pitchFamily="34" charset="0"/>
                <a:cs typeface="Arial" panose="020B0604020202020204" pitchFamily="34" charset="0"/>
              </a:rPr>
              <a:t> </a:t>
            </a:r>
            <a:r>
              <a:rPr sz="1263" kern="0" spc="83" dirty="0">
                <a:solidFill>
                  <a:srgbClr val="231F20"/>
                </a:solidFill>
                <a:latin typeface="Century Gothic Paneuropean SemB" panose="020B0602020202020204" pitchFamily="34" charset="0"/>
                <a:cs typeface="Arial" panose="020B0604020202020204" pitchFamily="34" charset="0"/>
              </a:rPr>
              <a:t>и</a:t>
            </a:r>
            <a:r>
              <a:rPr sz="1263" kern="0" spc="-10" dirty="0">
                <a:solidFill>
                  <a:srgbClr val="231F20"/>
                </a:solidFill>
                <a:latin typeface="Century Gothic Paneuropean SemB" panose="020B0602020202020204" pitchFamily="34" charset="0"/>
                <a:cs typeface="Arial" panose="020B0604020202020204" pitchFamily="34" charset="0"/>
              </a:rPr>
              <a:t> </a:t>
            </a:r>
            <a:r>
              <a:rPr sz="1263" kern="0" spc="78" dirty="0">
                <a:solidFill>
                  <a:srgbClr val="231F20"/>
                </a:solidFill>
                <a:latin typeface="Century Gothic Paneuropean SemB" panose="020B0602020202020204" pitchFamily="34" charset="0"/>
                <a:cs typeface="Arial" panose="020B0604020202020204" pitchFamily="34" charset="0"/>
              </a:rPr>
              <a:t>ПО</a:t>
            </a:r>
            <a:r>
              <a:rPr sz="1263" kern="0" spc="-10" dirty="0">
                <a:solidFill>
                  <a:srgbClr val="231F20"/>
                </a:solidFill>
                <a:latin typeface="Century Gothic Paneuropean SemB" panose="020B0602020202020204" pitchFamily="34" charset="0"/>
                <a:cs typeface="Arial" panose="020B0604020202020204" pitchFamily="34" charset="0"/>
              </a:rPr>
              <a:t> </a:t>
            </a:r>
            <a:r>
              <a:rPr sz="1263" kern="0" spc="-111" dirty="0">
                <a:solidFill>
                  <a:srgbClr val="231F20"/>
                </a:solidFill>
                <a:latin typeface="Century Gothic Paneuropean SemB" panose="020B0602020202020204" pitchFamily="34" charset="0"/>
                <a:cs typeface="Arial" panose="020B0604020202020204" pitchFamily="34" charset="0"/>
              </a:rPr>
              <a:t>с</a:t>
            </a:r>
            <a:r>
              <a:rPr sz="1263" kern="0" spc="-15" dirty="0">
                <a:solidFill>
                  <a:srgbClr val="231F20"/>
                </a:solidFill>
                <a:latin typeface="Century Gothic Paneuropean SemB" panose="020B0602020202020204" pitchFamily="34" charset="0"/>
                <a:cs typeface="Arial" panose="020B0604020202020204" pitchFamily="34" charset="0"/>
              </a:rPr>
              <a:t> </a:t>
            </a:r>
            <a:r>
              <a:rPr sz="1263" kern="0" spc="78" dirty="0">
                <a:solidFill>
                  <a:srgbClr val="231F20"/>
                </a:solidFill>
                <a:latin typeface="Century Gothic Paneuropean SemB" panose="020B0602020202020204" pitchFamily="34" charset="0"/>
                <a:cs typeface="Arial" panose="020B0604020202020204" pitchFamily="34" charset="0"/>
              </a:rPr>
              <a:t>ИИ</a:t>
            </a:r>
            <a:endParaRPr sz="1263" kern="0" dirty="0">
              <a:solidFill>
                <a:sysClr val="windowText" lastClr="000000"/>
              </a:solidFill>
              <a:latin typeface="Century Gothic Paneuropean SemB" panose="020B0602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 descr="$PPTXTitle"/>
          <p:cNvSpPr txBox="1">
            <a:spLocks noGrp="1"/>
          </p:cNvSpPr>
          <p:nvPr>
            <p:ph type="title"/>
          </p:nvPr>
        </p:nvSpPr>
        <p:spPr>
          <a:xfrm>
            <a:off x="1564624" y="435100"/>
            <a:ext cx="9068917" cy="363536"/>
          </a:xfrm>
          <a:prstGeom prst="rect">
            <a:avLst/>
          </a:prstGeom>
        </p:spPr>
        <p:txBody>
          <a:bodyPr vert="horz" wrap="square" lIns="0" tIns="63991" rIns="0" bIns="0" rtlCol="0">
            <a:spAutoFit/>
          </a:bodyPr>
          <a:lstStyle/>
          <a:p>
            <a:pPr marL="1214923">
              <a:spcBef>
                <a:spcPts val="97"/>
              </a:spcBef>
            </a:pPr>
            <a:r>
              <a:rPr spc="83" dirty="0">
                <a:latin typeface="Century Gothic Paneuropean SemB" panose="020B0602020202020204" pitchFamily="34" charset="0"/>
              </a:rPr>
              <a:t>СЕЛЬСКОЕ</a:t>
            </a:r>
            <a:r>
              <a:rPr spc="24" dirty="0">
                <a:latin typeface="Century Gothic Paneuropean SemB" panose="020B0602020202020204" pitchFamily="34" charset="0"/>
              </a:rPr>
              <a:t> </a:t>
            </a:r>
            <a:r>
              <a:rPr spc="107" dirty="0">
                <a:latin typeface="Century Gothic Paneuropean SemB" panose="020B0602020202020204" pitchFamily="34" charset="0"/>
              </a:rPr>
              <a:t>ХОЗЯЙСТВО:</a:t>
            </a:r>
            <a:r>
              <a:rPr spc="29" dirty="0">
                <a:latin typeface="Century Gothic Paneuropean SemB" panose="020B0602020202020204" pitchFamily="34" charset="0"/>
              </a:rPr>
              <a:t> </a:t>
            </a:r>
            <a:r>
              <a:rPr spc="267" dirty="0">
                <a:solidFill>
                  <a:srgbClr val="000B71"/>
                </a:solidFill>
                <a:latin typeface="Century Gothic Paneuropean SemB" panose="020B0602020202020204" pitchFamily="34" charset="0"/>
              </a:rPr>
              <a:t>ВЫЗОВЫ</a:t>
            </a:r>
            <a:r>
              <a:rPr spc="29" dirty="0">
                <a:solidFill>
                  <a:srgbClr val="000B71"/>
                </a:solidFill>
                <a:latin typeface="Century Gothic Paneuropean SemB" panose="020B0602020202020204" pitchFamily="34" charset="0"/>
              </a:rPr>
              <a:t> </a:t>
            </a:r>
            <a:r>
              <a:rPr spc="155" dirty="0">
                <a:solidFill>
                  <a:srgbClr val="000B71"/>
                </a:solidFill>
                <a:latin typeface="Century Gothic Paneuropean SemB" panose="020B0602020202020204" pitchFamily="34" charset="0"/>
              </a:rPr>
              <a:t>И</a:t>
            </a:r>
            <a:r>
              <a:rPr spc="29" dirty="0">
                <a:solidFill>
                  <a:srgbClr val="000B71"/>
                </a:solidFill>
                <a:latin typeface="Century Gothic Paneuropean SemB" panose="020B0602020202020204" pitchFamily="34" charset="0"/>
              </a:rPr>
              <a:t> </a:t>
            </a:r>
            <a:r>
              <a:rPr spc="87" dirty="0">
                <a:solidFill>
                  <a:srgbClr val="000B71"/>
                </a:solidFill>
                <a:latin typeface="Century Gothic Paneuropean SemB" panose="020B0602020202020204" pitchFamily="34" charset="0"/>
              </a:rPr>
              <a:t>ВОЗМОЖНОСТИ</a:t>
            </a:r>
          </a:p>
        </p:txBody>
      </p:sp>
      <p:sp>
        <p:nvSpPr>
          <p:cNvPr id="3" name="object 3"/>
          <p:cNvSpPr/>
          <p:nvPr/>
        </p:nvSpPr>
        <p:spPr>
          <a:xfrm>
            <a:off x="1773278" y="1860294"/>
            <a:ext cx="450826" cy="450826"/>
          </a:xfrm>
          <a:custGeom>
            <a:avLst/>
            <a:gdLst/>
            <a:ahLst/>
            <a:cxnLst/>
            <a:rect l="l" t="t" r="r" b="b"/>
            <a:pathLst>
              <a:path w="464184" h="464185">
                <a:moveTo>
                  <a:pt x="231902" y="0"/>
                </a:moveTo>
                <a:lnTo>
                  <a:pt x="185164" y="4711"/>
                </a:lnTo>
                <a:lnTo>
                  <a:pt x="141633" y="18225"/>
                </a:lnTo>
                <a:lnTo>
                  <a:pt x="102241" y="39607"/>
                </a:lnTo>
                <a:lnTo>
                  <a:pt x="67921" y="67925"/>
                </a:lnTo>
                <a:lnTo>
                  <a:pt x="39604" y="102247"/>
                </a:lnTo>
                <a:lnTo>
                  <a:pt x="18223" y="141639"/>
                </a:lnTo>
                <a:lnTo>
                  <a:pt x="4711" y="185168"/>
                </a:lnTo>
                <a:lnTo>
                  <a:pt x="0" y="231901"/>
                </a:lnTo>
                <a:lnTo>
                  <a:pt x="4711" y="278639"/>
                </a:lnTo>
                <a:lnTo>
                  <a:pt x="18223" y="322170"/>
                </a:lnTo>
                <a:lnTo>
                  <a:pt x="39604" y="361562"/>
                </a:lnTo>
                <a:lnTo>
                  <a:pt x="67921" y="395882"/>
                </a:lnTo>
                <a:lnTo>
                  <a:pt x="102241" y="424199"/>
                </a:lnTo>
                <a:lnTo>
                  <a:pt x="141633" y="445580"/>
                </a:lnTo>
                <a:lnTo>
                  <a:pt x="185164" y="459092"/>
                </a:lnTo>
                <a:lnTo>
                  <a:pt x="231902" y="463803"/>
                </a:lnTo>
                <a:lnTo>
                  <a:pt x="278639" y="459092"/>
                </a:lnTo>
                <a:lnTo>
                  <a:pt x="322170" y="445580"/>
                </a:lnTo>
                <a:lnTo>
                  <a:pt x="361562" y="424199"/>
                </a:lnTo>
                <a:lnTo>
                  <a:pt x="395882" y="395882"/>
                </a:lnTo>
                <a:lnTo>
                  <a:pt x="424199" y="361562"/>
                </a:lnTo>
                <a:lnTo>
                  <a:pt x="445580" y="322170"/>
                </a:lnTo>
                <a:lnTo>
                  <a:pt x="459092" y="278639"/>
                </a:lnTo>
                <a:lnTo>
                  <a:pt x="463804" y="231901"/>
                </a:lnTo>
                <a:lnTo>
                  <a:pt x="459092" y="185168"/>
                </a:lnTo>
                <a:lnTo>
                  <a:pt x="445580" y="141639"/>
                </a:lnTo>
                <a:lnTo>
                  <a:pt x="424199" y="102247"/>
                </a:lnTo>
                <a:lnTo>
                  <a:pt x="395882" y="67925"/>
                </a:lnTo>
                <a:lnTo>
                  <a:pt x="361562" y="39607"/>
                </a:lnTo>
                <a:lnTo>
                  <a:pt x="322170" y="18225"/>
                </a:lnTo>
                <a:lnTo>
                  <a:pt x="278639" y="4711"/>
                </a:lnTo>
                <a:lnTo>
                  <a:pt x="231902" y="0"/>
                </a:lnTo>
                <a:close/>
              </a:path>
            </a:pathLst>
          </a:custGeom>
          <a:solidFill>
            <a:srgbClr val="000B71"/>
          </a:solidFill>
        </p:spPr>
        <p:txBody>
          <a:bodyPr wrap="square" lIns="0" tIns="0" rIns="0" bIns="0" rtlCol="0"/>
          <a:lstStyle/>
          <a:p>
            <a:pPr defTabSz="888065"/>
            <a:endParaRPr sz="1748" kern="0">
              <a:solidFill>
                <a:sysClr val="windowText" lastClr="000000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6633280" y="1860294"/>
            <a:ext cx="450826" cy="450826"/>
          </a:xfrm>
          <a:custGeom>
            <a:avLst/>
            <a:gdLst/>
            <a:ahLst/>
            <a:cxnLst/>
            <a:rect l="l" t="t" r="r" b="b"/>
            <a:pathLst>
              <a:path w="464185" h="464185">
                <a:moveTo>
                  <a:pt x="231901" y="0"/>
                </a:moveTo>
                <a:lnTo>
                  <a:pt x="185164" y="4711"/>
                </a:lnTo>
                <a:lnTo>
                  <a:pt x="141633" y="18225"/>
                </a:lnTo>
                <a:lnTo>
                  <a:pt x="102241" y="39607"/>
                </a:lnTo>
                <a:lnTo>
                  <a:pt x="67921" y="67925"/>
                </a:lnTo>
                <a:lnTo>
                  <a:pt x="39604" y="102247"/>
                </a:lnTo>
                <a:lnTo>
                  <a:pt x="18223" y="141639"/>
                </a:lnTo>
                <a:lnTo>
                  <a:pt x="4711" y="185168"/>
                </a:lnTo>
                <a:lnTo>
                  <a:pt x="0" y="231901"/>
                </a:lnTo>
                <a:lnTo>
                  <a:pt x="4711" y="278639"/>
                </a:lnTo>
                <a:lnTo>
                  <a:pt x="18223" y="322170"/>
                </a:lnTo>
                <a:lnTo>
                  <a:pt x="39604" y="361562"/>
                </a:lnTo>
                <a:lnTo>
                  <a:pt x="67921" y="395882"/>
                </a:lnTo>
                <a:lnTo>
                  <a:pt x="102241" y="424199"/>
                </a:lnTo>
                <a:lnTo>
                  <a:pt x="141633" y="445580"/>
                </a:lnTo>
                <a:lnTo>
                  <a:pt x="185164" y="459092"/>
                </a:lnTo>
                <a:lnTo>
                  <a:pt x="231901" y="463803"/>
                </a:lnTo>
                <a:lnTo>
                  <a:pt x="278639" y="459092"/>
                </a:lnTo>
                <a:lnTo>
                  <a:pt x="322170" y="445580"/>
                </a:lnTo>
                <a:lnTo>
                  <a:pt x="361562" y="424199"/>
                </a:lnTo>
                <a:lnTo>
                  <a:pt x="395882" y="395882"/>
                </a:lnTo>
                <a:lnTo>
                  <a:pt x="424199" y="361562"/>
                </a:lnTo>
                <a:lnTo>
                  <a:pt x="445580" y="322170"/>
                </a:lnTo>
                <a:lnTo>
                  <a:pt x="459092" y="278639"/>
                </a:lnTo>
                <a:lnTo>
                  <a:pt x="463803" y="231901"/>
                </a:lnTo>
                <a:lnTo>
                  <a:pt x="459092" y="185168"/>
                </a:lnTo>
                <a:lnTo>
                  <a:pt x="445580" y="141639"/>
                </a:lnTo>
                <a:lnTo>
                  <a:pt x="424199" y="102247"/>
                </a:lnTo>
                <a:lnTo>
                  <a:pt x="395882" y="67925"/>
                </a:lnTo>
                <a:lnTo>
                  <a:pt x="361562" y="39607"/>
                </a:lnTo>
                <a:lnTo>
                  <a:pt x="322170" y="18225"/>
                </a:lnTo>
                <a:lnTo>
                  <a:pt x="278639" y="4711"/>
                </a:lnTo>
                <a:lnTo>
                  <a:pt x="231901" y="0"/>
                </a:lnTo>
                <a:close/>
              </a:path>
            </a:pathLst>
          </a:custGeom>
          <a:solidFill>
            <a:srgbClr val="000B71"/>
          </a:solidFill>
        </p:spPr>
        <p:txBody>
          <a:bodyPr wrap="square" lIns="0" tIns="0" rIns="0" bIns="0" rtlCol="0"/>
          <a:lstStyle/>
          <a:p>
            <a:pPr defTabSz="888065"/>
            <a:endParaRPr sz="1748" kern="0">
              <a:solidFill>
                <a:sysClr val="windowText" lastClr="000000"/>
              </a:solidFill>
            </a:endParaRPr>
          </a:p>
        </p:txBody>
      </p:sp>
      <p:sp>
        <p:nvSpPr>
          <p:cNvPr id="5" name="object 5"/>
          <p:cNvSpPr/>
          <p:nvPr/>
        </p:nvSpPr>
        <p:spPr>
          <a:xfrm>
            <a:off x="1773278" y="2431753"/>
            <a:ext cx="450826" cy="450826"/>
          </a:xfrm>
          <a:custGeom>
            <a:avLst/>
            <a:gdLst/>
            <a:ahLst/>
            <a:cxnLst/>
            <a:rect l="l" t="t" r="r" b="b"/>
            <a:pathLst>
              <a:path w="464184" h="464185">
                <a:moveTo>
                  <a:pt x="231902" y="0"/>
                </a:moveTo>
                <a:lnTo>
                  <a:pt x="185164" y="4711"/>
                </a:lnTo>
                <a:lnTo>
                  <a:pt x="141633" y="18225"/>
                </a:lnTo>
                <a:lnTo>
                  <a:pt x="102241" y="39607"/>
                </a:lnTo>
                <a:lnTo>
                  <a:pt x="67921" y="67925"/>
                </a:lnTo>
                <a:lnTo>
                  <a:pt x="39604" y="102247"/>
                </a:lnTo>
                <a:lnTo>
                  <a:pt x="18223" y="141639"/>
                </a:lnTo>
                <a:lnTo>
                  <a:pt x="4711" y="185168"/>
                </a:lnTo>
                <a:lnTo>
                  <a:pt x="0" y="231901"/>
                </a:lnTo>
                <a:lnTo>
                  <a:pt x="4711" y="278639"/>
                </a:lnTo>
                <a:lnTo>
                  <a:pt x="18223" y="322170"/>
                </a:lnTo>
                <a:lnTo>
                  <a:pt x="39604" y="361562"/>
                </a:lnTo>
                <a:lnTo>
                  <a:pt x="67921" y="395882"/>
                </a:lnTo>
                <a:lnTo>
                  <a:pt x="102241" y="424199"/>
                </a:lnTo>
                <a:lnTo>
                  <a:pt x="141633" y="445580"/>
                </a:lnTo>
                <a:lnTo>
                  <a:pt x="185164" y="459092"/>
                </a:lnTo>
                <a:lnTo>
                  <a:pt x="231902" y="463803"/>
                </a:lnTo>
                <a:lnTo>
                  <a:pt x="278639" y="459092"/>
                </a:lnTo>
                <a:lnTo>
                  <a:pt x="322170" y="445580"/>
                </a:lnTo>
                <a:lnTo>
                  <a:pt x="361562" y="424199"/>
                </a:lnTo>
                <a:lnTo>
                  <a:pt x="395882" y="395882"/>
                </a:lnTo>
                <a:lnTo>
                  <a:pt x="424199" y="361562"/>
                </a:lnTo>
                <a:lnTo>
                  <a:pt x="445580" y="322170"/>
                </a:lnTo>
                <a:lnTo>
                  <a:pt x="459092" y="278639"/>
                </a:lnTo>
                <a:lnTo>
                  <a:pt x="463804" y="231901"/>
                </a:lnTo>
                <a:lnTo>
                  <a:pt x="459092" y="185168"/>
                </a:lnTo>
                <a:lnTo>
                  <a:pt x="445580" y="141639"/>
                </a:lnTo>
                <a:lnTo>
                  <a:pt x="424199" y="102247"/>
                </a:lnTo>
                <a:lnTo>
                  <a:pt x="395882" y="67925"/>
                </a:lnTo>
                <a:lnTo>
                  <a:pt x="361562" y="39607"/>
                </a:lnTo>
                <a:lnTo>
                  <a:pt x="322170" y="18225"/>
                </a:lnTo>
                <a:lnTo>
                  <a:pt x="278639" y="4711"/>
                </a:lnTo>
                <a:lnTo>
                  <a:pt x="231902" y="0"/>
                </a:lnTo>
                <a:close/>
              </a:path>
            </a:pathLst>
          </a:custGeom>
          <a:solidFill>
            <a:srgbClr val="000B71"/>
          </a:solidFill>
        </p:spPr>
        <p:txBody>
          <a:bodyPr wrap="square" lIns="0" tIns="0" rIns="0" bIns="0" rtlCol="0"/>
          <a:lstStyle/>
          <a:p>
            <a:pPr defTabSz="888065"/>
            <a:endParaRPr sz="1748" kern="0">
              <a:solidFill>
                <a:sysClr val="windowText" lastClr="000000"/>
              </a:solidFill>
            </a:endParaRPr>
          </a:p>
        </p:txBody>
      </p:sp>
      <p:sp>
        <p:nvSpPr>
          <p:cNvPr id="6" name="object 6"/>
          <p:cNvSpPr/>
          <p:nvPr/>
        </p:nvSpPr>
        <p:spPr>
          <a:xfrm>
            <a:off x="6633280" y="2431753"/>
            <a:ext cx="450826" cy="450826"/>
          </a:xfrm>
          <a:custGeom>
            <a:avLst/>
            <a:gdLst/>
            <a:ahLst/>
            <a:cxnLst/>
            <a:rect l="l" t="t" r="r" b="b"/>
            <a:pathLst>
              <a:path w="464185" h="464185">
                <a:moveTo>
                  <a:pt x="231901" y="0"/>
                </a:moveTo>
                <a:lnTo>
                  <a:pt x="185164" y="4711"/>
                </a:lnTo>
                <a:lnTo>
                  <a:pt x="141633" y="18225"/>
                </a:lnTo>
                <a:lnTo>
                  <a:pt x="102241" y="39607"/>
                </a:lnTo>
                <a:lnTo>
                  <a:pt x="67921" y="67925"/>
                </a:lnTo>
                <a:lnTo>
                  <a:pt x="39604" y="102247"/>
                </a:lnTo>
                <a:lnTo>
                  <a:pt x="18223" y="141639"/>
                </a:lnTo>
                <a:lnTo>
                  <a:pt x="4711" y="185168"/>
                </a:lnTo>
                <a:lnTo>
                  <a:pt x="0" y="231901"/>
                </a:lnTo>
                <a:lnTo>
                  <a:pt x="4711" y="278639"/>
                </a:lnTo>
                <a:lnTo>
                  <a:pt x="18223" y="322170"/>
                </a:lnTo>
                <a:lnTo>
                  <a:pt x="39604" y="361562"/>
                </a:lnTo>
                <a:lnTo>
                  <a:pt x="67921" y="395882"/>
                </a:lnTo>
                <a:lnTo>
                  <a:pt x="102241" y="424199"/>
                </a:lnTo>
                <a:lnTo>
                  <a:pt x="141633" y="445580"/>
                </a:lnTo>
                <a:lnTo>
                  <a:pt x="185164" y="459092"/>
                </a:lnTo>
                <a:lnTo>
                  <a:pt x="231901" y="463803"/>
                </a:lnTo>
                <a:lnTo>
                  <a:pt x="278639" y="459092"/>
                </a:lnTo>
                <a:lnTo>
                  <a:pt x="322170" y="445580"/>
                </a:lnTo>
                <a:lnTo>
                  <a:pt x="361562" y="424199"/>
                </a:lnTo>
                <a:lnTo>
                  <a:pt x="395882" y="395882"/>
                </a:lnTo>
                <a:lnTo>
                  <a:pt x="424199" y="361562"/>
                </a:lnTo>
                <a:lnTo>
                  <a:pt x="445580" y="322170"/>
                </a:lnTo>
                <a:lnTo>
                  <a:pt x="459092" y="278639"/>
                </a:lnTo>
                <a:lnTo>
                  <a:pt x="463803" y="231901"/>
                </a:lnTo>
                <a:lnTo>
                  <a:pt x="459092" y="185168"/>
                </a:lnTo>
                <a:lnTo>
                  <a:pt x="445580" y="141639"/>
                </a:lnTo>
                <a:lnTo>
                  <a:pt x="424199" y="102247"/>
                </a:lnTo>
                <a:lnTo>
                  <a:pt x="395882" y="67925"/>
                </a:lnTo>
                <a:lnTo>
                  <a:pt x="361562" y="39607"/>
                </a:lnTo>
                <a:lnTo>
                  <a:pt x="322170" y="18225"/>
                </a:lnTo>
                <a:lnTo>
                  <a:pt x="278639" y="4711"/>
                </a:lnTo>
                <a:lnTo>
                  <a:pt x="231901" y="0"/>
                </a:lnTo>
                <a:close/>
              </a:path>
            </a:pathLst>
          </a:custGeom>
          <a:solidFill>
            <a:srgbClr val="000B71"/>
          </a:solidFill>
        </p:spPr>
        <p:txBody>
          <a:bodyPr wrap="square" lIns="0" tIns="0" rIns="0" bIns="0" rtlCol="0"/>
          <a:lstStyle/>
          <a:p>
            <a:pPr defTabSz="888065"/>
            <a:endParaRPr sz="1748" kern="0">
              <a:solidFill>
                <a:sysClr val="windowText" lastClr="000000"/>
              </a:solidFill>
            </a:endParaRPr>
          </a:p>
        </p:txBody>
      </p:sp>
      <p:sp>
        <p:nvSpPr>
          <p:cNvPr id="7" name="object 7"/>
          <p:cNvSpPr/>
          <p:nvPr/>
        </p:nvSpPr>
        <p:spPr>
          <a:xfrm>
            <a:off x="1773278" y="2975644"/>
            <a:ext cx="450826" cy="450826"/>
          </a:xfrm>
          <a:custGeom>
            <a:avLst/>
            <a:gdLst/>
            <a:ahLst/>
            <a:cxnLst/>
            <a:rect l="l" t="t" r="r" b="b"/>
            <a:pathLst>
              <a:path w="464184" h="464185">
                <a:moveTo>
                  <a:pt x="231902" y="0"/>
                </a:moveTo>
                <a:lnTo>
                  <a:pt x="185164" y="4711"/>
                </a:lnTo>
                <a:lnTo>
                  <a:pt x="141633" y="18225"/>
                </a:lnTo>
                <a:lnTo>
                  <a:pt x="102241" y="39607"/>
                </a:lnTo>
                <a:lnTo>
                  <a:pt x="67921" y="67925"/>
                </a:lnTo>
                <a:lnTo>
                  <a:pt x="39604" y="102247"/>
                </a:lnTo>
                <a:lnTo>
                  <a:pt x="18223" y="141639"/>
                </a:lnTo>
                <a:lnTo>
                  <a:pt x="4711" y="185168"/>
                </a:lnTo>
                <a:lnTo>
                  <a:pt x="0" y="231901"/>
                </a:lnTo>
                <a:lnTo>
                  <a:pt x="4711" y="278639"/>
                </a:lnTo>
                <a:lnTo>
                  <a:pt x="18223" y="322170"/>
                </a:lnTo>
                <a:lnTo>
                  <a:pt x="39604" y="361562"/>
                </a:lnTo>
                <a:lnTo>
                  <a:pt x="67921" y="395882"/>
                </a:lnTo>
                <a:lnTo>
                  <a:pt x="102241" y="424199"/>
                </a:lnTo>
                <a:lnTo>
                  <a:pt x="141633" y="445580"/>
                </a:lnTo>
                <a:lnTo>
                  <a:pt x="185164" y="459092"/>
                </a:lnTo>
                <a:lnTo>
                  <a:pt x="231902" y="463803"/>
                </a:lnTo>
                <a:lnTo>
                  <a:pt x="278639" y="459092"/>
                </a:lnTo>
                <a:lnTo>
                  <a:pt x="322170" y="445580"/>
                </a:lnTo>
                <a:lnTo>
                  <a:pt x="361562" y="424199"/>
                </a:lnTo>
                <a:lnTo>
                  <a:pt x="395882" y="395882"/>
                </a:lnTo>
                <a:lnTo>
                  <a:pt x="424199" y="361562"/>
                </a:lnTo>
                <a:lnTo>
                  <a:pt x="445580" y="322170"/>
                </a:lnTo>
                <a:lnTo>
                  <a:pt x="459092" y="278639"/>
                </a:lnTo>
                <a:lnTo>
                  <a:pt x="463804" y="231901"/>
                </a:lnTo>
                <a:lnTo>
                  <a:pt x="459092" y="185168"/>
                </a:lnTo>
                <a:lnTo>
                  <a:pt x="445580" y="141639"/>
                </a:lnTo>
                <a:lnTo>
                  <a:pt x="424199" y="102247"/>
                </a:lnTo>
                <a:lnTo>
                  <a:pt x="395882" y="67925"/>
                </a:lnTo>
                <a:lnTo>
                  <a:pt x="361562" y="39607"/>
                </a:lnTo>
                <a:lnTo>
                  <a:pt x="322170" y="18225"/>
                </a:lnTo>
                <a:lnTo>
                  <a:pt x="278639" y="4711"/>
                </a:lnTo>
                <a:lnTo>
                  <a:pt x="231902" y="0"/>
                </a:lnTo>
                <a:close/>
              </a:path>
            </a:pathLst>
          </a:custGeom>
          <a:solidFill>
            <a:srgbClr val="000B71"/>
          </a:solidFill>
        </p:spPr>
        <p:txBody>
          <a:bodyPr wrap="square" lIns="0" tIns="0" rIns="0" bIns="0" rtlCol="0"/>
          <a:lstStyle/>
          <a:p>
            <a:pPr defTabSz="888065"/>
            <a:endParaRPr sz="1748" kern="0">
              <a:solidFill>
                <a:sysClr val="windowText" lastClr="000000"/>
              </a:solidFill>
            </a:endParaRPr>
          </a:p>
        </p:txBody>
      </p:sp>
      <p:sp>
        <p:nvSpPr>
          <p:cNvPr id="8" name="object 8"/>
          <p:cNvSpPr/>
          <p:nvPr/>
        </p:nvSpPr>
        <p:spPr>
          <a:xfrm>
            <a:off x="6633280" y="2975644"/>
            <a:ext cx="450826" cy="450826"/>
          </a:xfrm>
          <a:custGeom>
            <a:avLst/>
            <a:gdLst/>
            <a:ahLst/>
            <a:cxnLst/>
            <a:rect l="l" t="t" r="r" b="b"/>
            <a:pathLst>
              <a:path w="464185" h="464185">
                <a:moveTo>
                  <a:pt x="231901" y="0"/>
                </a:moveTo>
                <a:lnTo>
                  <a:pt x="185164" y="4711"/>
                </a:lnTo>
                <a:lnTo>
                  <a:pt x="141633" y="18225"/>
                </a:lnTo>
                <a:lnTo>
                  <a:pt x="102241" y="39607"/>
                </a:lnTo>
                <a:lnTo>
                  <a:pt x="67921" y="67925"/>
                </a:lnTo>
                <a:lnTo>
                  <a:pt x="39604" y="102247"/>
                </a:lnTo>
                <a:lnTo>
                  <a:pt x="18223" y="141639"/>
                </a:lnTo>
                <a:lnTo>
                  <a:pt x="4711" y="185168"/>
                </a:lnTo>
                <a:lnTo>
                  <a:pt x="0" y="231901"/>
                </a:lnTo>
                <a:lnTo>
                  <a:pt x="4711" y="278639"/>
                </a:lnTo>
                <a:lnTo>
                  <a:pt x="18223" y="322170"/>
                </a:lnTo>
                <a:lnTo>
                  <a:pt x="39604" y="361562"/>
                </a:lnTo>
                <a:lnTo>
                  <a:pt x="67921" y="395882"/>
                </a:lnTo>
                <a:lnTo>
                  <a:pt x="102241" y="424199"/>
                </a:lnTo>
                <a:lnTo>
                  <a:pt x="141633" y="445580"/>
                </a:lnTo>
                <a:lnTo>
                  <a:pt x="185164" y="459092"/>
                </a:lnTo>
                <a:lnTo>
                  <a:pt x="231901" y="463803"/>
                </a:lnTo>
                <a:lnTo>
                  <a:pt x="278639" y="459092"/>
                </a:lnTo>
                <a:lnTo>
                  <a:pt x="322170" y="445580"/>
                </a:lnTo>
                <a:lnTo>
                  <a:pt x="361562" y="424199"/>
                </a:lnTo>
                <a:lnTo>
                  <a:pt x="395882" y="395882"/>
                </a:lnTo>
                <a:lnTo>
                  <a:pt x="424199" y="361562"/>
                </a:lnTo>
                <a:lnTo>
                  <a:pt x="445580" y="322170"/>
                </a:lnTo>
                <a:lnTo>
                  <a:pt x="459092" y="278639"/>
                </a:lnTo>
                <a:lnTo>
                  <a:pt x="463803" y="231901"/>
                </a:lnTo>
                <a:lnTo>
                  <a:pt x="459092" y="185168"/>
                </a:lnTo>
                <a:lnTo>
                  <a:pt x="445580" y="141639"/>
                </a:lnTo>
                <a:lnTo>
                  <a:pt x="424199" y="102247"/>
                </a:lnTo>
                <a:lnTo>
                  <a:pt x="395882" y="67925"/>
                </a:lnTo>
                <a:lnTo>
                  <a:pt x="361562" y="39607"/>
                </a:lnTo>
                <a:lnTo>
                  <a:pt x="322170" y="18225"/>
                </a:lnTo>
                <a:lnTo>
                  <a:pt x="278639" y="4711"/>
                </a:lnTo>
                <a:lnTo>
                  <a:pt x="231901" y="0"/>
                </a:lnTo>
                <a:close/>
              </a:path>
            </a:pathLst>
          </a:custGeom>
          <a:solidFill>
            <a:srgbClr val="000B71"/>
          </a:solidFill>
        </p:spPr>
        <p:txBody>
          <a:bodyPr wrap="square" lIns="0" tIns="0" rIns="0" bIns="0" rtlCol="0"/>
          <a:lstStyle/>
          <a:p>
            <a:pPr defTabSz="888065"/>
            <a:endParaRPr sz="1748" kern="0">
              <a:solidFill>
                <a:sysClr val="windowText" lastClr="000000"/>
              </a:solidFill>
            </a:endParaRPr>
          </a:p>
        </p:txBody>
      </p:sp>
      <p:sp>
        <p:nvSpPr>
          <p:cNvPr id="9" name="object 9"/>
          <p:cNvSpPr/>
          <p:nvPr/>
        </p:nvSpPr>
        <p:spPr>
          <a:xfrm>
            <a:off x="1773278" y="3509260"/>
            <a:ext cx="450826" cy="450826"/>
          </a:xfrm>
          <a:custGeom>
            <a:avLst/>
            <a:gdLst/>
            <a:ahLst/>
            <a:cxnLst/>
            <a:rect l="l" t="t" r="r" b="b"/>
            <a:pathLst>
              <a:path w="464184" h="464185">
                <a:moveTo>
                  <a:pt x="231902" y="0"/>
                </a:moveTo>
                <a:lnTo>
                  <a:pt x="185164" y="4711"/>
                </a:lnTo>
                <a:lnTo>
                  <a:pt x="141633" y="18225"/>
                </a:lnTo>
                <a:lnTo>
                  <a:pt x="102241" y="39607"/>
                </a:lnTo>
                <a:lnTo>
                  <a:pt x="67921" y="67925"/>
                </a:lnTo>
                <a:lnTo>
                  <a:pt x="39604" y="102247"/>
                </a:lnTo>
                <a:lnTo>
                  <a:pt x="18223" y="141639"/>
                </a:lnTo>
                <a:lnTo>
                  <a:pt x="4711" y="185168"/>
                </a:lnTo>
                <a:lnTo>
                  <a:pt x="0" y="231902"/>
                </a:lnTo>
                <a:lnTo>
                  <a:pt x="4711" y="278639"/>
                </a:lnTo>
                <a:lnTo>
                  <a:pt x="18223" y="322170"/>
                </a:lnTo>
                <a:lnTo>
                  <a:pt x="39604" y="361562"/>
                </a:lnTo>
                <a:lnTo>
                  <a:pt x="67921" y="395882"/>
                </a:lnTo>
                <a:lnTo>
                  <a:pt x="102241" y="424199"/>
                </a:lnTo>
                <a:lnTo>
                  <a:pt x="141633" y="445580"/>
                </a:lnTo>
                <a:lnTo>
                  <a:pt x="185164" y="459092"/>
                </a:lnTo>
                <a:lnTo>
                  <a:pt x="231902" y="463804"/>
                </a:lnTo>
                <a:lnTo>
                  <a:pt x="278639" y="459092"/>
                </a:lnTo>
                <a:lnTo>
                  <a:pt x="322170" y="445580"/>
                </a:lnTo>
                <a:lnTo>
                  <a:pt x="361562" y="424199"/>
                </a:lnTo>
                <a:lnTo>
                  <a:pt x="395882" y="395882"/>
                </a:lnTo>
                <a:lnTo>
                  <a:pt x="424199" y="361562"/>
                </a:lnTo>
                <a:lnTo>
                  <a:pt x="445580" y="322170"/>
                </a:lnTo>
                <a:lnTo>
                  <a:pt x="459092" y="278639"/>
                </a:lnTo>
                <a:lnTo>
                  <a:pt x="463804" y="231902"/>
                </a:lnTo>
                <a:lnTo>
                  <a:pt x="459092" y="185168"/>
                </a:lnTo>
                <a:lnTo>
                  <a:pt x="445580" y="141639"/>
                </a:lnTo>
                <a:lnTo>
                  <a:pt x="424199" y="102247"/>
                </a:lnTo>
                <a:lnTo>
                  <a:pt x="395882" y="67925"/>
                </a:lnTo>
                <a:lnTo>
                  <a:pt x="361562" y="39607"/>
                </a:lnTo>
                <a:lnTo>
                  <a:pt x="322170" y="18225"/>
                </a:lnTo>
                <a:lnTo>
                  <a:pt x="278639" y="4711"/>
                </a:lnTo>
                <a:lnTo>
                  <a:pt x="231902" y="0"/>
                </a:lnTo>
                <a:close/>
              </a:path>
            </a:pathLst>
          </a:custGeom>
          <a:solidFill>
            <a:srgbClr val="000B71"/>
          </a:solidFill>
        </p:spPr>
        <p:txBody>
          <a:bodyPr wrap="square" lIns="0" tIns="0" rIns="0" bIns="0" rtlCol="0"/>
          <a:lstStyle/>
          <a:p>
            <a:pPr defTabSz="888065"/>
            <a:endParaRPr sz="1748" kern="0">
              <a:solidFill>
                <a:sysClr val="windowText" lastClr="000000"/>
              </a:solidFill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60946" y="1362694"/>
            <a:ext cx="3374111" cy="2459506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 defTabSz="888065">
              <a:spcBef>
                <a:spcPts val="97"/>
              </a:spcBef>
            </a:pPr>
            <a:r>
              <a:rPr sz="1457" kern="0" spc="97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Мировые</a:t>
            </a:r>
            <a:r>
              <a:rPr sz="1457" kern="0" spc="5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 </a:t>
            </a:r>
            <a:r>
              <a:rPr sz="1457" kern="0" spc="151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вызовы:</a:t>
            </a:r>
            <a:endParaRPr sz="1457" kern="0" dirty="0">
              <a:solidFill>
                <a:sysClr val="windowText" lastClr="000000"/>
              </a:solidFill>
              <a:latin typeface="Century Gothic Paneuropean SemB" panose="020B0602020202020204" pitchFamily="34" charset="0"/>
              <a:cs typeface="Century Gothic"/>
            </a:endParaRPr>
          </a:p>
          <a:p>
            <a:pPr defTabSz="888065">
              <a:spcBef>
                <a:spcPts val="1020"/>
              </a:spcBef>
            </a:pPr>
            <a:endParaRPr sz="1457" kern="0" dirty="0">
              <a:solidFill>
                <a:sysClr val="windowText" lastClr="000000"/>
              </a:solidFill>
              <a:latin typeface="Century Gothic Paneuropean SemB" panose="020B0602020202020204" pitchFamily="34" charset="0"/>
              <a:cs typeface="Century Gothic"/>
            </a:endParaRPr>
          </a:p>
          <a:p>
            <a:pPr marL="589577" defTabSz="888065"/>
            <a:r>
              <a:rPr sz="1068" kern="0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рост</a:t>
            </a:r>
            <a:r>
              <a:rPr sz="1068" kern="0" spc="-73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 </a:t>
            </a:r>
            <a:r>
              <a:rPr sz="1068" kern="0" spc="-10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населения</a:t>
            </a:r>
            <a:endParaRPr sz="1068" kern="0" dirty="0">
              <a:solidFill>
                <a:sysClr val="windowText" lastClr="000000"/>
              </a:solidFill>
              <a:latin typeface="Century Gothic Paneuropean SemB" panose="020B0602020202020204" pitchFamily="34" charset="0"/>
              <a:cs typeface="Century Gothic"/>
            </a:endParaRPr>
          </a:p>
          <a:p>
            <a:pPr defTabSz="888065">
              <a:spcBef>
                <a:spcPts val="1136"/>
              </a:spcBef>
            </a:pPr>
            <a:endParaRPr sz="1068" kern="0" dirty="0">
              <a:solidFill>
                <a:sysClr val="windowText" lastClr="000000"/>
              </a:solidFill>
              <a:latin typeface="Century Gothic Paneuropean SemB" panose="020B0602020202020204" pitchFamily="34" charset="0"/>
              <a:cs typeface="Century Gothic"/>
            </a:endParaRPr>
          </a:p>
          <a:p>
            <a:pPr marL="589577" marR="106691" defTabSz="888065">
              <a:spcBef>
                <a:spcPts val="5"/>
              </a:spcBef>
            </a:pPr>
            <a:r>
              <a:rPr sz="1068" kern="0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отток</a:t>
            </a:r>
            <a:r>
              <a:rPr sz="1068" kern="0" spc="68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 </a:t>
            </a:r>
            <a:r>
              <a:rPr sz="1068" kern="0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сельского</a:t>
            </a:r>
            <a:r>
              <a:rPr sz="1068" kern="0" spc="73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 </a:t>
            </a:r>
            <a:r>
              <a:rPr sz="1068" kern="0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населения</a:t>
            </a:r>
            <a:r>
              <a:rPr sz="1068" kern="0" spc="68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 </a:t>
            </a:r>
            <a:r>
              <a:rPr sz="1068" kern="0" spc="146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в</a:t>
            </a:r>
            <a:r>
              <a:rPr sz="1068" kern="0" spc="73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 </a:t>
            </a:r>
            <a:r>
              <a:rPr sz="1068" kern="0" spc="-10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города, </a:t>
            </a:r>
            <a:r>
              <a:rPr sz="1068" kern="0" spc="49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увеличение</a:t>
            </a:r>
            <a:r>
              <a:rPr sz="1068" kern="0" spc="5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 </a:t>
            </a:r>
            <a:r>
              <a:rPr sz="1068" kern="0" spc="-10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стоимости</a:t>
            </a:r>
            <a:r>
              <a:rPr sz="1068" kern="0" spc="10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 </a:t>
            </a:r>
            <a:r>
              <a:rPr sz="1068" kern="0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рабочей</a:t>
            </a:r>
            <a:r>
              <a:rPr sz="1068" kern="0" spc="10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 </a:t>
            </a:r>
            <a:r>
              <a:rPr sz="1068" kern="0" spc="-19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силы</a:t>
            </a:r>
            <a:endParaRPr sz="1068" kern="0" dirty="0">
              <a:solidFill>
                <a:sysClr val="windowText" lastClr="000000"/>
              </a:solidFill>
              <a:latin typeface="Century Gothic Paneuropean SemB" panose="020B0602020202020204" pitchFamily="34" charset="0"/>
              <a:cs typeface="Century Gothic"/>
            </a:endParaRPr>
          </a:p>
          <a:p>
            <a:pPr defTabSz="888065">
              <a:spcBef>
                <a:spcPts val="505"/>
              </a:spcBef>
            </a:pPr>
            <a:endParaRPr sz="1068" kern="0" dirty="0">
              <a:solidFill>
                <a:sysClr val="windowText" lastClr="000000"/>
              </a:solidFill>
              <a:latin typeface="Century Gothic Paneuropean SemB" panose="020B0602020202020204" pitchFamily="34" charset="0"/>
              <a:cs typeface="Century Gothic"/>
            </a:endParaRPr>
          </a:p>
          <a:p>
            <a:pPr marL="589577" marR="4934" defTabSz="888065"/>
            <a:r>
              <a:rPr sz="1068" kern="0" spc="10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ухудшение</a:t>
            </a:r>
            <a:r>
              <a:rPr sz="1068" kern="0" spc="68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 </a:t>
            </a:r>
            <a:r>
              <a:rPr sz="1068" kern="0" spc="10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экологической</a:t>
            </a:r>
            <a:r>
              <a:rPr sz="1068" kern="0" spc="68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 </a:t>
            </a:r>
            <a:r>
              <a:rPr sz="1068" kern="0" spc="-10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обстановки, </a:t>
            </a:r>
            <a:r>
              <a:rPr sz="1068" kern="0" spc="53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вызванное</a:t>
            </a:r>
            <a:r>
              <a:rPr sz="1068" kern="0" spc="10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 </a:t>
            </a:r>
            <a:r>
              <a:rPr sz="1068" kern="0" spc="-10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интенсивностью </a:t>
            </a:r>
            <a:r>
              <a:rPr sz="1068" kern="0" spc="10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традиционного</a:t>
            </a:r>
            <a:r>
              <a:rPr sz="1068" kern="0" spc="204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 </a:t>
            </a:r>
            <a:r>
              <a:rPr sz="1068" kern="0" spc="-10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земледелия</a:t>
            </a:r>
            <a:endParaRPr sz="1068" kern="0" dirty="0">
              <a:solidFill>
                <a:sysClr val="windowText" lastClr="000000"/>
              </a:solidFill>
              <a:latin typeface="Century Gothic Paneuropean SemB" panose="020B0602020202020204" pitchFamily="34" charset="0"/>
              <a:cs typeface="Century Gothic"/>
            </a:endParaRPr>
          </a:p>
          <a:p>
            <a:pPr defTabSz="888065">
              <a:spcBef>
                <a:spcPts val="63"/>
              </a:spcBef>
            </a:pPr>
            <a:endParaRPr sz="1068" kern="0" dirty="0">
              <a:solidFill>
                <a:sysClr val="windowText" lastClr="000000"/>
              </a:solidFill>
              <a:latin typeface="Century Gothic Paneuropean SemB" panose="020B0602020202020204" pitchFamily="34" charset="0"/>
              <a:cs typeface="Century Gothic"/>
            </a:endParaRPr>
          </a:p>
          <a:p>
            <a:pPr marL="589577" defTabSz="888065"/>
            <a:r>
              <a:rPr sz="1068" kern="0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удорожание</a:t>
            </a:r>
            <a:r>
              <a:rPr sz="1068" kern="0" spc="49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 </a:t>
            </a:r>
            <a:r>
              <a:rPr sz="1068" kern="0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удобрений</a:t>
            </a:r>
            <a:r>
              <a:rPr sz="1068" kern="0" spc="53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 </a:t>
            </a:r>
            <a:r>
              <a:rPr sz="1068" kern="0" spc="78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и</a:t>
            </a:r>
            <a:r>
              <a:rPr sz="1068" kern="0" spc="53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 </a:t>
            </a:r>
            <a:r>
              <a:rPr sz="1068" kern="0" spc="-10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топлива</a:t>
            </a:r>
            <a:endParaRPr sz="1068" kern="0" dirty="0">
              <a:solidFill>
                <a:sysClr val="windowText" lastClr="000000"/>
              </a:solidFill>
              <a:latin typeface="Century Gothic Paneuropean SemB" panose="020B0602020202020204" pitchFamily="34" charset="0"/>
              <a:cs typeface="Century Gothic"/>
            </a:endParaRPr>
          </a:p>
        </p:txBody>
      </p:sp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57648" y="1984107"/>
            <a:ext cx="281742" cy="202681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6633280" y="3509260"/>
            <a:ext cx="450826" cy="450826"/>
          </a:xfrm>
          <a:custGeom>
            <a:avLst/>
            <a:gdLst/>
            <a:ahLst/>
            <a:cxnLst/>
            <a:rect l="l" t="t" r="r" b="b"/>
            <a:pathLst>
              <a:path w="464185" h="464185">
                <a:moveTo>
                  <a:pt x="231901" y="0"/>
                </a:moveTo>
                <a:lnTo>
                  <a:pt x="185164" y="4711"/>
                </a:lnTo>
                <a:lnTo>
                  <a:pt x="141633" y="18225"/>
                </a:lnTo>
                <a:lnTo>
                  <a:pt x="102241" y="39607"/>
                </a:lnTo>
                <a:lnTo>
                  <a:pt x="67921" y="67925"/>
                </a:lnTo>
                <a:lnTo>
                  <a:pt x="39604" y="102247"/>
                </a:lnTo>
                <a:lnTo>
                  <a:pt x="18223" y="141639"/>
                </a:lnTo>
                <a:lnTo>
                  <a:pt x="4711" y="185168"/>
                </a:lnTo>
                <a:lnTo>
                  <a:pt x="0" y="231902"/>
                </a:lnTo>
                <a:lnTo>
                  <a:pt x="4711" y="278639"/>
                </a:lnTo>
                <a:lnTo>
                  <a:pt x="18223" y="322170"/>
                </a:lnTo>
                <a:lnTo>
                  <a:pt x="39604" y="361562"/>
                </a:lnTo>
                <a:lnTo>
                  <a:pt x="67921" y="395882"/>
                </a:lnTo>
                <a:lnTo>
                  <a:pt x="102241" y="424199"/>
                </a:lnTo>
                <a:lnTo>
                  <a:pt x="141633" y="445580"/>
                </a:lnTo>
                <a:lnTo>
                  <a:pt x="185164" y="459092"/>
                </a:lnTo>
                <a:lnTo>
                  <a:pt x="231901" y="463804"/>
                </a:lnTo>
                <a:lnTo>
                  <a:pt x="278639" y="459092"/>
                </a:lnTo>
                <a:lnTo>
                  <a:pt x="322170" y="445580"/>
                </a:lnTo>
                <a:lnTo>
                  <a:pt x="361562" y="424199"/>
                </a:lnTo>
                <a:lnTo>
                  <a:pt x="395882" y="395882"/>
                </a:lnTo>
                <a:lnTo>
                  <a:pt x="424199" y="361562"/>
                </a:lnTo>
                <a:lnTo>
                  <a:pt x="445580" y="322170"/>
                </a:lnTo>
                <a:lnTo>
                  <a:pt x="459092" y="278639"/>
                </a:lnTo>
                <a:lnTo>
                  <a:pt x="463803" y="231902"/>
                </a:lnTo>
                <a:lnTo>
                  <a:pt x="459092" y="185168"/>
                </a:lnTo>
                <a:lnTo>
                  <a:pt x="445580" y="141639"/>
                </a:lnTo>
                <a:lnTo>
                  <a:pt x="424199" y="102247"/>
                </a:lnTo>
                <a:lnTo>
                  <a:pt x="395882" y="67925"/>
                </a:lnTo>
                <a:lnTo>
                  <a:pt x="361562" y="39607"/>
                </a:lnTo>
                <a:lnTo>
                  <a:pt x="322170" y="18225"/>
                </a:lnTo>
                <a:lnTo>
                  <a:pt x="278639" y="4711"/>
                </a:lnTo>
                <a:lnTo>
                  <a:pt x="231901" y="0"/>
                </a:lnTo>
                <a:close/>
              </a:path>
            </a:pathLst>
          </a:custGeom>
          <a:solidFill>
            <a:srgbClr val="000B71"/>
          </a:solidFill>
        </p:spPr>
        <p:txBody>
          <a:bodyPr wrap="square" lIns="0" tIns="0" rIns="0" bIns="0" rtlCol="0"/>
          <a:lstStyle/>
          <a:p>
            <a:pPr defTabSz="888065"/>
            <a:endParaRPr sz="1748" kern="0">
              <a:solidFill>
                <a:sysClr val="windowText" lastClr="000000"/>
              </a:solidFill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668150" y="1227051"/>
            <a:ext cx="3868282" cy="2715187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 defTabSz="888065">
              <a:spcBef>
                <a:spcPts val="97"/>
              </a:spcBef>
            </a:pPr>
            <a:r>
              <a:rPr sz="1457" kern="0" spc="63" dirty="0">
                <a:solidFill>
                  <a:srgbClr val="000B71"/>
                </a:solidFill>
                <a:latin typeface="Century Gothic Paneuropean SemB" panose="020B0602020202020204" pitchFamily="34" charset="0"/>
                <a:cs typeface="Century Gothic"/>
              </a:rPr>
              <a:t>AgroTechBel</a:t>
            </a:r>
            <a:r>
              <a:rPr sz="1457" kern="0" spc="10" dirty="0">
                <a:solidFill>
                  <a:srgbClr val="000B71"/>
                </a:solidFill>
                <a:latin typeface="Century Gothic Paneuropean SemB" panose="020B0602020202020204" pitchFamily="34" charset="0"/>
                <a:cs typeface="Century Gothic"/>
              </a:rPr>
              <a:t> </a:t>
            </a:r>
            <a:r>
              <a:rPr sz="1457" kern="0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–</a:t>
            </a:r>
            <a:r>
              <a:rPr sz="1457" kern="0" spc="10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 </a:t>
            </a:r>
            <a:r>
              <a:rPr sz="1457" kern="0" spc="68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доступная</a:t>
            </a:r>
            <a:endParaRPr sz="1457" kern="0" dirty="0">
              <a:solidFill>
                <a:sysClr val="windowText" lastClr="000000"/>
              </a:solidFill>
              <a:latin typeface="Century Gothic Paneuropean SemB" panose="020B0602020202020204" pitchFamily="34" charset="0"/>
              <a:cs typeface="Century Gothic"/>
            </a:endParaRPr>
          </a:p>
          <a:p>
            <a:pPr marL="12334" defTabSz="888065"/>
            <a:r>
              <a:rPr sz="1457" kern="0" spc="131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и</a:t>
            </a:r>
            <a:r>
              <a:rPr sz="1457" kern="0" spc="63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 </a:t>
            </a:r>
            <a:r>
              <a:rPr sz="1457" kern="0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у</a:t>
            </a:r>
            <a:r>
              <a:rPr lang="ru-RU" sz="1457" kern="0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м</a:t>
            </a:r>
            <a:r>
              <a:rPr sz="1457" kern="0" dirty="0" err="1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ная</a:t>
            </a:r>
            <a:r>
              <a:rPr sz="1457" kern="0" spc="68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 </a:t>
            </a:r>
            <a:r>
              <a:rPr sz="1457" kern="0" spc="87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техника</a:t>
            </a:r>
            <a:r>
              <a:rPr sz="1457" kern="0" spc="68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 </a:t>
            </a:r>
            <a:r>
              <a:rPr sz="1457" kern="0" spc="185" dirty="0" err="1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для</a:t>
            </a:r>
            <a:r>
              <a:rPr sz="1457" kern="0" spc="63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 </a:t>
            </a:r>
            <a:r>
              <a:rPr sz="1457" kern="0" spc="-10" dirty="0" err="1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фер</a:t>
            </a:r>
            <a:r>
              <a:rPr lang="ru-RU" sz="1457" kern="0" spc="-10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м</a:t>
            </a:r>
            <a:r>
              <a:rPr sz="1457" kern="0" spc="-10" dirty="0" err="1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еров</a:t>
            </a:r>
            <a:endParaRPr sz="1457" kern="0" dirty="0">
              <a:solidFill>
                <a:sysClr val="windowText" lastClr="000000"/>
              </a:solidFill>
              <a:latin typeface="Century Gothic Paneuropean SemB" panose="020B0602020202020204" pitchFamily="34" charset="0"/>
              <a:cs typeface="Century Gothic"/>
            </a:endParaRPr>
          </a:p>
          <a:p>
            <a:pPr defTabSz="888065">
              <a:spcBef>
                <a:spcPts val="602"/>
              </a:spcBef>
            </a:pPr>
            <a:endParaRPr sz="1457" kern="0" dirty="0">
              <a:solidFill>
                <a:sysClr val="windowText" lastClr="000000"/>
              </a:solidFill>
              <a:latin typeface="Century Gothic Paneuropean SemB" panose="020B0602020202020204" pitchFamily="34" charset="0"/>
              <a:cs typeface="Century Gothic"/>
            </a:endParaRPr>
          </a:p>
          <a:p>
            <a:pPr marL="524205" defTabSz="888065"/>
            <a:r>
              <a:rPr sz="1068" kern="0" spc="49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увеличение</a:t>
            </a:r>
            <a:r>
              <a:rPr sz="1068" kern="0" spc="-10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 </a:t>
            </a:r>
            <a:r>
              <a:rPr sz="1068" kern="0" spc="-49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спроса</a:t>
            </a:r>
            <a:r>
              <a:rPr sz="1068" kern="0" spc="-10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 </a:t>
            </a:r>
            <a:r>
              <a:rPr sz="1068" kern="0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на</a:t>
            </a:r>
            <a:r>
              <a:rPr sz="1068" kern="0" spc="-10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 </a:t>
            </a:r>
            <a:r>
              <a:rPr sz="1068" kern="0" spc="49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продукты</a:t>
            </a:r>
            <a:r>
              <a:rPr sz="1068" kern="0" spc="-10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 </a:t>
            </a:r>
            <a:r>
              <a:rPr sz="1068" kern="0" spc="53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питания</a:t>
            </a:r>
            <a:endParaRPr sz="1068" kern="0" dirty="0">
              <a:solidFill>
                <a:sysClr val="windowText" lastClr="000000"/>
              </a:solidFill>
              <a:latin typeface="Century Gothic Paneuropean SemB" panose="020B0602020202020204" pitchFamily="34" charset="0"/>
              <a:cs typeface="Century Gothic"/>
            </a:endParaRPr>
          </a:p>
          <a:p>
            <a:pPr defTabSz="888065">
              <a:spcBef>
                <a:spcPts val="874"/>
              </a:spcBef>
            </a:pPr>
            <a:endParaRPr sz="1068" kern="0" dirty="0">
              <a:solidFill>
                <a:sysClr val="windowText" lastClr="000000"/>
              </a:solidFill>
              <a:latin typeface="Century Gothic Paneuropean SemB" panose="020B0602020202020204" pitchFamily="34" charset="0"/>
              <a:cs typeface="Century Gothic"/>
            </a:endParaRPr>
          </a:p>
          <a:p>
            <a:pPr marL="524205" marR="337958" defTabSz="888065"/>
            <a:r>
              <a:rPr sz="1068" kern="0" spc="-10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расширение</a:t>
            </a:r>
            <a:r>
              <a:rPr sz="1068" kern="0" spc="194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 </a:t>
            </a:r>
            <a:r>
              <a:rPr sz="1068" kern="0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применения</a:t>
            </a:r>
            <a:r>
              <a:rPr sz="1068" kern="0" spc="198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 </a:t>
            </a:r>
            <a:r>
              <a:rPr sz="1068" kern="0" spc="-10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беспилотной </a:t>
            </a:r>
            <a:r>
              <a:rPr sz="1068" kern="0" spc="10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техники,</a:t>
            </a:r>
            <a:r>
              <a:rPr sz="1068" kern="0" spc="97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 </a:t>
            </a:r>
            <a:r>
              <a:rPr sz="1068" kern="0" spc="10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ИИ,</a:t>
            </a:r>
            <a:r>
              <a:rPr sz="1068" kern="0" spc="102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 </a:t>
            </a:r>
            <a:r>
              <a:rPr sz="1068" kern="0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анализа</a:t>
            </a:r>
            <a:r>
              <a:rPr sz="1068" kern="0" spc="102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 </a:t>
            </a:r>
            <a:r>
              <a:rPr sz="1068" kern="0" spc="10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больших</a:t>
            </a:r>
            <a:r>
              <a:rPr sz="1068" kern="0" spc="102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 </a:t>
            </a:r>
            <a:r>
              <a:rPr sz="1068" kern="0" spc="-10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данных</a:t>
            </a:r>
            <a:endParaRPr sz="1068" kern="0" dirty="0">
              <a:solidFill>
                <a:sysClr val="windowText" lastClr="000000"/>
              </a:solidFill>
              <a:latin typeface="Century Gothic Paneuropean SemB" panose="020B0602020202020204" pitchFamily="34" charset="0"/>
              <a:cs typeface="Century Gothic"/>
            </a:endParaRPr>
          </a:p>
          <a:p>
            <a:pPr defTabSz="888065">
              <a:spcBef>
                <a:spcPts val="510"/>
              </a:spcBef>
            </a:pPr>
            <a:endParaRPr sz="1068" kern="0" dirty="0">
              <a:solidFill>
                <a:sysClr val="windowText" lastClr="000000"/>
              </a:solidFill>
              <a:latin typeface="Century Gothic Paneuropean SemB" panose="020B0602020202020204" pitchFamily="34" charset="0"/>
              <a:cs typeface="Century Gothic"/>
            </a:endParaRPr>
          </a:p>
          <a:p>
            <a:pPr marL="524205" marR="783841" defTabSz="888065"/>
            <a:r>
              <a:rPr sz="1068" kern="0" spc="19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использование</a:t>
            </a:r>
            <a:r>
              <a:rPr sz="1068" kern="0" spc="78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 </a:t>
            </a:r>
            <a:r>
              <a:rPr sz="1068" kern="0" spc="10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роботов</a:t>
            </a:r>
            <a:r>
              <a:rPr sz="1068" kern="0" spc="83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 </a:t>
            </a:r>
            <a:r>
              <a:rPr sz="1068" kern="0" spc="-24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на </a:t>
            </a:r>
            <a:r>
              <a:rPr sz="1068" kern="0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электроэнергии</a:t>
            </a:r>
            <a:r>
              <a:rPr sz="1068" kern="0" spc="131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 </a:t>
            </a:r>
            <a:r>
              <a:rPr sz="1068" kern="0" spc="-102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с</a:t>
            </a:r>
            <a:r>
              <a:rPr sz="1068" kern="0" spc="131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 </a:t>
            </a:r>
            <a:r>
              <a:rPr sz="1068" kern="0" spc="-10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дозированным </a:t>
            </a:r>
            <a:r>
              <a:rPr sz="1068" kern="0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точным</a:t>
            </a:r>
            <a:r>
              <a:rPr sz="1068" kern="0" spc="160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 </a:t>
            </a:r>
            <a:r>
              <a:rPr sz="1068" kern="0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внесением</a:t>
            </a:r>
            <a:r>
              <a:rPr sz="1068" kern="0" spc="160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 </a:t>
            </a:r>
            <a:r>
              <a:rPr sz="1068" kern="0" spc="-10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удобрений</a:t>
            </a:r>
            <a:endParaRPr sz="1068" kern="0" dirty="0">
              <a:solidFill>
                <a:sysClr val="windowText" lastClr="000000"/>
              </a:solidFill>
              <a:latin typeface="Century Gothic Paneuropean SemB" panose="020B0602020202020204" pitchFamily="34" charset="0"/>
              <a:cs typeface="Century Gothic"/>
            </a:endParaRPr>
          </a:p>
          <a:p>
            <a:pPr marL="524205" marR="4934" defTabSz="888065">
              <a:spcBef>
                <a:spcPts val="1054"/>
              </a:spcBef>
            </a:pPr>
            <a:r>
              <a:rPr sz="1068" kern="0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точное</a:t>
            </a:r>
            <a:r>
              <a:rPr sz="1068" kern="0" spc="126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 </a:t>
            </a:r>
            <a:r>
              <a:rPr sz="1068" kern="0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земледелие</a:t>
            </a:r>
            <a:r>
              <a:rPr sz="1068" kern="0" spc="131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 </a:t>
            </a:r>
            <a:r>
              <a:rPr sz="1068" kern="0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снижает</a:t>
            </a:r>
            <a:r>
              <a:rPr sz="1068" kern="0" spc="131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 </a:t>
            </a:r>
            <a:r>
              <a:rPr sz="1068" kern="0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нагрузку</a:t>
            </a:r>
            <a:r>
              <a:rPr sz="1068" kern="0" spc="126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 </a:t>
            </a:r>
            <a:r>
              <a:rPr sz="1068" kern="0" spc="-24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на </a:t>
            </a:r>
            <a:r>
              <a:rPr sz="1068" kern="0" spc="73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почву</a:t>
            </a:r>
            <a:r>
              <a:rPr sz="1068" kern="0" spc="126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 </a:t>
            </a:r>
            <a:r>
              <a:rPr sz="1068" kern="0" spc="78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и</a:t>
            </a:r>
            <a:r>
              <a:rPr sz="1068" kern="0" spc="131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 </a:t>
            </a:r>
            <a:r>
              <a:rPr sz="1068" kern="0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воздух,</a:t>
            </a:r>
            <a:r>
              <a:rPr sz="1068" kern="0" spc="126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 </a:t>
            </a:r>
            <a:r>
              <a:rPr sz="1068" kern="0" spc="-10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уменьшает</a:t>
            </a:r>
            <a:r>
              <a:rPr sz="1068" kern="0" spc="131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 </a:t>
            </a:r>
            <a:r>
              <a:rPr sz="1068" kern="0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углеродный</a:t>
            </a:r>
            <a:r>
              <a:rPr sz="1068" kern="0" spc="126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 </a:t>
            </a:r>
            <a:r>
              <a:rPr sz="1068" kern="0" spc="-19" dirty="0">
                <a:solidFill>
                  <a:srgbClr val="231F20"/>
                </a:solidFill>
                <a:latin typeface="Century Gothic Paneuropean SemB" panose="020B0602020202020204" pitchFamily="34" charset="0"/>
                <a:cs typeface="Century Gothic"/>
              </a:rPr>
              <a:t>след</a:t>
            </a:r>
            <a:endParaRPr sz="1068" kern="0" dirty="0">
              <a:solidFill>
                <a:sysClr val="windowText" lastClr="000000"/>
              </a:solidFill>
              <a:latin typeface="Century Gothic Paneuropean SemB" panose="020B0602020202020204" pitchFamily="34" charset="0"/>
              <a:cs typeface="Century Gothic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6720202" y="1934215"/>
            <a:ext cx="276910" cy="303429"/>
            <a:chOff x="5824296" y="1991525"/>
            <a:chExt cx="285115" cy="312420"/>
          </a:xfrm>
        </p:grpSpPr>
        <p:sp>
          <p:nvSpPr>
            <p:cNvPr id="24" name="object 24"/>
            <p:cNvSpPr/>
            <p:nvPr/>
          </p:nvSpPr>
          <p:spPr>
            <a:xfrm>
              <a:off x="5824296" y="1991537"/>
              <a:ext cx="285115" cy="311785"/>
            </a:xfrm>
            <a:custGeom>
              <a:avLst/>
              <a:gdLst/>
              <a:ahLst/>
              <a:cxnLst/>
              <a:rect l="l" t="t" r="r" b="b"/>
              <a:pathLst>
                <a:path w="285114" h="311785">
                  <a:moveTo>
                    <a:pt x="281965" y="158267"/>
                  </a:moveTo>
                  <a:lnTo>
                    <a:pt x="280250" y="118402"/>
                  </a:lnTo>
                  <a:lnTo>
                    <a:pt x="266763" y="76441"/>
                  </a:lnTo>
                  <a:lnTo>
                    <a:pt x="235064" y="35280"/>
                  </a:lnTo>
                  <a:lnTo>
                    <a:pt x="186715" y="7048"/>
                  </a:lnTo>
                  <a:lnTo>
                    <a:pt x="150101" y="0"/>
                  </a:lnTo>
                  <a:lnTo>
                    <a:pt x="131064" y="203"/>
                  </a:lnTo>
                  <a:lnTo>
                    <a:pt x="78879" y="14719"/>
                  </a:lnTo>
                  <a:lnTo>
                    <a:pt x="45643" y="38201"/>
                  </a:lnTo>
                  <a:lnTo>
                    <a:pt x="18999" y="72796"/>
                  </a:lnTo>
                  <a:lnTo>
                    <a:pt x="4267" y="113779"/>
                  </a:lnTo>
                  <a:lnTo>
                    <a:pt x="1854" y="144360"/>
                  </a:lnTo>
                  <a:lnTo>
                    <a:pt x="2070" y="174764"/>
                  </a:lnTo>
                  <a:lnTo>
                    <a:pt x="21082" y="174980"/>
                  </a:lnTo>
                  <a:lnTo>
                    <a:pt x="21526" y="174396"/>
                  </a:lnTo>
                  <a:lnTo>
                    <a:pt x="21590" y="134747"/>
                  </a:lnTo>
                  <a:lnTo>
                    <a:pt x="22644" y="123253"/>
                  </a:lnTo>
                  <a:lnTo>
                    <a:pt x="35115" y="84213"/>
                  </a:lnTo>
                  <a:lnTo>
                    <a:pt x="69354" y="43865"/>
                  </a:lnTo>
                  <a:lnTo>
                    <a:pt x="112001" y="22961"/>
                  </a:lnTo>
                  <a:lnTo>
                    <a:pt x="135115" y="19519"/>
                  </a:lnTo>
                  <a:lnTo>
                    <a:pt x="159372" y="20751"/>
                  </a:lnTo>
                  <a:lnTo>
                    <a:pt x="204698" y="36830"/>
                  </a:lnTo>
                  <a:lnTo>
                    <a:pt x="239750" y="69811"/>
                  </a:lnTo>
                  <a:lnTo>
                    <a:pt x="260654" y="119545"/>
                  </a:lnTo>
                  <a:lnTo>
                    <a:pt x="262305" y="174764"/>
                  </a:lnTo>
                  <a:lnTo>
                    <a:pt x="281889" y="174764"/>
                  </a:lnTo>
                  <a:lnTo>
                    <a:pt x="281965" y="158267"/>
                  </a:lnTo>
                  <a:close/>
                </a:path>
                <a:path w="285114" h="311785">
                  <a:moveTo>
                    <a:pt x="284797" y="184619"/>
                  </a:moveTo>
                  <a:lnTo>
                    <a:pt x="0" y="184569"/>
                  </a:lnTo>
                  <a:lnTo>
                    <a:pt x="24371" y="311785"/>
                  </a:lnTo>
                  <a:lnTo>
                    <a:pt x="260654" y="311785"/>
                  </a:lnTo>
                  <a:lnTo>
                    <a:pt x="284797" y="187236"/>
                  </a:lnTo>
                  <a:lnTo>
                    <a:pt x="284797" y="18461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888065"/>
              <a:endParaRPr sz="1748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25" name="object 2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55490" y="2065362"/>
              <a:ext cx="218474" cy="101130"/>
            </a:xfrm>
            <a:prstGeom prst="rect">
              <a:avLst/>
            </a:prstGeom>
          </p:spPr>
        </p:pic>
      </p:grpSp>
      <p:sp>
        <p:nvSpPr>
          <p:cNvPr id="17" name="object 17"/>
          <p:cNvSpPr/>
          <p:nvPr/>
        </p:nvSpPr>
        <p:spPr>
          <a:xfrm>
            <a:off x="1837664" y="2501381"/>
            <a:ext cx="315147" cy="271360"/>
          </a:xfrm>
          <a:custGeom>
            <a:avLst/>
            <a:gdLst/>
            <a:ahLst/>
            <a:cxnLst/>
            <a:rect l="l" t="t" r="r" b="b"/>
            <a:pathLst>
              <a:path w="324484" h="279400">
                <a:moveTo>
                  <a:pt x="66471" y="140538"/>
                </a:moveTo>
                <a:lnTo>
                  <a:pt x="64693" y="136461"/>
                </a:lnTo>
                <a:lnTo>
                  <a:pt x="58534" y="133553"/>
                </a:lnTo>
                <a:lnTo>
                  <a:pt x="47244" y="130213"/>
                </a:lnTo>
                <a:lnTo>
                  <a:pt x="35877" y="129616"/>
                </a:lnTo>
                <a:lnTo>
                  <a:pt x="24422" y="130035"/>
                </a:lnTo>
                <a:lnTo>
                  <a:pt x="12903" y="129705"/>
                </a:lnTo>
                <a:lnTo>
                  <a:pt x="12903" y="154990"/>
                </a:lnTo>
                <a:lnTo>
                  <a:pt x="64173" y="148958"/>
                </a:lnTo>
                <a:lnTo>
                  <a:pt x="66471" y="140538"/>
                </a:lnTo>
                <a:close/>
              </a:path>
              <a:path w="324484" h="279400">
                <a:moveTo>
                  <a:pt x="180936" y="31419"/>
                </a:moveTo>
                <a:lnTo>
                  <a:pt x="176860" y="24663"/>
                </a:lnTo>
                <a:lnTo>
                  <a:pt x="169608" y="12623"/>
                </a:lnTo>
                <a:lnTo>
                  <a:pt x="168910" y="11468"/>
                </a:lnTo>
                <a:lnTo>
                  <a:pt x="168910" y="24663"/>
                </a:lnTo>
                <a:lnTo>
                  <a:pt x="154889" y="24663"/>
                </a:lnTo>
                <a:lnTo>
                  <a:pt x="161988" y="12623"/>
                </a:lnTo>
                <a:lnTo>
                  <a:pt x="168910" y="24663"/>
                </a:lnTo>
                <a:lnTo>
                  <a:pt x="168910" y="11468"/>
                </a:lnTo>
                <a:lnTo>
                  <a:pt x="162001" y="0"/>
                </a:lnTo>
                <a:lnTo>
                  <a:pt x="143116" y="31419"/>
                </a:lnTo>
                <a:lnTo>
                  <a:pt x="180936" y="31419"/>
                </a:lnTo>
                <a:close/>
              </a:path>
              <a:path w="324484" h="279400">
                <a:moveTo>
                  <a:pt x="202692" y="38620"/>
                </a:moveTo>
                <a:lnTo>
                  <a:pt x="121031" y="38620"/>
                </a:lnTo>
                <a:lnTo>
                  <a:pt x="121031" y="74129"/>
                </a:lnTo>
                <a:lnTo>
                  <a:pt x="128689" y="74129"/>
                </a:lnTo>
                <a:lnTo>
                  <a:pt x="128689" y="67818"/>
                </a:lnTo>
                <a:lnTo>
                  <a:pt x="128879" y="62153"/>
                </a:lnTo>
                <a:lnTo>
                  <a:pt x="128435" y="52006"/>
                </a:lnTo>
                <a:lnTo>
                  <a:pt x="130048" y="50152"/>
                </a:lnTo>
                <a:lnTo>
                  <a:pt x="194056" y="50114"/>
                </a:lnTo>
                <a:lnTo>
                  <a:pt x="195465" y="52209"/>
                </a:lnTo>
                <a:lnTo>
                  <a:pt x="195122" y="62230"/>
                </a:lnTo>
                <a:lnTo>
                  <a:pt x="195275" y="74015"/>
                </a:lnTo>
                <a:lnTo>
                  <a:pt x="202692" y="74015"/>
                </a:lnTo>
                <a:lnTo>
                  <a:pt x="202692" y="38620"/>
                </a:lnTo>
                <a:close/>
              </a:path>
              <a:path w="324484" h="279400">
                <a:moveTo>
                  <a:pt x="310908" y="129882"/>
                </a:moveTo>
                <a:lnTo>
                  <a:pt x="292989" y="129705"/>
                </a:lnTo>
                <a:lnTo>
                  <a:pt x="284302" y="129755"/>
                </a:lnTo>
                <a:lnTo>
                  <a:pt x="275717" y="130162"/>
                </a:lnTo>
                <a:lnTo>
                  <a:pt x="270738" y="130543"/>
                </a:lnTo>
                <a:lnTo>
                  <a:pt x="265633" y="133362"/>
                </a:lnTo>
                <a:lnTo>
                  <a:pt x="259537" y="137452"/>
                </a:lnTo>
                <a:lnTo>
                  <a:pt x="258876" y="142240"/>
                </a:lnTo>
                <a:lnTo>
                  <a:pt x="259245" y="146875"/>
                </a:lnTo>
                <a:lnTo>
                  <a:pt x="262026" y="149326"/>
                </a:lnTo>
                <a:lnTo>
                  <a:pt x="275437" y="151053"/>
                </a:lnTo>
                <a:lnTo>
                  <a:pt x="310908" y="155079"/>
                </a:lnTo>
                <a:lnTo>
                  <a:pt x="310908" y="129882"/>
                </a:lnTo>
                <a:close/>
              </a:path>
              <a:path w="324484" h="279400">
                <a:moveTo>
                  <a:pt x="323989" y="276644"/>
                </a:moveTo>
                <a:lnTo>
                  <a:pt x="322910" y="275374"/>
                </a:lnTo>
                <a:lnTo>
                  <a:pt x="321919" y="274104"/>
                </a:lnTo>
                <a:lnTo>
                  <a:pt x="317969" y="272834"/>
                </a:lnTo>
                <a:lnTo>
                  <a:pt x="315125" y="274104"/>
                </a:lnTo>
                <a:lnTo>
                  <a:pt x="311581" y="274104"/>
                </a:lnTo>
                <a:lnTo>
                  <a:pt x="311581" y="272834"/>
                </a:lnTo>
                <a:lnTo>
                  <a:pt x="311581" y="251244"/>
                </a:lnTo>
                <a:lnTo>
                  <a:pt x="311581" y="159804"/>
                </a:lnTo>
                <a:lnTo>
                  <a:pt x="305295" y="158534"/>
                </a:lnTo>
                <a:lnTo>
                  <a:pt x="301942" y="157784"/>
                </a:lnTo>
                <a:lnTo>
                  <a:pt x="301942" y="173774"/>
                </a:lnTo>
                <a:lnTo>
                  <a:pt x="301942" y="194094"/>
                </a:lnTo>
                <a:lnTo>
                  <a:pt x="301828" y="202984"/>
                </a:lnTo>
                <a:lnTo>
                  <a:pt x="301828" y="222034"/>
                </a:lnTo>
                <a:lnTo>
                  <a:pt x="301726" y="229654"/>
                </a:lnTo>
                <a:lnTo>
                  <a:pt x="301726" y="249974"/>
                </a:lnTo>
                <a:lnTo>
                  <a:pt x="291642" y="249974"/>
                </a:lnTo>
                <a:lnTo>
                  <a:pt x="291642" y="230924"/>
                </a:lnTo>
                <a:lnTo>
                  <a:pt x="291642" y="229654"/>
                </a:lnTo>
                <a:lnTo>
                  <a:pt x="301726" y="229654"/>
                </a:lnTo>
                <a:lnTo>
                  <a:pt x="301726" y="222034"/>
                </a:lnTo>
                <a:lnTo>
                  <a:pt x="291846" y="222034"/>
                </a:lnTo>
                <a:lnTo>
                  <a:pt x="291846" y="202984"/>
                </a:lnTo>
                <a:lnTo>
                  <a:pt x="301828" y="202984"/>
                </a:lnTo>
                <a:lnTo>
                  <a:pt x="301828" y="194094"/>
                </a:lnTo>
                <a:lnTo>
                  <a:pt x="291642" y="194094"/>
                </a:lnTo>
                <a:lnTo>
                  <a:pt x="291642" y="173774"/>
                </a:lnTo>
                <a:lnTo>
                  <a:pt x="301942" y="173774"/>
                </a:lnTo>
                <a:lnTo>
                  <a:pt x="301942" y="157784"/>
                </a:lnTo>
                <a:lnTo>
                  <a:pt x="299656" y="157264"/>
                </a:lnTo>
                <a:lnTo>
                  <a:pt x="293979" y="157264"/>
                </a:lnTo>
                <a:lnTo>
                  <a:pt x="281012" y="155994"/>
                </a:lnTo>
                <a:lnTo>
                  <a:pt x="281012" y="202984"/>
                </a:lnTo>
                <a:lnTo>
                  <a:pt x="281012" y="222034"/>
                </a:lnTo>
                <a:lnTo>
                  <a:pt x="280708" y="222034"/>
                </a:lnTo>
                <a:lnTo>
                  <a:pt x="280708" y="230924"/>
                </a:lnTo>
                <a:lnTo>
                  <a:pt x="280708" y="251244"/>
                </a:lnTo>
                <a:lnTo>
                  <a:pt x="270865" y="251244"/>
                </a:lnTo>
                <a:lnTo>
                  <a:pt x="270865" y="230924"/>
                </a:lnTo>
                <a:lnTo>
                  <a:pt x="280708" y="230924"/>
                </a:lnTo>
                <a:lnTo>
                  <a:pt x="280708" y="222034"/>
                </a:lnTo>
                <a:lnTo>
                  <a:pt x="270725" y="222034"/>
                </a:lnTo>
                <a:lnTo>
                  <a:pt x="270725" y="202984"/>
                </a:lnTo>
                <a:lnTo>
                  <a:pt x="281012" y="202984"/>
                </a:lnTo>
                <a:lnTo>
                  <a:pt x="281012" y="155994"/>
                </a:lnTo>
                <a:lnTo>
                  <a:pt x="280962" y="173774"/>
                </a:lnTo>
                <a:lnTo>
                  <a:pt x="280962" y="194094"/>
                </a:lnTo>
                <a:lnTo>
                  <a:pt x="270852" y="194094"/>
                </a:lnTo>
                <a:lnTo>
                  <a:pt x="270852" y="181394"/>
                </a:lnTo>
                <a:lnTo>
                  <a:pt x="270852" y="178854"/>
                </a:lnTo>
                <a:lnTo>
                  <a:pt x="270852" y="173774"/>
                </a:lnTo>
                <a:lnTo>
                  <a:pt x="280962" y="173774"/>
                </a:lnTo>
                <a:lnTo>
                  <a:pt x="280962" y="155994"/>
                </a:lnTo>
                <a:lnTo>
                  <a:pt x="268046" y="154724"/>
                </a:lnTo>
                <a:lnTo>
                  <a:pt x="255041" y="154724"/>
                </a:lnTo>
                <a:lnTo>
                  <a:pt x="244513" y="156781"/>
                </a:lnTo>
                <a:lnTo>
                  <a:pt x="244513" y="185204"/>
                </a:lnTo>
                <a:lnTo>
                  <a:pt x="243090" y="186474"/>
                </a:lnTo>
                <a:lnTo>
                  <a:pt x="241769" y="187744"/>
                </a:lnTo>
                <a:lnTo>
                  <a:pt x="230530" y="187744"/>
                </a:lnTo>
                <a:lnTo>
                  <a:pt x="230530" y="272834"/>
                </a:lnTo>
                <a:lnTo>
                  <a:pt x="220992" y="272834"/>
                </a:lnTo>
                <a:lnTo>
                  <a:pt x="220992" y="251244"/>
                </a:lnTo>
                <a:lnTo>
                  <a:pt x="220992" y="246164"/>
                </a:lnTo>
                <a:lnTo>
                  <a:pt x="220992" y="219494"/>
                </a:lnTo>
                <a:lnTo>
                  <a:pt x="220992" y="208064"/>
                </a:lnTo>
                <a:lnTo>
                  <a:pt x="220992" y="189014"/>
                </a:lnTo>
                <a:lnTo>
                  <a:pt x="220992" y="181394"/>
                </a:lnTo>
                <a:lnTo>
                  <a:pt x="234340" y="181394"/>
                </a:lnTo>
                <a:lnTo>
                  <a:pt x="242074" y="182664"/>
                </a:lnTo>
                <a:lnTo>
                  <a:pt x="243268" y="183934"/>
                </a:lnTo>
                <a:lnTo>
                  <a:pt x="244513" y="185204"/>
                </a:lnTo>
                <a:lnTo>
                  <a:pt x="244513" y="156781"/>
                </a:lnTo>
                <a:lnTo>
                  <a:pt x="241985" y="157264"/>
                </a:lnTo>
                <a:lnTo>
                  <a:pt x="235521" y="159804"/>
                </a:lnTo>
                <a:lnTo>
                  <a:pt x="228142" y="159804"/>
                </a:lnTo>
                <a:lnTo>
                  <a:pt x="230530" y="169964"/>
                </a:lnTo>
                <a:lnTo>
                  <a:pt x="220395" y="169964"/>
                </a:lnTo>
                <a:lnTo>
                  <a:pt x="220395" y="159804"/>
                </a:lnTo>
                <a:lnTo>
                  <a:pt x="220395" y="148374"/>
                </a:lnTo>
                <a:lnTo>
                  <a:pt x="220395" y="129324"/>
                </a:lnTo>
                <a:lnTo>
                  <a:pt x="220395" y="119164"/>
                </a:lnTo>
                <a:lnTo>
                  <a:pt x="220395" y="100114"/>
                </a:lnTo>
                <a:lnTo>
                  <a:pt x="220395" y="82334"/>
                </a:lnTo>
                <a:lnTo>
                  <a:pt x="213474" y="82334"/>
                </a:lnTo>
                <a:lnTo>
                  <a:pt x="213474" y="189014"/>
                </a:lnTo>
                <a:lnTo>
                  <a:pt x="213474" y="208064"/>
                </a:lnTo>
                <a:lnTo>
                  <a:pt x="213283" y="208064"/>
                </a:lnTo>
                <a:lnTo>
                  <a:pt x="213283" y="219494"/>
                </a:lnTo>
                <a:lnTo>
                  <a:pt x="213283" y="238544"/>
                </a:lnTo>
                <a:lnTo>
                  <a:pt x="203174" y="239788"/>
                </a:lnTo>
                <a:lnTo>
                  <a:pt x="203174" y="233464"/>
                </a:lnTo>
                <a:lnTo>
                  <a:pt x="203174" y="219494"/>
                </a:lnTo>
                <a:lnTo>
                  <a:pt x="213283" y="219494"/>
                </a:lnTo>
                <a:lnTo>
                  <a:pt x="213283" y="208064"/>
                </a:lnTo>
                <a:lnTo>
                  <a:pt x="203149" y="208064"/>
                </a:lnTo>
                <a:lnTo>
                  <a:pt x="203149" y="189014"/>
                </a:lnTo>
                <a:lnTo>
                  <a:pt x="213474" y="189014"/>
                </a:lnTo>
                <a:lnTo>
                  <a:pt x="213474" y="82334"/>
                </a:lnTo>
                <a:lnTo>
                  <a:pt x="213360" y="100114"/>
                </a:lnTo>
                <a:lnTo>
                  <a:pt x="213360" y="119164"/>
                </a:lnTo>
                <a:lnTo>
                  <a:pt x="213334" y="159804"/>
                </a:lnTo>
                <a:lnTo>
                  <a:pt x="213334" y="178854"/>
                </a:lnTo>
                <a:lnTo>
                  <a:pt x="203009" y="178854"/>
                </a:lnTo>
                <a:lnTo>
                  <a:pt x="203009" y="159804"/>
                </a:lnTo>
                <a:lnTo>
                  <a:pt x="213334" y="159804"/>
                </a:lnTo>
                <a:lnTo>
                  <a:pt x="213334" y="119164"/>
                </a:lnTo>
                <a:lnTo>
                  <a:pt x="213194" y="119164"/>
                </a:lnTo>
                <a:lnTo>
                  <a:pt x="213194" y="129324"/>
                </a:lnTo>
                <a:lnTo>
                  <a:pt x="213194" y="148374"/>
                </a:lnTo>
                <a:lnTo>
                  <a:pt x="203098" y="148374"/>
                </a:lnTo>
                <a:lnTo>
                  <a:pt x="203098" y="129324"/>
                </a:lnTo>
                <a:lnTo>
                  <a:pt x="213194" y="129324"/>
                </a:lnTo>
                <a:lnTo>
                  <a:pt x="213194" y="119164"/>
                </a:lnTo>
                <a:lnTo>
                  <a:pt x="203073" y="119164"/>
                </a:lnTo>
                <a:lnTo>
                  <a:pt x="203073" y="100114"/>
                </a:lnTo>
                <a:lnTo>
                  <a:pt x="213360" y="100114"/>
                </a:lnTo>
                <a:lnTo>
                  <a:pt x="213360" y="82334"/>
                </a:lnTo>
                <a:lnTo>
                  <a:pt x="202920" y="82334"/>
                </a:lnTo>
                <a:lnTo>
                  <a:pt x="202920" y="246164"/>
                </a:lnTo>
                <a:lnTo>
                  <a:pt x="194843" y="246164"/>
                </a:lnTo>
                <a:lnTo>
                  <a:pt x="194843" y="251244"/>
                </a:lnTo>
                <a:lnTo>
                  <a:pt x="194843" y="272834"/>
                </a:lnTo>
                <a:lnTo>
                  <a:pt x="192582" y="274104"/>
                </a:lnTo>
                <a:lnTo>
                  <a:pt x="191452" y="271564"/>
                </a:lnTo>
                <a:lnTo>
                  <a:pt x="189128" y="269024"/>
                </a:lnTo>
                <a:lnTo>
                  <a:pt x="190169" y="262674"/>
                </a:lnTo>
                <a:lnTo>
                  <a:pt x="185750" y="255054"/>
                </a:lnTo>
                <a:lnTo>
                  <a:pt x="191808" y="252514"/>
                </a:lnTo>
                <a:lnTo>
                  <a:pt x="194843" y="251244"/>
                </a:lnTo>
                <a:lnTo>
                  <a:pt x="194843" y="246164"/>
                </a:lnTo>
                <a:lnTo>
                  <a:pt x="175641" y="246164"/>
                </a:lnTo>
                <a:lnTo>
                  <a:pt x="175641" y="252514"/>
                </a:lnTo>
                <a:lnTo>
                  <a:pt x="175641" y="272834"/>
                </a:lnTo>
                <a:lnTo>
                  <a:pt x="148691" y="272834"/>
                </a:lnTo>
                <a:lnTo>
                  <a:pt x="148691" y="252514"/>
                </a:lnTo>
                <a:lnTo>
                  <a:pt x="175641" y="252514"/>
                </a:lnTo>
                <a:lnTo>
                  <a:pt x="175641" y="246164"/>
                </a:lnTo>
                <a:lnTo>
                  <a:pt x="134658" y="246164"/>
                </a:lnTo>
                <a:lnTo>
                  <a:pt x="134658" y="266484"/>
                </a:lnTo>
                <a:lnTo>
                  <a:pt x="134302" y="271564"/>
                </a:lnTo>
                <a:lnTo>
                  <a:pt x="134213" y="272834"/>
                </a:lnTo>
                <a:lnTo>
                  <a:pt x="131495" y="272834"/>
                </a:lnTo>
                <a:lnTo>
                  <a:pt x="128752" y="274104"/>
                </a:lnTo>
                <a:lnTo>
                  <a:pt x="128663" y="260134"/>
                </a:lnTo>
                <a:lnTo>
                  <a:pt x="128917" y="255054"/>
                </a:lnTo>
                <a:lnTo>
                  <a:pt x="130340" y="253784"/>
                </a:lnTo>
                <a:lnTo>
                  <a:pt x="132194" y="252514"/>
                </a:lnTo>
                <a:lnTo>
                  <a:pt x="134391" y="253784"/>
                </a:lnTo>
                <a:lnTo>
                  <a:pt x="134607" y="260134"/>
                </a:lnTo>
                <a:lnTo>
                  <a:pt x="134658" y="266484"/>
                </a:lnTo>
                <a:lnTo>
                  <a:pt x="134658" y="246164"/>
                </a:lnTo>
                <a:lnTo>
                  <a:pt x="121437" y="246164"/>
                </a:lnTo>
                <a:lnTo>
                  <a:pt x="121043" y="239814"/>
                </a:lnTo>
                <a:lnTo>
                  <a:pt x="202907" y="239814"/>
                </a:lnTo>
                <a:lnTo>
                  <a:pt x="202920" y="246164"/>
                </a:lnTo>
                <a:lnTo>
                  <a:pt x="202920" y="82334"/>
                </a:lnTo>
                <a:lnTo>
                  <a:pt x="195275" y="82334"/>
                </a:lnTo>
                <a:lnTo>
                  <a:pt x="195275" y="225844"/>
                </a:lnTo>
                <a:lnTo>
                  <a:pt x="195567" y="228384"/>
                </a:lnTo>
                <a:lnTo>
                  <a:pt x="194830" y="232194"/>
                </a:lnTo>
                <a:lnTo>
                  <a:pt x="193255" y="233464"/>
                </a:lnTo>
                <a:lnTo>
                  <a:pt x="191274" y="233464"/>
                </a:lnTo>
                <a:lnTo>
                  <a:pt x="189687" y="232194"/>
                </a:lnTo>
                <a:lnTo>
                  <a:pt x="188899" y="228384"/>
                </a:lnTo>
                <a:lnTo>
                  <a:pt x="189179" y="225844"/>
                </a:lnTo>
                <a:lnTo>
                  <a:pt x="189166" y="202984"/>
                </a:lnTo>
                <a:lnTo>
                  <a:pt x="189166" y="178854"/>
                </a:lnTo>
                <a:lnTo>
                  <a:pt x="189166" y="168694"/>
                </a:lnTo>
                <a:lnTo>
                  <a:pt x="189166" y="144564"/>
                </a:lnTo>
                <a:lnTo>
                  <a:pt x="189153" y="134404"/>
                </a:lnTo>
                <a:lnTo>
                  <a:pt x="189153" y="63284"/>
                </a:lnTo>
                <a:lnTo>
                  <a:pt x="188861" y="60744"/>
                </a:lnTo>
                <a:lnTo>
                  <a:pt x="188722" y="58204"/>
                </a:lnTo>
                <a:lnTo>
                  <a:pt x="178930" y="58204"/>
                </a:lnTo>
                <a:lnTo>
                  <a:pt x="178930" y="75984"/>
                </a:lnTo>
                <a:lnTo>
                  <a:pt x="178930" y="98844"/>
                </a:lnTo>
                <a:lnTo>
                  <a:pt x="178816" y="110274"/>
                </a:lnTo>
                <a:lnTo>
                  <a:pt x="178816" y="134404"/>
                </a:lnTo>
                <a:lnTo>
                  <a:pt x="178816" y="178854"/>
                </a:lnTo>
                <a:lnTo>
                  <a:pt x="178816" y="202984"/>
                </a:lnTo>
                <a:lnTo>
                  <a:pt x="168313" y="202984"/>
                </a:lnTo>
                <a:lnTo>
                  <a:pt x="168313" y="178854"/>
                </a:lnTo>
                <a:lnTo>
                  <a:pt x="178816" y="178854"/>
                </a:lnTo>
                <a:lnTo>
                  <a:pt x="178816" y="134404"/>
                </a:lnTo>
                <a:lnTo>
                  <a:pt x="178777" y="144564"/>
                </a:lnTo>
                <a:lnTo>
                  <a:pt x="178777" y="168694"/>
                </a:lnTo>
                <a:lnTo>
                  <a:pt x="168160" y="168694"/>
                </a:lnTo>
                <a:lnTo>
                  <a:pt x="168160" y="144564"/>
                </a:lnTo>
                <a:lnTo>
                  <a:pt x="178777" y="144564"/>
                </a:lnTo>
                <a:lnTo>
                  <a:pt x="178777" y="134404"/>
                </a:lnTo>
                <a:lnTo>
                  <a:pt x="168325" y="134404"/>
                </a:lnTo>
                <a:lnTo>
                  <a:pt x="168325" y="133134"/>
                </a:lnTo>
                <a:lnTo>
                  <a:pt x="168325" y="110274"/>
                </a:lnTo>
                <a:lnTo>
                  <a:pt x="178816" y="110274"/>
                </a:lnTo>
                <a:lnTo>
                  <a:pt x="178816" y="98844"/>
                </a:lnTo>
                <a:lnTo>
                  <a:pt x="168236" y="98844"/>
                </a:lnTo>
                <a:lnTo>
                  <a:pt x="168236" y="75984"/>
                </a:lnTo>
                <a:lnTo>
                  <a:pt x="178930" y="75984"/>
                </a:lnTo>
                <a:lnTo>
                  <a:pt x="178930" y="58204"/>
                </a:lnTo>
                <a:lnTo>
                  <a:pt x="155765" y="58204"/>
                </a:lnTo>
                <a:lnTo>
                  <a:pt x="155765" y="178854"/>
                </a:lnTo>
                <a:lnTo>
                  <a:pt x="155765" y="202984"/>
                </a:lnTo>
                <a:lnTo>
                  <a:pt x="145110" y="202984"/>
                </a:lnTo>
                <a:lnTo>
                  <a:pt x="145110" y="178854"/>
                </a:lnTo>
                <a:lnTo>
                  <a:pt x="155765" y="178854"/>
                </a:lnTo>
                <a:lnTo>
                  <a:pt x="155765" y="58204"/>
                </a:lnTo>
                <a:lnTo>
                  <a:pt x="155740" y="74714"/>
                </a:lnTo>
                <a:lnTo>
                  <a:pt x="155740" y="98844"/>
                </a:lnTo>
                <a:lnTo>
                  <a:pt x="155562" y="98844"/>
                </a:lnTo>
                <a:lnTo>
                  <a:pt x="155562" y="110274"/>
                </a:lnTo>
                <a:lnTo>
                  <a:pt x="155562" y="133134"/>
                </a:lnTo>
                <a:lnTo>
                  <a:pt x="155536" y="144564"/>
                </a:lnTo>
                <a:lnTo>
                  <a:pt x="155536" y="168694"/>
                </a:lnTo>
                <a:lnTo>
                  <a:pt x="145173" y="168694"/>
                </a:lnTo>
                <a:lnTo>
                  <a:pt x="145173" y="144564"/>
                </a:lnTo>
                <a:lnTo>
                  <a:pt x="155536" y="144564"/>
                </a:lnTo>
                <a:lnTo>
                  <a:pt x="155536" y="133134"/>
                </a:lnTo>
                <a:lnTo>
                  <a:pt x="145110" y="133134"/>
                </a:lnTo>
                <a:lnTo>
                  <a:pt x="145110" y="110274"/>
                </a:lnTo>
                <a:lnTo>
                  <a:pt x="155562" y="110274"/>
                </a:lnTo>
                <a:lnTo>
                  <a:pt x="155562" y="98844"/>
                </a:lnTo>
                <a:lnTo>
                  <a:pt x="145008" y="98844"/>
                </a:lnTo>
                <a:lnTo>
                  <a:pt x="145008" y="74714"/>
                </a:lnTo>
                <a:lnTo>
                  <a:pt x="155740" y="74714"/>
                </a:lnTo>
                <a:lnTo>
                  <a:pt x="155740" y="58204"/>
                </a:lnTo>
                <a:lnTo>
                  <a:pt x="134835" y="58204"/>
                </a:lnTo>
                <a:lnTo>
                  <a:pt x="134797" y="134404"/>
                </a:lnTo>
                <a:lnTo>
                  <a:pt x="134683" y="228384"/>
                </a:lnTo>
                <a:lnTo>
                  <a:pt x="132499" y="230924"/>
                </a:lnTo>
                <a:lnTo>
                  <a:pt x="131330" y="233464"/>
                </a:lnTo>
                <a:lnTo>
                  <a:pt x="130467" y="230924"/>
                </a:lnTo>
                <a:lnTo>
                  <a:pt x="128854" y="228384"/>
                </a:lnTo>
                <a:lnTo>
                  <a:pt x="128841" y="219494"/>
                </a:lnTo>
                <a:lnTo>
                  <a:pt x="128828" y="208064"/>
                </a:lnTo>
                <a:lnTo>
                  <a:pt x="128816" y="189014"/>
                </a:lnTo>
                <a:lnTo>
                  <a:pt x="128803" y="181394"/>
                </a:lnTo>
                <a:lnTo>
                  <a:pt x="128803" y="178854"/>
                </a:lnTo>
                <a:lnTo>
                  <a:pt x="128790" y="159804"/>
                </a:lnTo>
                <a:lnTo>
                  <a:pt x="128778" y="148374"/>
                </a:lnTo>
                <a:lnTo>
                  <a:pt x="128765" y="129324"/>
                </a:lnTo>
                <a:lnTo>
                  <a:pt x="128752" y="119164"/>
                </a:lnTo>
                <a:lnTo>
                  <a:pt x="128739" y="98844"/>
                </a:lnTo>
                <a:lnTo>
                  <a:pt x="128727" y="82334"/>
                </a:lnTo>
                <a:lnTo>
                  <a:pt x="120840" y="82334"/>
                </a:lnTo>
                <a:lnTo>
                  <a:pt x="120840" y="159804"/>
                </a:lnTo>
                <a:lnTo>
                  <a:pt x="120840" y="178854"/>
                </a:lnTo>
                <a:lnTo>
                  <a:pt x="120802" y="219494"/>
                </a:lnTo>
                <a:lnTo>
                  <a:pt x="120802" y="239788"/>
                </a:lnTo>
                <a:lnTo>
                  <a:pt x="110705" y="238544"/>
                </a:lnTo>
                <a:lnTo>
                  <a:pt x="110705" y="219494"/>
                </a:lnTo>
                <a:lnTo>
                  <a:pt x="120802" y="219494"/>
                </a:lnTo>
                <a:lnTo>
                  <a:pt x="120802" y="178854"/>
                </a:lnTo>
                <a:lnTo>
                  <a:pt x="120688" y="189014"/>
                </a:lnTo>
                <a:lnTo>
                  <a:pt x="120688" y="208064"/>
                </a:lnTo>
                <a:lnTo>
                  <a:pt x="110883" y="208064"/>
                </a:lnTo>
                <a:lnTo>
                  <a:pt x="110883" y="189014"/>
                </a:lnTo>
                <a:lnTo>
                  <a:pt x="120688" y="189014"/>
                </a:lnTo>
                <a:lnTo>
                  <a:pt x="120688" y="178854"/>
                </a:lnTo>
                <a:lnTo>
                  <a:pt x="110604" y="178854"/>
                </a:lnTo>
                <a:lnTo>
                  <a:pt x="110604" y="173774"/>
                </a:lnTo>
                <a:lnTo>
                  <a:pt x="110604" y="169964"/>
                </a:lnTo>
                <a:lnTo>
                  <a:pt x="110604" y="159804"/>
                </a:lnTo>
                <a:lnTo>
                  <a:pt x="120840" y="159804"/>
                </a:lnTo>
                <a:lnTo>
                  <a:pt x="120840" y="82334"/>
                </a:lnTo>
                <a:lnTo>
                  <a:pt x="120713" y="82334"/>
                </a:lnTo>
                <a:lnTo>
                  <a:pt x="120713" y="129324"/>
                </a:lnTo>
                <a:lnTo>
                  <a:pt x="120713" y="148374"/>
                </a:lnTo>
                <a:lnTo>
                  <a:pt x="110794" y="148374"/>
                </a:lnTo>
                <a:lnTo>
                  <a:pt x="110794" y="129324"/>
                </a:lnTo>
                <a:lnTo>
                  <a:pt x="120713" y="129324"/>
                </a:lnTo>
                <a:lnTo>
                  <a:pt x="120713" y="82334"/>
                </a:lnTo>
                <a:lnTo>
                  <a:pt x="120675" y="98844"/>
                </a:lnTo>
                <a:lnTo>
                  <a:pt x="120675" y="119164"/>
                </a:lnTo>
                <a:lnTo>
                  <a:pt x="110566" y="119164"/>
                </a:lnTo>
                <a:lnTo>
                  <a:pt x="110566" y="98844"/>
                </a:lnTo>
                <a:lnTo>
                  <a:pt x="120675" y="98844"/>
                </a:lnTo>
                <a:lnTo>
                  <a:pt x="120675" y="82334"/>
                </a:lnTo>
                <a:lnTo>
                  <a:pt x="103403" y="82334"/>
                </a:lnTo>
                <a:lnTo>
                  <a:pt x="103403" y="169964"/>
                </a:lnTo>
                <a:lnTo>
                  <a:pt x="102984" y="169964"/>
                </a:lnTo>
                <a:lnTo>
                  <a:pt x="102984" y="181394"/>
                </a:lnTo>
                <a:lnTo>
                  <a:pt x="102984" y="272834"/>
                </a:lnTo>
                <a:lnTo>
                  <a:pt x="93294" y="272834"/>
                </a:lnTo>
                <a:lnTo>
                  <a:pt x="93294" y="187744"/>
                </a:lnTo>
                <a:lnTo>
                  <a:pt x="81826" y="187744"/>
                </a:lnTo>
                <a:lnTo>
                  <a:pt x="80746" y="186474"/>
                </a:lnTo>
                <a:lnTo>
                  <a:pt x="79590" y="185204"/>
                </a:lnTo>
                <a:lnTo>
                  <a:pt x="81927" y="182664"/>
                </a:lnTo>
                <a:lnTo>
                  <a:pt x="83172" y="182664"/>
                </a:lnTo>
                <a:lnTo>
                  <a:pt x="89623" y="181394"/>
                </a:lnTo>
                <a:lnTo>
                  <a:pt x="102984" y="181394"/>
                </a:lnTo>
                <a:lnTo>
                  <a:pt x="102984" y="169964"/>
                </a:lnTo>
                <a:lnTo>
                  <a:pt x="94361" y="169964"/>
                </a:lnTo>
                <a:lnTo>
                  <a:pt x="92621" y="161074"/>
                </a:lnTo>
                <a:lnTo>
                  <a:pt x="92468" y="161074"/>
                </a:lnTo>
                <a:lnTo>
                  <a:pt x="83185" y="157264"/>
                </a:lnTo>
                <a:lnTo>
                  <a:pt x="60223" y="153454"/>
                </a:lnTo>
                <a:lnTo>
                  <a:pt x="53340" y="154571"/>
                </a:lnTo>
                <a:lnTo>
                  <a:pt x="53340" y="229654"/>
                </a:lnTo>
                <a:lnTo>
                  <a:pt x="53340" y="249974"/>
                </a:lnTo>
                <a:lnTo>
                  <a:pt x="43078" y="249974"/>
                </a:lnTo>
                <a:lnTo>
                  <a:pt x="43078" y="229654"/>
                </a:lnTo>
                <a:lnTo>
                  <a:pt x="53340" y="229654"/>
                </a:lnTo>
                <a:lnTo>
                  <a:pt x="53340" y="154571"/>
                </a:lnTo>
                <a:lnTo>
                  <a:pt x="53263" y="173774"/>
                </a:lnTo>
                <a:lnTo>
                  <a:pt x="53263" y="194094"/>
                </a:lnTo>
                <a:lnTo>
                  <a:pt x="53251" y="202984"/>
                </a:lnTo>
                <a:lnTo>
                  <a:pt x="53251" y="222034"/>
                </a:lnTo>
                <a:lnTo>
                  <a:pt x="43205" y="222034"/>
                </a:lnTo>
                <a:lnTo>
                  <a:pt x="43205" y="202984"/>
                </a:lnTo>
                <a:lnTo>
                  <a:pt x="53251" y="202984"/>
                </a:lnTo>
                <a:lnTo>
                  <a:pt x="53251" y="194094"/>
                </a:lnTo>
                <a:lnTo>
                  <a:pt x="43002" y="194094"/>
                </a:lnTo>
                <a:lnTo>
                  <a:pt x="43002" y="173774"/>
                </a:lnTo>
                <a:lnTo>
                  <a:pt x="53263" y="173774"/>
                </a:lnTo>
                <a:lnTo>
                  <a:pt x="53263" y="154584"/>
                </a:lnTo>
                <a:lnTo>
                  <a:pt x="52349" y="154724"/>
                </a:lnTo>
                <a:lnTo>
                  <a:pt x="32296" y="157289"/>
                </a:lnTo>
                <a:lnTo>
                  <a:pt x="32296" y="173774"/>
                </a:lnTo>
                <a:lnTo>
                  <a:pt x="32296" y="194094"/>
                </a:lnTo>
                <a:lnTo>
                  <a:pt x="32156" y="194094"/>
                </a:lnTo>
                <a:lnTo>
                  <a:pt x="32156" y="229654"/>
                </a:lnTo>
                <a:lnTo>
                  <a:pt x="32156" y="249974"/>
                </a:lnTo>
                <a:lnTo>
                  <a:pt x="22148" y="249974"/>
                </a:lnTo>
                <a:lnTo>
                  <a:pt x="22148" y="229654"/>
                </a:lnTo>
                <a:lnTo>
                  <a:pt x="32156" y="229654"/>
                </a:lnTo>
                <a:lnTo>
                  <a:pt x="32156" y="194094"/>
                </a:lnTo>
                <a:lnTo>
                  <a:pt x="32131" y="202984"/>
                </a:lnTo>
                <a:lnTo>
                  <a:pt x="32131" y="222034"/>
                </a:lnTo>
                <a:lnTo>
                  <a:pt x="22174" y="222034"/>
                </a:lnTo>
                <a:lnTo>
                  <a:pt x="22174" y="202984"/>
                </a:lnTo>
                <a:lnTo>
                  <a:pt x="32131" y="202984"/>
                </a:lnTo>
                <a:lnTo>
                  <a:pt x="32131" y="194094"/>
                </a:lnTo>
                <a:lnTo>
                  <a:pt x="22136" y="194094"/>
                </a:lnTo>
                <a:lnTo>
                  <a:pt x="22136" y="173774"/>
                </a:lnTo>
                <a:lnTo>
                  <a:pt x="32296" y="173774"/>
                </a:lnTo>
                <a:lnTo>
                  <a:pt x="32296" y="157289"/>
                </a:lnTo>
                <a:lnTo>
                  <a:pt x="12522" y="159804"/>
                </a:lnTo>
                <a:lnTo>
                  <a:pt x="12522" y="272834"/>
                </a:lnTo>
                <a:lnTo>
                  <a:pt x="10795" y="272834"/>
                </a:lnTo>
                <a:lnTo>
                  <a:pt x="0" y="276644"/>
                </a:lnTo>
                <a:lnTo>
                  <a:pt x="7467" y="279184"/>
                </a:lnTo>
                <a:lnTo>
                  <a:pt x="322072" y="279184"/>
                </a:lnTo>
                <a:lnTo>
                  <a:pt x="322973" y="277914"/>
                </a:lnTo>
                <a:lnTo>
                  <a:pt x="323989" y="27664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888065"/>
            <a:endParaRPr sz="1748" kern="0">
              <a:solidFill>
                <a:sysClr val="windowText" lastClr="000000"/>
              </a:solidFill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6680915" y="2571232"/>
            <a:ext cx="355235" cy="172683"/>
            <a:chOff x="5783846" y="2647416"/>
            <a:chExt cx="365760" cy="177800"/>
          </a:xfrm>
        </p:grpSpPr>
        <p:sp>
          <p:nvSpPr>
            <p:cNvPr id="27" name="object 27"/>
            <p:cNvSpPr/>
            <p:nvPr/>
          </p:nvSpPr>
          <p:spPr>
            <a:xfrm>
              <a:off x="5783846" y="2647416"/>
              <a:ext cx="365760" cy="114935"/>
            </a:xfrm>
            <a:custGeom>
              <a:avLst/>
              <a:gdLst/>
              <a:ahLst/>
              <a:cxnLst/>
              <a:rect l="l" t="t" r="r" b="b"/>
              <a:pathLst>
                <a:path w="365760" h="114935">
                  <a:moveTo>
                    <a:pt x="164290" y="83096"/>
                  </a:moveTo>
                  <a:lnTo>
                    <a:pt x="137134" y="83096"/>
                  </a:lnTo>
                  <a:lnTo>
                    <a:pt x="138379" y="83845"/>
                  </a:lnTo>
                  <a:lnTo>
                    <a:pt x="143294" y="92494"/>
                  </a:lnTo>
                  <a:lnTo>
                    <a:pt x="147446" y="99250"/>
                  </a:lnTo>
                  <a:lnTo>
                    <a:pt x="154254" y="112140"/>
                  </a:lnTo>
                  <a:lnTo>
                    <a:pt x="158749" y="114642"/>
                  </a:lnTo>
                  <a:lnTo>
                    <a:pt x="206739" y="114642"/>
                  </a:lnTo>
                  <a:lnTo>
                    <a:pt x="211140" y="112140"/>
                  </a:lnTo>
                  <a:lnTo>
                    <a:pt x="217893" y="99783"/>
                  </a:lnTo>
                  <a:lnTo>
                    <a:pt x="221945" y="93179"/>
                  </a:lnTo>
                  <a:lnTo>
                    <a:pt x="222795" y="91693"/>
                  </a:lnTo>
                  <a:lnTo>
                    <a:pt x="182613" y="91693"/>
                  </a:lnTo>
                  <a:lnTo>
                    <a:pt x="173113" y="89802"/>
                  </a:lnTo>
                  <a:lnTo>
                    <a:pt x="165231" y="84474"/>
                  </a:lnTo>
                  <a:lnTo>
                    <a:pt x="164290" y="83096"/>
                  </a:lnTo>
                  <a:close/>
                </a:path>
                <a:path w="365760" h="114935">
                  <a:moveTo>
                    <a:pt x="220863" y="41351"/>
                  </a:moveTo>
                  <a:lnTo>
                    <a:pt x="182727" y="41351"/>
                  </a:lnTo>
                  <a:lnTo>
                    <a:pt x="192438" y="43232"/>
                  </a:lnTo>
                  <a:lnTo>
                    <a:pt x="200415" y="48598"/>
                  </a:lnTo>
                  <a:lnTo>
                    <a:pt x="205844" y="56633"/>
                  </a:lnTo>
                  <a:lnTo>
                    <a:pt x="207911" y="66522"/>
                  </a:lnTo>
                  <a:lnTo>
                    <a:pt x="206034" y="76329"/>
                  </a:lnTo>
                  <a:lnTo>
                    <a:pt x="200691" y="84294"/>
                  </a:lnTo>
                  <a:lnTo>
                    <a:pt x="192634" y="89666"/>
                  </a:lnTo>
                  <a:lnTo>
                    <a:pt x="182613" y="91693"/>
                  </a:lnTo>
                  <a:lnTo>
                    <a:pt x="222795" y="91693"/>
                  </a:lnTo>
                  <a:lnTo>
                    <a:pt x="226925" y="84474"/>
                  </a:lnTo>
                  <a:lnTo>
                    <a:pt x="227027" y="84294"/>
                  </a:lnTo>
                  <a:lnTo>
                    <a:pt x="227139" y="84099"/>
                  </a:lnTo>
                  <a:lnTo>
                    <a:pt x="229019" y="83096"/>
                  </a:lnTo>
                  <a:lnTo>
                    <a:pt x="309740" y="83096"/>
                  </a:lnTo>
                  <a:lnTo>
                    <a:pt x="309765" y="80505"/>
                  </a:lnTo>
                  <a:lnTo>
                    <a:pt x="308058" y="53225"/>
                  </a:lnTo>
                  <a:lnTo>
                    <a:pt x="228882" y="53225"/>
                  </a:lnTo>
                  <a:lnTo>
                    <a:pt x="226872" y="51993"/>
                  </a:lnTo>
                  <a:lnTo>
                    <a:pt x="221576" y="42519"/>
                  </a:lnTo>
                  <a:lnTo>
                    <a:pt x="220863" y="41351"/>
                  </a:lnTo>
                  <a:close/>
                </a:path>
                <a:path w="365760" h="114935">
                  <a:moveTo>
                    <a:pt x="74118" y="24739"/>
                  </a:moveTo>
                  <a:lnTo>
                    <a:pt x="67525" y="24739"/>
                  </a:lnTo>
                  <a:lnTo>
                    <a:pt x="67525" y="32702"/>
                  </a:lnTo>
                  <a:lnTo>
                    <a:pt x="68473" y="32702"/>
                  </a:lnTo>
                  <a:lnTo>
                    <a:pt x="64273" y="33312"/>
                  </a:lnTo>
                  <a:lnTo>
                    <a:pt x="59905" y="33870"/>
                  </a:lnTo>
                  <a:lnTo>
                    <a:pt x="58356" y="35559"/>
                  </a:lnTo>
                  <a:lnTo>
                    <a:pt x="58079" y="41351"/>
                  </a:lnTo>
                  <a:lnTo>
                    <a:pt x="57962" y="43802"/>
                  </a:lnTo>
                  <a:lnTo>
                    <a:pt x="56313" y="73717"/>
                  </a:lnTo>
                  <a:lnTo>
                    <a:pt x="55991" y="80505"/>
                  </a:lnTo>
                  <a:lnTo>
                    <a:pt x="55868" y="83096"/>
                  </a:lnTo>
                  <a:lnTo>
                    <a:pt x="55832" y="83845"/>
                  </a:lnTo>
                  <a:lnTo>
                    <a:pt x="55714" y="86321"/>
                  </a:lnTo>
                  <a:lnTo>
                    <a:pt x="58169" y="88874"/>
                  </a:lnTo>
                  <a:lnTo>
                    <a:pt x="80053" y="88874"/>
                  </a:lnTo>
                  <a:lnTo>
                    <a:pt x="83134" y="87591"/>
                  </a:lnTo>
                  <a:lnTo>
                    <a:pt x="86309" y="83515"/>
                  </a:lnTo>
                  <a:lnTo>
                    <a:pt x="87401" y="83096"/>
                  </a:lnTo>
                  <a:lnTo>
                    <a:pt x="164290" y="83096"/>
                  </a:lnTo>
                  <a:lnTo>
                    <a:pt x="159833" y="76574"/>
                  </a:lnTo>
                  <a:lnTo>
                    <a:pt x="157784" y="66967"/>
                  </a:lnTo>
                  <a:lnTo>
                    <a:pt x="159665" y="57053"/>
                  </a:lnTo>
                  <a:lnTo>
                    <a:pt x="162168" y="53225"/>
                  </a:lnTo>
                  <a:lnTo>
                    <a:pt x="87379" y="53225"/>
                  </a:lnTo>
                  <a:lnTo>
                    <a:pt x="85369" y="52958"/>
                  </a:lnTo>
                  <a:lnTo>
                    <a:pt x="84104" y="52958"/>
                  </a:lnTo>
                  <a:lnTo>
                    <a:pt x="83560" y="43802"/>
                  </a:lnTo>
                  <a:lnTo>
                    <a:pt x="83021" y="36080"/>
                  </a:lnTo>
                  <a:lnTo>
                    <a:pt x="82994" y="35699"/>
                  </a:lnTo>
                  <a:lnTo>
                    <a:pt x="81686" y="34239"/>
                  </a:lnTo>
                  <a:lnTo>
                    <a:pt x="77254" y="33312"/>
                  </a:lnTo>
                  <a:lnTo>
                    <a:pt x="76242" y="33312"/>
                  </a:lnTo>
                  <a:lnTo>
                    <a:pt x="75260" y="33019"/>
                  </a:lnTo>
                  <a:lnTo>
                    <a:pt x="74929" y="33019"/>
                  </a:lnTo>
                  <a:lnTo>
                    <a:pt x="74193" y="32283"/>
                  </a:lnTo>
                  <a:lnTo>
                    <a:pt x="74118" y="24739"/>
                  </a:lnTo>
                  <a:close/>
                </a:path>
                <a:path w="365760" h="114935">
                  <a:moveTo>
                    <a:pt x="309740" y="83096"/>
                  </a:moveTo>
                  <a:lnTo>
                    <a:pt x="277653" y="83096"/>
                  </a:lnTo>
                  <a:lnTo>
                    <a:pt x="278681" y="83515"/>
                  </a:lnTo>
                  <a:lnTo>
                    <a:pt x="279380" y="83845"/>
                  </a:lnTo>
                  <a:lnTo>
                    <a:pt x="281087" y="86321"/>
                  </a:lnTo>
                  <a:lnTo>
                    <a:pt x="282037" y="87591"/>
                  </a:lnTo>
                  <a:lnTo>
                    <a:pt x="283988" y="88874"/>
                  </a:lnTo>
                  <a:lnTo>
                    <a:pt x="297827" y="88874"/>
                  </a:lnTo>
                  <a:lnTo>
                    <a:pt x="307771" y="88341"/>
                  </a:lnTo>
                  <a:lnTo>
                    <a:pt x="309714" y="85813"/>
                  </a:lnTo>
                  <a:lnTo>
                    <a:pt x="309740" y="83096"/>
                  </a:lnTo>
                  <a:close/>
                </a:path>
                <a:path w="365760" h="114935">
                  <a:moveTo>
                    <a:pt x="206865" y="21513"/>
                  </a:moveTo>
                  <a:lnTo>
                    <a:pt x="158521" y="21513"/>
                  </a:lnTo>
                  <a:lnTo>
                    <a:pt x="154455" y="24028"/>
                  </a:lnTo>
                  <a:lnTo>
                    <a:pt x="148004" y="35559"/>
                  </a:lnTo>
                  <a:lnTo>
                    <a:pt x="143515" y="43232"/>
                  </a:lnTo>
                  <a:lnTo>
                    <a:pt x="138391" y="52336"/>
                  </a:lnTo>
                  <a:lnTo>
                    <a:pt x="136740" y="53225"/>
                  </a:lnTo>
                  <a:lnTo>
                    <a:pt x="162168" y="53225"/>
                  </a:lnTo>
                  <a:lnTo>
                    <a:pt x="164965" y="48948"/>
                  </a:lnTo>
                  <a:lnTo>
                    <a:pt x="172909" y="43449"/>
                  </a:lnTo>
                  <a:lnTo>
                    <a:pt x="182727" y="41351"/>
                  </a:lnTo>
                  <a:lnTo>
                    <a:pt x="220863" y="41351"/>
                  </a:lnTo>
                  <a:lnTo>
                    <a:pt x="217646" y="36080"/>
                  </a:lnTo>
                  <a:lnTo>
                    <a:pt x="210946" y="24028"/>
                  </a:lnTo>
                  <a:lnTo>
                    <a:pt x="206865" y="21513"/>
                  </a:lnTo>
                  <a:close/>
                </a:path>
                <a:path w="365760" h="114935">
                  <a:moveTo>
                    <a:pt x="305486" y="33870"/>
                  </a:moveTo>
                  <a:lnTo>
                    <a:pt x="283922" y="33870"/>
                  </a:lnTo>
                  <a:lnTo>
                    <a:pt x="282841" y="34823"/>
                  </a:lnTo>
                  <a:lnTo>
                    <a:pt x="281377" y="52958"/>
                  </a:lnTo>
                  <a:lnTo>
                    <a:pt x="281155" y="52958"/>
                  </a:lnTo>
                  <a:lnTo>
                    <a:pt x="280562" y="53225"/>
                  </a:lnTo>
                  <a:lnTo>
                    <a:pt x="308058" y="53225"/>
                  </a:lnTo>
                  <a:lnTo>
                    <a:pt x="306959" y="36080"/>
                  </a:lnTo>
                  <a:lnTo>
                    <a:pt x="306908" y="35280"/>
                  </a:lnTo>
                  <a:lnTo>
                    <a:pt x="305486" y="33870"/>
                  </a:lnTo>
                  <a:close/>
                </a:path>
                <a:path w="365760" h="114935">
                  <a:moveTo>
                    <a:pt x="301134" y="33019"/>
                  </a:moveTo>
                  <a:lnTo>
                    <a:pt x="290695" y="33019"/>
                  </a:lnTo>
                  <a:lnTo>
                    <a:pt x="282388" y="33870"/>
                  </a:lnTo>
                  <a:lnTo>
                    <a:pt x="305960" y="33870"/>
                  </a:lnTo>
                  <a:lnTo>
                    <a:pt x="301134" y="33019"/>
                  </a:lnTo>
                  <a:close/>
                </a:path>
                <a:path w="365760" h="114935">
                  <a:moveTo>
                    <a:pt x="298119" y="24739"/>
                  </a:moveTo>
                  <a:lnTo>
                    <a:pt x="291960" y="24739"/>
                  </a:lnTo>
                  <a:lnTo>
                    <a:pt x="291960" y="33019"/>
                  </a:lnTo>
                  <a:lnTo>
                    <a:pt x="300050" y="33019"/>
                  </a:lnTo>
                  <a:lnTo>
                    <a:pt x="298780" y="32702"/>
                  </a:lnTo>
                  <a:lnTo>
                    <a:pt x="298261" y="32283"/>
                  </a:lnTo>
                  <a:lnTo>
                    <a:pt x="298119" y="24739"/>
                  </a:lnTo>
                  <a:close/>
                </a:path>
                <a:path w="365760" h="114935">
                  <a:moveTo>
                    <a:pt x="48107" y="0"/>
                  </a:moveTo>
                  <a:lnTo>
                    <a:pt x="39965" y="1429"/>
                  </a:lnTo>
                  <a:lnTo>
                    <a:pt x="3471" y="8267"/>
                  </a:lnTo>
                  <a:lnTo>
                    <a:pt x="3758" y="8267"/>
                  </a:lnTo>
                  <a:lnTo>
                    <a:pt x="1981" y="10477"/>
                  </a:lnTo>
                  <a:lnTo>
                    <a:pt x="67" y="19799"/>
                  </a:lnTo>
                  <a:lnTo>
                    <a:pt x="0" y="20129"/>
                  </a:lnTo>
                  <a:lnTo>
                    <a:pt x="3111" y="24282"/>
                  </a:lnTo>
                  <a:lnTo>
                    <a:pt x="12445" y="24739"/>
                  </a:lnTo>
                  <a:lnTo>
                    <a:pt x="124279" y="24739"/>
                  </a:lnTo>
                  <a:lnTo>
                    <a:pt x="137502" y="24422"/>
                  </a:lnTo>
                  <a:lnTo>
                    <a:pt x="140068" y="22072"/>
                  </a:lnTo>
                  <a:lnTo>
                    <a:pt x="141808" y="12687"/>
                  </a:lnTo>
                  <a:lnTo>
                    <a:pt x="139090" y="8648"/>
                  </a:lnTo>
                  <a:lnTo>
                    <a:pt x="132580" y="7277"/>
                  </a:lnTo>
                  <a:lnTo>
                    <a:pt x="67703" y="7277"/>
                  </a:lnTo>
                  <a:lnTo>
                    <a:pt x="65214" y="6197"/>
                  </a:lnTo>
                  <a:lnTo>
                    <a:pt x="63030" y="5181"/>
                  </a:lnTo>
                  <a:lnTo>
                    <a:pt x="54898" y="1955"/>
                  </a:lnTo>
                  <a:lnTo>
                    <a:pt x="55041" y="1955"/>
                  </a:lnTo>
                  <a:lnTo>
                    <a:pt x="48107" y="0"/>
                  </a:lnTo>
                  <a:close/>
                </a:path>
                <a:path w="365760" h="114935">
                  <a:moveTo>
                    <a:pt x="271335" y="139"/>
                  </a:moveTo>
                  <a:lnTo>
                    <a:pt x="228091" y="8267"/>
                  </a:lnTo>
                  <a:lnTo>
                    <a:pt x="225043" y="20739"/>
                  </a:lnTo>
                  <a:lnTo>
                    <a:pt x="227012" y="23266"/>
                  </a:lnTo>
                  <a:lnTo>
                    <a:pt x="232692" y="24739"/>
                  </a:lnTo>
                  <a:lnTo>
                    <a:pt x="358487" y="24739"/>
                  </a:lnTo>
                  <a:lnTo>
                    <a:pt x="361327" y="23685"/>
                  </a:lnTo>
                  <a:lnTo>
                    <a:pt x="365277" y="19799"/>
                  </a:lnTo>
                  <a:lnTo>
                    <a:pt x="364350" y="17551"/>
                  </a:lnTo>
                  <a:lnTo>
                    <a:pt x="365041" y="12687"/>
                  </a:lnTo>
                  <a:lnTo>
                    <a:pt x="357110" y="7277"/>
                  </a:lnTo>
                  <a:lnTo>
                    <a:pt x="291801" y="7277"/>
                  </a:lnTo>
                  <a:lnTo>
                    <a:pt x="288429" y="5928"/>
                  </a:lnTo>
                  <a:lnTo>
                    <a:pt x="284786" y="4381"/>
                  </a:lnTo>
                  <a:lnTo>
                    <a:pt x="276852" y="1429"/>
                  </a:lnTo>
                  <a:lnTo>
                    <a:pt x="271335" y="139"/>
                  </a:lnTo>
                  <a:close/>
                </a:path>
                <a:path w="365760" h="114935">
                  <a:moveTo>
                    <a:pt x="71897" y="1429"/>
                  </a:moveTo>
                  <a:lnTo>
                    <a:pt x="69434" y="1429"/>
                  </a:lnTo>
                  <a:lnTo>
                    <a:pt x="68389" y="1663"/>
                  </a:lnTo>
                  <a:lnTo>
                    <a:pt x="68346" y="1955"/>
                  </a:lnTo>
                  <a:lnTo>
                    <a:pt x="68234" y="2712"/>
                  </a:lnTo>
                  <a:lnTo>
                    <a:pt x="68207" y="2893"/>
                  </a:lnTo>
                  <a:lnTo>
                    <a:pt x="68105" y="3581"/>
                  </a:lnTo>
                  <a:lnTo>
                    <a:pt x="67987" y="4381"/>
                  </a:lnTo>
                  <a:lnTo>
                    <a:pt x="67940" y="4698"/>
                  </a:lnTo>
                  <a:lnTo>
                    <a:pt x="67828" y="5928"/>
                  </a:lnTo>
                  <a:lnTo>
                    <a:pt x="67703" y="7277"/>
                  </a:lnTo>
                  <a:lnTo>
                    <a:pt x="132580" y="7277"/>
                  </a:lnTo>
                  <a:lnTo>
                    <a:pt x="130771" y="6896"/>
                  </a:lnTo>
                  <a:lnTo>
                    <a:pt x="75185" y="6896"/>
                  </a:lnTo>
                  <a:lnTo>
                    <a:pt x="74310" y="5333"/>
                  </a:lnTo>
                  <a:lnTo>
                    <a:pt x="73801" y="4381"/>
                  </a:lnTo>
                  <a:lnTo>
                    <a:pt x="72341" y="1955"/>
                  </a:lnTo>
                  <a:lnTo>
                    <a:pt x="71897" y="1429"/>
                  </a:lnTo>
                  <a:close/>
                </a:path>
                <a:path w="365760" h="114935">
                  <a:moveTo>
                    <a:pt x="296924" y="1429"/>
                  </a:moveTo>
                  <a:lnTo>
                    <a:pt x="292823" y="1429"/>
                  </a:lnTo>
                  <a:lnTo>
                    <a:pt x="292376" y="1663"/>
                  </a:lnTo>
                  <a:lnTo>
                    <a:pt x="292250" y="2712"/>
                  </a:lnTo>
                  <a:lnTo>
                    <a:pt x="292145" y="3581"/>
                  </a:lnTo>
                  <a:lnTo>
                    <a:pt x="292049" y="4381"/>
                  </a:lnTo>
                  <a:lnTo>
                    <a:pt x="292011" y="4698"/>
                  </a:lnTo>
                  <a:lnTo>
                    <a:pt x="291892" y="5689"/>
                  </a:lnTo>
                  <a:lnTo>
                    <a:pt x="291803" y="6426"/>
                  </a:lnTo>
                  <a:lnTo>
                    <a:pt x="291701" y="7277"/>
                  </a:lnTo>
                  <a:lnTo>
                    <a:pt x="298129" y="7277"/>
                  </a:lnTo>
                  <a:lnTo>
                    <a:pt x="298027" y="6197"/>
                  </a:lnTo>
                  <a:lnTo>
                    <a:pt x="297927" y="5181"/>
                  </a:lnTo>
                  <a:lnTo>
                    <a:pt x="297846" y="4381"/>
                  </a:lnTo>
                  <a:lnTo>
                    <a:pt x="297766" y="3581"/>
                  </a:lnTo>
                  <a:lnTo>
                    <a:pt x="297677" y="2712"/>
                  </a:lnTo>
                  <a:lnTo>
                    <a:pt x="297599" y="1955"/>
                  </a:lnTo>
                  <a:lnTo>
                    <a:pt x="296924" y="1429"/>
                  </a:lnTo>
                  <a:close/>
                </a:path>
                <a:path w="365760" h="114935">
                  <a:moveTo>
                    <a:pt x="328307" y="1429"/>
                  </a:moveTo>
                  <a:lnTo>
                    <a:pt x="318007" y="1429"/>
                  </a:lnTo>
                  <a:lnTo>
                    <a:pt x="309465" y="2893"/>
                  </a:lnTo>
                  <a:lnTo>
                    <a:pt x="300291" y="6426"/>
                  </a:lnTo>
                  <a:lnTo>
                    <a:pt x="299370" y="6896"/>
                  </a:lnTo>
                  <a:lnTo>
                    <a:pt x="298970" y="6896"/>
                  </a:lnTo>
                  <a:lnTo>
                    <a:pt x="297810" y="7277"/>
                  </a:lnTo>
                  <a:lnTo>
                    <a:pt x="357110" y="7277"/>
                  </a:lnTo>
                  <a:lnTo>
                    <a:pt x="350138" y="5689"/>
                  </a:lnTo>
                  <a:lnTo>
                    <a:pt x="344563" y="4698"/>
                  </a:lnTo>
                  <a:lnTo>
                    <a:pt x="344404" y="4698"/>
                  </a:lnTo>
                  <a:lnTo>
                    <a:pt x="337959" y="3111"/>
                  </a:lnTo>
                  <a:lnTo>
                    <a:pt x="328307" y="1429"/>
                  </a:lnTo>
                  <a:close/>
                </a:path>
                <a:path w="365760" h="114935">
                  <a:moveTo>
                    <a:pt x="95745" y="444"/>
                  </a:moveTo>
                  <a:lnTo>
                    <a:pt x="83604" y="3581"/>
                  </a:lnTo>
                  <a:lnTo>
                    <a:pt x="79336" y="5333"/>
                  </a:lnTo>
                  <a:lnTo>
                    <a:pt x="74787" y="6896"/>
                  </a:lnTo>
                  <a:lnTo>
                    <a:pt x="130771" y="6896"/>
                  </a:lnTo>
                  <a:lnTo>
                    <a:pt x="118605" y="4381"/>
                  </a:lnTo>
                  <a:lnTo>
                    <a:pt x="105408" y="1429"/>
                  </a:lnTo>
                  <a:lnTo>
                    <a:pt x="109418" y="1429"/>
                  </a:lnTo>
                  <a:lnTo>
                    <a:pt x="95745" y="44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888065"/>
              <a:endParaRPr sz="1748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28" name="object 2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63018" y="2694393"/>
              <a:ext cx="207340" cy="130505"/>
            </a:xfrm>
            <a:prstGeom prst="rect">
              <a:avLst/>
            </a:prstGeom>
          </p:spPr>
        </p:pic>
      </p:grpSp>
      <p:pic>
        <p:nvPicPr>
          <p:cNvPr id="22" name="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874676" y="3065760"/>
            <a:ext cx="251316" cy="259790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731474" y="3050330"/>
            <a:ext cx="254140" cy="290453"/>
          </a:xfrm>
          <a:prstGeom prst="rect">
            <a:avLst/>
          </a:prstGeom>
        </p:spPr>
      </p:pic>
      <p:grpSp>
        <p:nvGrpSpPr>
          <p:cNvPr id="18" name="object 18"/>
          <p:cNvGrpSpPr/>
          <p:nvPr/>
        </p:nvGrpSpPr>
        <p:grpSpPr>
          <a:xfrm>
            <a:off x="1869140" y="3589211"/>
            <a:ext cx="259025" cy="291095"/>
            <a:chOff x="829500" y="3695558"/>
            <a:chExt cx="266700" cy="299720"/>
          </a:xfrm>
        </p:grpSpPr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39155" y="3764966"/>
              <a:ext cx="246464" cy="230057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829500" y="3695560"/>
              <a:ext cx="266700" cy="71755"/>
            </a:xfrm>
            <a:custGeom>
              <a:avLst/>
              <a:gdLst/>
              <a:ahLst/>
              <a:cxnLst/>
              <a:rect l="l" t="t" r="r" b="b"/>
              <a:pathLst>
                <a:path w="266700" h="71754">
                  <a:moveTo>
                    <a:pt x="57785" y="14668"/>
                  </a:moveTo>
                  <a:lnTo>
                    <a:pt x="15621" y="16027"/>
                  </a:lnTo>
                  <a:lnTo>
                    <a:pt x="0" y="36068"/>
                  </a:lnTo>
                  <a:lnTo>
                    <a:pt x="20091" y="40627"/>
                  </a:lnTo>
                  <a:lnTo>
                    <a:pt x="28384" y="42278"/>
                  </a:lnTo>
                  <a:lnTo>
                    <a:pt x="31013" y="41122"/>
                  </a:lnTo>
                  <a:lnTo>
                    <a:pt x="38811" y="33553"/>
                  </a:lnTo>
                  <a:lnTo>
                    <a:pt x="57785" y="14668"/>
                  </a:lnTo>
                  <a:close/>
                </a:path>
                <a:path w="266700" h="71754">
                  <a:moveTo>
                    <a:pt x="232143" y="43154"/>
                  </a:moveTo>
                  <a:lnTo>
                    <a:pt x="227774" y="39611"/>
                  </a:lnTo>
                  <a:lnTo>
                    <a:pt x="223659" y="36283"/>
                  </a:lnTo>
                  <a:lnTo>
                    <a:pt x="214884" y="31280"/>
                  </a:lnTo>
                  <a:lnTo>
                    <a:pt x="210375" y="29375"/>
                  </a:lnTo>
                  <a:lnTo>
                    <a:pt x="208965" y="28778"/>
                  </a:lnTo>
                  <a:lnTo>
                    <a:pt x="205930" y="27495"/>
                  </a:lnTo>
                  <a:lnTo>
                    <a:pt x="189484" y="21564"/>
                  </a:lnTo>
                  <a:lnTo>
                    <a:pt x="182130" y="18821"/>
                  </a:lnTo>
                  <a:lnTo>
                    <a:pt x="181203" y="18427"/>
                  </a:lnTo>
                  <a:lnTo>
                    <a:pt x="174853" y="15722"/>
                  </a:lnTo>
                  <a:lnTo>
                    <a:pt x="168922" y="12623"/>
                  </a:lnTo>
                  <a:lnTo>
                    <a:pt x="168922" y="23291"/>
                  </a:lnTo>
                  <a:lnTo>
                    <a:pt x="168592" y="23291"/>
                  </a:lnTo>
                  <a:lnTo>
                    <a:pt x="165303" y="25895"/>
                  </a:lnTo>
                  <a:lnTo>
                    <a:pt x="163245" y="28778"/>
                  </a:lnTo>
                  <a:lnTo>
                    <a:pt x="159550" y="28778"/>
                  </a:lnTo>
                  <a:lnTo>
                    <a:pt x="156083" y="25755"/>
                  </a:lnTo>
                  <a:lnTo>
                    <a:pt x="155956" y="24206"/>
                  </a:lnTo>
                  <a:lnTo>
                    <a:pt x="155892" y="23291"/>
                  </a:lnTo>
                  <a:lnTo>
                    <a:pt x="155803" y="22225"/>
                  </a:lnTo>
                  <a:lnTo>
                    <a:pt x="158775" y="19113"/>
                  </a:lnTo>
                  <a:lnTo>
                    <a:pt x="162648" y="18427"/>
                  </a:lnTo>
                  <a:lnTo>
                    <a:pt x="165049" y="20980"/>
                  </a:lnTo>
                  <a:lnTo>
                    <a:pt x="168922" y="23291"/>
                  </a:lnTo>
                  <a:lnTo>
                    <a:pt x="168922" y="12623"/>
                  </a:lnTo>
                  <a:lnTo>
                    <a:pt x="167957" y="12115"/>
                  </a:lnTo>
                  <a:lnTo>
                    <a:pt x="153136" y="5740"/>
                  </a:lnTo>
                  <a:lnTo>
                    <a:pt x="153136" y="33997"/>
                  </a:lnTo>
                  <a:lnTo>
                    <a:pt x="149733" y="36728"/>
                  </a:lnTo>
                  <a:lnTo>
                    <a:pt x="147701" y="39611"/>
                  </a:lnTo>
                  <a:lnTo>
                    <a:pt x="143979" y="39611"/>
                  </a:lnTo>
                  <a:lnTo>
                    <a:pt x="140538" y="36728"/>
                  </a:lnTo>
                  <a:lnTo>
                    <a:pt x="140462" y="36283"/>
                  </a:lnTo>
                  <a:lnTo>
                    <a:pt x="140208" y="33997"/>
                  </a:lnTo>
                  <a:lnTo>
                    <a:pt x="140119" y="33210"/>
                  </a:lnTo>
                  <a:lnTo>
                    <a:pt x="143129" y="30073"/>
                  </a:lnTo>
                  <a:lnTo>
                    <a:pt x="147002" y="29375"/>
                  </a:lnTo>
                  <a:lnTo>
                    <a:pt x="149415" y="31864"/>
                  </a:lnTo>
                  <a:lnTo>
                    <a:pt x="153136" y="33997"/>
                  </a:lnTo>
                  <a:lnTo>
                    <a:pt x="153136" y="5740"/>
                  </a:lnTo>
                  <a:lnTo>
                    <a:pt x="145389" y="2400"/>
                  </a:lnTo>
                  <a:lnTo>
                    <a:pt x="123304" y="0"/>
                  </a:lnTo>
                  <a:lnTo>
                    <a:pt x="101549" y="4572"/>
                  </a:lnTo>
                  <a:lnTo>
                    <a:pt x="80048" y="15722"/>
                  </a:lnTo>
                  <a:lnTo>
                    <a:pt x="75425" y="18821"/>
                  </a:lnTo>
                  <a:lnTo>
                    <a:pt x="70167" y="21259"/>
                  </a:lnTo>
                  <a:lnTo>
                    <a:pt x="40233" y="44323"/>
                  </a:lnTo>
                  <a:lnTo>
                    <a:pt x="88353" y="46329"/>
                  </a:lnTo>
                  <a:lnTo>
                    <a:pt x="136118" y="47002"/>
                  </a:lnTo>
                  <a:lnTo>
                    <a:pt x="183921" y="46050"/>
                  </a:lnTo>
                  <a:lnTo>
                    <a:pt x="232143" y="43154"/>
                  </a:lnTo>
                  <a:close/>
                </a:path>
                <a:path w="266700" h="71754">
                  <a:moveTo>
                    <a:pt x="264388" y="46202"/>
                  </a:moveTo>
                  <a:lnTo>
                    <a:pt x="212013" y="56502"/>
                  </a:lnTo>
                  <a:lnTo>
                    <a:pt x="159588" y="61645"/>
                  </a:lnTo>
                  <a:lnTo>
                    <a:pt x="107137" y="61747"/>
                  </a:lnTo>
                  <a:lnTo>
                    <a:pt x="54673" y="56921"/>
                  </a:lnTo>
                  <a:lnTo>
                    <a:pt x="2247" y="47269"/>
                  </a:lnTo>
                  <a:lnTo>
                    <a:pt x="5918" y="58407"/>
                  </a:lnTo>
                  <a:lnTo>
                    <a:pt x="10833" y="65913"/>
                  </a:lnTo>
                  <a:lnTo>
                    <a:pt x="17500" y="70154"/>
                  </a:lnTo>
                  <a:lnTo>
                    <a:pt x="26428" y="71501"/>
                  </a:lnTo>
                  <a:lnTo>
                    <a:pt x="241782" y="71450"/>
                  </a:lnTo>
                  <a:lnTo>
                    <a:pt x="250418" y="69684"/>
                  </a:lnTo>
                  <a:lnTo>
                    <a:pt x="257035" y="64744"/>
                  </a:lnTo>
                  <a:lnTo>
                    <a:pt x="261670" y="56845"/>
                  </a:lnTo>
                  <a:lnTo>
                    <a:pt x="264388" y="46202"/>
                  </a:lnTo>
                  <a:close/>
                </a:path>
                <a:path w="266700" h="71754">
                  <a:moveTo>
                    <a:pt x="266395" y="35204"/>
                  </a:moveTo>
                  <a:lnTo>
                    <a:pt x="234061" y="14630"/>
                  </a:lnTo>
                  <a:lnTo>
                    <a:pt x="222631" y="14605"/>
                  </a:lnTo>
                  <a:lnTo>
                    <a:pt x="201764" y="14744"/>
                  </a:lnTo>
                  <a:lnTo>
                    <a:pt x="242239" y="40576"/>
                  </a:lnTo>
                  <a:lnTo>
                    <a:pt x="244614" y="40728"/>
                  </a:lnTo>
                  <a:lnTo>
                    <a:pt x="253098" y="38823"/>
                  </a:lnTo>
                  <a:lnTo>
                    <a:pt x="259778" y="36931"/>
                  </a:lnTo>
                  <a:lnTo>
                    <a:pt x="266395" y="3520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888065"/>
              <a:endParaRPr sz="1748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09610" y="3837978"/>
              <a:ext cx="105859" cy="84353"/>
            </a:xfrm>
            <a:prstGeom prst="rect">
              <a:avLst/>
            </a:prstGeom>
          </p:spPr>
        </p:pic>
      </p:grpSp>
      <p:pic>
        <p:nvPicPr>
          <p:cNvPr id="2" name="object 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0" y="4900213"/>
            <a:ext cx="12192000" cy="1952741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1760946" y="5295091"/>
            <a:ext cx="2941169" cy="823947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 marR="4934" defTabSz="888065">
              <a:spcBef>
                <a:spcPts val="97"/>
              </a:spcBef>
            </a:pPr>
            <a:r>
              <a:rPr sz="1748" kern="0" spc="102" dirty="0">
                <a:solidFill>
                  <a:srgbClr val="FFFFFF"/>
                </a:solidFill>
                <a:latin typeface="Century Gothic"/>
                <a:cs typeface="Century Gothic"/>
              </a:rPr>
              <a:t>Роботы,</a:t>
            </a:r>
            <a:r>
              <a:rPr sz="1748" kern="0" spc="24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748" kern="0" spc="97" dirty="0">
                <a:solidFill>
                  <a:srgbClr val="FFFFFF"/>
                </a:solidFill>
                <a:latin typeface="Century Gothic"/>
                <a:cs typeface="Century Gothic"/>
              </a:rPr>
              <a:t>дроны,</a:t>
            </a:r>
            <a:r>
              <a:rPr sz="1748" kern="0" spc="24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748" kern="0" spc="126" dirty="0">
                <a:solidFill>
                  <a:srgbClr val="FFFFFF"/>
                </a:solidFill>
                <a:latin typeface="Century Gothic"/>
                <a:cs typeface="Century Gothic"/>
              </a:rPr>
              <a:t>ИИ</a:t>
            </a:r>
            <a:r>
              <a:rPr sz="1748" kern="0" spc="24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748" kern="0" spc="-49" dirty="0">
                <a:solidFill>
                  <a:srgbClr val="FFFFFF"/>
                </a:solidFill>
                <a:latin typeface="Century Gothic"/>
                <a:cs typeface="Century Gothic"/>
              </a:rPr>
              <a:t>–</a:t>
            </a:r>
            <a:r>
              <a:rPr sz="1748" kern="0" spc="486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748" kern="0" dirty="0">
                <a:solidFill>
                  <a:srgbClr val="FFFFFF"/>
                </a:solidFill>
                <a:latin typeface="Century Gothic"/>
                <a:cs typeface="Century Gothic"/>
              </a:rPr>
              <a:t>это</a:t>
            </a:r>
            <a:r>
              <a:rPr sz="1748" kern="0" spc="117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748" kern="0" spc="63" dirty="0">
                <a:solidFill>
                  <a:srgbClr val="FFFFFF"/>
                </a:solidFill>
                <a:latin typeface="Century Gothic"/>
                <a:cs typeface="Century Gothic"/>
              </a:rPr>
              <a:t>не</a:t>
            </a:r>
            <a:r>
              <a:rPr sz="1748" kern="0" spc="117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748" kern="0" dirty="0">
                <a:solidFill>
                  <a:srgbClr val="FFFFFF"/>
                </a:solidFill>
                <a:latin typeface="Century Gothic"/>
                <a:cs typeface="Century Gothic"/>
              </a:rPr>
              <a:t>будущее,</a:t>
            </a:r>
            <a:r>
              <a:rPr sz="1748" kern="0" spc="121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748" kern="0" dirty="0">
                <a:solidFill>
                  <a:srgbClr val="FFFFFF"/>
                </a:solidFill>
                <a:latin typeface="Century Gothic"/>
                <a:cs typeface="Century Gothic"/>
              </a:rPr>
              <a:t>это</a:t>
            </a:r>
            <a:r>
              <a:rPr sz="1748" kern="0" spc="117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748" kern="0" spc="63" dirty="0">
                <a:solidFill>
                  <a:srgbClr val="FFFFFF"/>
                </a:solidFill>
                <a:latin typeface="Century Gothic"/>
                <a:cs typeface="Century Gothic"/>
              </a:rPr>
              <a:t>уже </a:t>
            </a:r>
            <a:r>
              <a:rPr sz="1748" kern="0" spc="111" dirty="0">
                <a:solidFill>
                  <a:srgbClr val="FFFFFF"/>
                </a:solidFill>
                <a:latin typeface="Century Gothic"/>
                <a:cs typeface="Century Gothic"/>
              </a:rPr>
              <a:t>сегодняшний</a:t>
            </a:r>
            <a:r>
              <a:rPr sz="1748" kern="0" spc="19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748" kern="0" spc="141" dirty="0">
                <a:solidFill>
                  <a:srgbClr val="FFFFFF"/>
                </a:solidFill>
                <a:latin typeface="Century Gothic"/>
                <a:cs typeface="Century Gothic"/>
              </a:rPr>
              <a:t>рынок</a:t>
            </a:r>
            <a:endParaRPr sz="1748" kern="0" dirty="0">
              <a:solidFill>
                <a:sysClr val="windowText" lastClr="000000"/>
              </a:solidFill>
              <a:latin typeface="Century Gothic"/>
              <a:cs typeface="Century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989202" y="5295091"/>
            <a:ext cx="2691395" cy="823947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 marR="4934" defTabSz="888065">
              <a:spcBef>
                <a:spcPts val="97"/>
              </a:spcBef>
            </a:pPr>
            <a:r>
              <a:rPr sz="1748" kern="0" dirty="0">
                <a:solidFill>
                  <a:srgbClr val="FFFFFF"/>
                </a:solidFill>
                <a:latin typeface="Century Gothic"/>
                <a:cs typeface="Century Gothic"/>
              </a:rPr>
              <a:t>Наша</a:t>
            </a:r>
            <a:r>
              <a:rPr sz="1748" kern="0" spc="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748" kern="0" spc="117" dirty="0">
                <a:solidFill>
                  <a:srgbClr val="FFFFFF"/>
                </a:solidFill>
                <a:latin typeface="Century Gothic"/>
                <a:cs typeface="Century Gothic"/>
              </a:rPr>
              <a:t>цель</a:t>
            </a:r>
            <a:r>
              <a:rPr sz="1748" kern="0" spc="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748" kern="0" dirty="0">
                <a:solidFill>
                  <a:srgbClr val="FFFFFF"/>
                </a:solidFill>
                <a:latin typeface="Century Gothic"/>
                <a:cs typeface="Century Gothic"/>
              </a:rPr>
              <a:t>–</a:t>
            </a:r>
            <a:r>
              <a:rPr sz="1748" kern="0" spc="1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748" kern="0" spc="107" dirty="0" err="1">
                <a:solidFill>
                  <a:srgbClr val="FFFFFF"/>
                </a:solidFill>
                <a:latin typeface="Century Gothic"/>
                <a:cs typeface="Century Gothic"/>
              </a:rPr>
              <a:t>дать</a:t>
            </a:r>
            <a:r>
              <a:rPr sz="1748" kern="0" spc="107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748" kern="0" spc="-131" dirty="0" err="1">
                <a:solidFill>
                  <a:srgbClr val="FFFFFF"/>
                </a:solidFill>
                <a:latin typeface="Century Gothic"/>
                <a:cs typeface="Century Gothic"/>
              </a:rPr>
              <a:t>фер</a:t>
            </a:r>
            <a:r>
              <a:rPr lang="ru-RU" sz="1748" kern="0" spc="-131" dirty="0">
                <a:solidFill>
                  <a:srgbClr val="FFFFFF"/>
                </a:solidFill>
                <a:latin typeface="Century Gothic"/>
                <a:cs typeface="Century Gothic"/>
              </a:rPr>
              <a:t>м</a:t>
            </a:r>
            <a:r>
              <a:rPr sz="1748" kern="0" spc="-131" dirty="0" err="1">
                <a:solidFill>
                  <a:srgbClr val="FFFFFF"/>
                </a:solidFill>
                <a:latin typeface="Century Gothic"/>
                <a:cs typeface="Century Gothic"/>
              </a:rPr>
              <a:t>ера</a:t>
            </a:r>
            <a:r>
              <a:rPr lang="ru-RU" sz="1748" kern="0" spc="-131" dirty="0">
                <a:solidFill>
                  <a:srgbClr val="FFFFFF"/>
                </a:solidFill>
                <a:latin typeface="Century Gothic"/>
                <a:cs typeface="Century Gothic"/>
              </a:rPr>
              <a:t>м</a:t>
            </a:r>
            <a:r>
              <a:rPr sz="1748" kern="0" spc="49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748" kern="0" spc="107" dirty="0">
                <a:solidFill>
                  <a:srgbClr val="FFFFFF"/>
                </a:solidFill>
                <a:latin typeface="Century Gothic"/>
                <a:cs typeface="Century Gothic"/>
              </a:rPr>
              <a:t>доступные </a:t>
            </a:r>
            <a:r>
              <a:rPr sz="1748" kern="0" spc="151" dirty="0">
                <a:solidFill>
                  <a:srgbClr val="FFFFFF"/>
                </a:solidFill>
                <a:latin typeface="Century Gothic"/>
                <a:cs typeface="Century Gothic"/>
              </a:rPr>
              <a:t>и</a:t>
            </a:r>
            <a:r>
              <a:rPr sz="1748" kern="0" spc="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748" kern="0" spc="83" dirty="0">
                <a:solidFill>
                  <a:srgbClr val="FFFFFF"/>
                </a:solidFill>
                <a:latin typeface="Century Gothic"/>
                <a:cs typeface="Century Gothic"/>
              </a:rPr>
              <a:t>у</a:t>
            </a:r>
            <a:r>
              <a:rPr lang="ru-RU" sz="1748" kern="0" spc="83" dirty="0">
                <a:solidFill>
                  <a:srgbClr val="FFFFFF"/>
                </a:solidFill>
                <a:latin typeface="Century Gothic"/>
                <a:cs typeface="Century Gothic"/>
              </a:rPr>
              <a:t>м</a:t>
            </a:r>
            <a:r>
              <a:rPr sz="1748" kern="0" spc="83" dirty="0" err="1">
                <a:solidFill>
                  <a:srgbClr val="FFFFFF"/>
                </a:solidFill>
                <a:latin typeface="Century Gothic"/>
                <a:cs typeface="Century Gothic"/>
              </a:rPr>
              <a:t>ные</a:t>
            </a:r>
            <a:r>
              <a:rPr sz="1748" kern="0" spc="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ru-RU" sz="1748" kern="0" spc="53" dirty="0">
                <a:solidFill>
                  <a:srgbClr val="FFFFFF"/>
                </a:solidFill>
                <a:latin typeface="Century Gothic"/>
                <a:cs typeface="Century Gothic"/>
              </a:rPr>
              <a:t>м</a:t>
            </a:r>
            <a:r>
              <a:rPr sz="1748" kern="0" spc="53" dirty="0" err="1">
                <a:solidFill>
                  <a:srgbClr val="FFFFFF"/>
                </a:solidFill>
                <a:latin typeface="Century Gothic"/>
                <a:cs typeface="Century Gothic"/>
              </a:rPr>
              <a:t>ашины</a:t>
            </a:r>
            <a:endParaRPr sz="1748" kern="0" dirty="0">
              <a:solidFill>
                <a:sysClr val="windowText" lastClr="000000"/>
              </a:solidFill>
              <a:latin typeface="Century Gothic"/>
              <a:cs typeface="Century Gothic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3923567" y="3567121"/>
            <a:ext cx="4202375" cy="2682761"/>
            <a:chOff x="2944799" y="3672814"/>
            <a:chExt cx="4326890" cy="2762250"/>
          </a:xfrm>
        </p:grpSpPr>
        <p:pic>
          <p:nvPicPr>
            <p:cNvPr id="31" name="object 3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944799" y="4070222"/>
              <a:ext cx="4326597" cy="2364447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5815240" y="3672814"/>
              <a:ext cx="303530" cy="342900"/>
            </a:xfrm>
            <a:custGeom>
              <a:avLst/>
              <a:gdLst/>
              <a:ahLst/>
              <a:cxnLst/>
              <a:rect l="l" t="t" r="r" b="b"/>
              <a:pathLst>
                <a:path w="303529" h="342900">
                  <a:moveTo>
                    <a:pt x="0" y="35293"/>
                  </a:moveTo>
                  <a:lnTo>
                    <a:pt x="3998" y="77414"/>
                  </a:lnTo>
                  <a:lnTo>
                    <a:pt x="36855" y="101193"/>
                  </a:lnTo>
                  <a:lnTo>
                    <a:pt x="41935" y="101828"/>
                  </a:lnTo>
                  <a:lnTo>
                    <a:pt x="49822" y="101828"/>
                  </a:lnTo>
                  <a:lnTo>
                    <a:pt x="33570" y="123997"/>
                  </a:lnTo>
                  <a:lnTo>
                    <a:pt x="22020" y="147566"/>
                  </a:lnTo>
                  <a:lnTo>
                    <a:pt x="21934" y="147742"/>
                  </a:lnTo>
                  <a:lnTo>
                    <a:pt x="14987" y="173130"/>
                  </a:lnTo>
                  <a:lnTo>
                    <a:pt x="15386" y="227393"/>
                  </a:lnTo>
                  <a:lnTo>
                    <a:pt x="34654" y="276205"/>
                  </a:lnTo>
                  <a:lnTo>
                    <a:pt x="89696" y="327598"/>
                  </a:lnTo>
                  <a:lnTo>
                    <a:pt x="134778" y="342750"/>
                  </a:lnTo>
                  <a:lnTo>
                    <a:pt x="182000" y="342750"/>
                  </a:lnTo>
                  <a:lnTo>
                    <a:pt x="206574" y="334155"/>
                  </a:lnTo>
                  <a:lnTo>
                    <a:pt x="149458" y="334155"/>
                  </a:lnTo>
                  <a:lnTo>
                    <a:pt x="110985" y="325120"/>
                  </a:lnTo>
                  <a:lnTo>
                    <a:pt x="75839" y="306496"/>
                  </a:lnTo>
                  <a:lnTo>
                    <a:pt x="49542" y="280666"/>
                  </a:lnTo>
                  <a:lnTo>
                    <a:pt x="32161" y="248031"/>
                  </a:lnTo>
                  <a:lnTo>
                    <a:pt x="23761" y="208991"/>
                  </a:lnTo>
                  <a:lnTo>
                    <a:pt x="24038" y="181469"/>
                  </a:lnTo>
                  <a:lnTo>
                    <a:pt x="29941" y="155628"/>
                  </a:lnTo>
                  <a:lnTo>
                    <a:pt x="41247" y="131545"/>
                  </a:lnTo>
                  <a:lnTo>
                    <a:pt x="57734" y="109296"/>
                  </a:lnTo>
                  <a:lnTo>
                    <a:pt x="62509" y="103936"/>
                  </a:lnTo>
                  <a:lnTo>
                    <a:pt x="66471" y="98310"/>
                  </a:lnTo>
                  <a:lnTo>
                    <a:pt x="66765" y="97536"/>
                  </a:lnTo>
                  <a:lnTo>
                    <a:pt x="53441" y="97536"/>
                  </a:lnTo>
                  <a:lnTo>
                    <a:pt x="53136" y="95250"/>
                  </a:lnTo>
                  <a:lnTo>
                    <a:pt x="52970" y="93535"/>
                  </a:lnTo>
                  <a:lnTo>
                    <a:pt x="52883" y="92875"/>
                  </a:lnTo>
                  <a:lnTo>
                    <a:pt x="52651" y="91567"/>
                  </a:lnTo>
                  <a:lnTo>
                    <a:pt x="52565" y="91084"/>
                  </a:lnTo>
                  <a:lnTo>
                    <a:pt x="26254" y="61671"/>
                  </a:lnTo>
                  <a:lnTo>
                    <a:pt x="19951" y="57708"/>
                  </a:lnTo>
                  <a:lnTo>
                    <a:pt x="18516" y="56603"/>
                  </a:lnTo>
                  <a:lnTo>
                    <a:pt x="17056" y="55575"/>
                  </a:lnTo>
                  <a:lnTo>
                    <a:pt x="43639" y="55575"/>
                  </a:lnTo>
                  <a:lnTo>
                    <a:pt x="43263" y="55363"/>
                  </a:lnTo>
                  <a:lnTo>
                    <a:pt x="37185" y="52501"/>
                  </a:lnTo>
                  <a:lnTo>
                    <a:pt x="27690" y="48841"/>
                  </a:lnTo>
                  <a:lnTo>
                    <a:pt x="18026" y="45469"/>
                  </a:lnTo>
                  <a:lnTo>
                    <a:pt x="8644" y="41311"/>
                  </a:lnTo>
                  <a:lnTo>
                    <a:pt x="0" y="35293"/>
                  </a:lnTo>
                  <a:close/>
                </a:path>
                <a:path w="303529" h="342900">
                  <a:moveTo>
                    <a:pt x="174739" y="55029"/>
                  </a:moveTo>
                  <a:lnTo>
                    <a:pt x="172523" y="64554"/>
                  </a:lnTo>
                  <a:lnTo>
                    <a:pt x="172491" y="64693"/>
                  </a:lnTo>
                  <a:lnTo>
                    <a:pt x="173621" y="64935"/>
                  </a:lnTo>
                  <a:lnTo>
                    <a:pt x="175231" y="65366"/>
                  </a:lnTo>
                  <a:lnTo>
                    <a:pt x="175704" y="65366"/>
                  </a:lnTo>
                  <a:lnTo>
                    <a:pt x="193395" y="68906"/>
                  </a:lnTo>
                  <a:lnTo>
                    <a:pt x="240728" y="92875"/>
                  </a:lnTo>
                  <a:lnTo>
                    <a:pt x="282849" y="147566"/>
                  </a:lnTo>
                  <a:lnTo>
                    <a:pt x="291528" y="215963"/>
                  </a:lnTo>
                  <a:lnTo>
                    <a:pt x="287111" y="238365"/>
                  </a:lnTo>
                  <a:lnTo>
                    <a:pt x="267320" y="277996"/>
                  </a:lnTo>
                  <a:lnTo>
                    <a:pt x="220243" y="318679"/>
                  </a:lnTo>
                  <a:lnTo>
                    <a:pt x="149458" y="334155"/>
                  </a:lnTo>
                  <a:lnTo>
                    <a:pt x="206574" y="334155"/>
                  </a:lnTo>
                  <a:lnTo>
                    <a:pt x="228231" y="326580"/>
                  </a:lnTo>
                  <a:lnTo>
                    <a:pt x="266675" y="295749"/>
                  </a:lnTo>
                  <a:lnTo>
                    <a:pt x="292111" y="255074"/>
                  </a:lnTo>
                  <a:lnTo>
                    <a:pt x="302971" y="208306"/>
                  </a:lnTo>
                  <a:lnTo>
                    <a:pt x="297688" y="159194"/>
                  </a:lnTo>
                  <a:lnTo>
                    <a:pt x="277575" y="116447"/>
                  </a:lnTo>
                  <a:lnTo>
                    <a:pt x="247381" y="84489"/>
                  </a:lnTo>
                  <a:lnTo>
                    <a:pt x="211604" y="63843"/>
                  </a:lnTo>
                  <a:lnTo>
                    <a:pt x="174739" y="55029"/>
                  </a:lnTo>
                  <a:close/>
                </a:path>
                <a:path w="303529" h="342900">
                  <a:moveTo>
                    <a:pt x="98189" y="115773"/>
                  </a:moveTo>
                  <a:lnTo>
                    <a:pt x="82931" y="115773"/>
                  </a:lnTo>
                  <a:lnTo>
                    <a:pt x="91186" y="116217"/>
                  </a:lnTo>
                  <a:lnTo>
                    <a:pt x="98189" y="115773"/>
                  </a:lnTo>
                  <a:close/>
                </a:path>
                <a:path w="303529" h="342900">
                  <a:moveTo>
                    <a:pt x="169054" y="33489"/>
                  </a:moveTo>
                  <a:lnTo>
                    <a:pt x="139471" y="33489"/>
                  </a:lnTo>
                  <a:lnTo>
                    <a:pt x="139821" y="34180"/>
                  </a:lnTo>
                  <a:lnTo>
                    <a:pt x="139903" y="34340"/>
                  </a:lnTo>
                  <a:lnTo>
                    <a:pt x="128778" y="41490"/>
                  </a:lnTo>
                  <a:lnTo>
                    <a:pt x="123278" y="45148"/>
                  </a:lnTo>
                  <a:lnTo>
                    <a:pt x="108734" y="54532"/>
                  </a:lnTo>
                  <a:lnTo>
                    <a:pt x="101576" y="59366"/>
                  </a:lnTo>
                  <a:lnTo>
                    <a:pt x="75215" y="100940"/>
                  </a:lnTo>
                  <a:lnTo>
                    <a:pt x="74460" y="115773"/>
                  </a:lnTo>
                  <a:lnTo>
                    <a:pt x="99032" y="115773"/>
                  </a:lnTo>
                  <a:lnTo>
                    <a:pt x="141209" y="99775"/>
                  </a:lnTo>
                  <a:lnTo>
                    <a:pt x="164884" y="61671"/>
                  </a:lnTo>
                  <a:lnTo>
                    <a:pt x="168825" y="36004"/>
                  </a:lnTo>
                  <a:lnTo>
                    <a:pt x="168905" y="35128"/>
                  </a:lnTo>
                  <a:lnTo>
                    <a:pt x="168991" y="34180"/>
                  </a:lnTo>
                  <a:lnTo>
                    <a:pt x="169054" y="33489"/>
                  </a:lnTo>
                  <a:close/>
                </a:path>
                <a:path w="303529" h="342900">
                  <a:moveTo>
                    <a:pt x="43639" y="55575"/>
                  </a:moveTo>
                  <a:lnTo>
                    <a:pt x="17056" y="55575"/>
                  </a:lnTo>
                  <a:lnTo>
                    <a:pt x="24790" y="57492"/>
                  </a:lnTo>
                  <a:lnTo>
                    <a:pt x="31762" y="60909"/>
                  </a:lnTo>
                  <a:lnTo>
                    <a:pt x="58801" y="93535"/>
                  </a:lnTo>
                  <a:lnTo>
                    <a:pt x="53441" y="97536"/>
                  </a:lnTo>
                  <a:lnTo>
                    <a:pt x="66765" y="97536"/>
                  </a:lnTo>
                  <a:lnTo>
                    <a:pt x="69024" y="91567"/>
                  </a:lnTo>
                  <a:lnTo>
                    <a:pt x="73024" y="82740"/>
                  </a:lnTo>
                  <a:lnTo>
                    <a:pt x="78046" y="74606"/>
                  </a:lnTo>
                  <a:lnTo>
                    <a:pt x="83626" y="67640"/>
                  </a:lnTo>
                  <a:lnTo>
                    <a:pt x="58953" y="67640"/>
                  </a:lnTo>
                  <a:lnTo>
                    <a:pt x="54473" y="62738"/>
                  </a:lnTo>
                  <a:lnTo>
                    <a:pt x="54353" y="62606"/>
                  </a:lnTo>
                  <a:lnTo>
                    <a:pt x="49055" y="58623"/>
                  </a:lnTo>
                  <a:lnTo>
                    <a:pt x="43639" y="55575"/>
                  </a:lnTo>
                  <a:close/>
                </a:path>
                <a:path w="303529" h="342900">
                  <a:moveTo>
                    <a:pt x="167487" y="0"/>
                  </a:moveTo>
                  <a:lnTo>
                    <a:pt x="163537" y="2984"/>
                  </a:lnTo>
                  <a:lnTo>
                    <a:pt x="160032" y="6680"/>
                  </a:lnTo>
                  <a:lnTo>
                    <a:pt x="155740" y="8661"/>
                  </a:lnTo>
                  <a:lnTo>
                    <a:pt x="147635" y="12279"/>
                  </a:lnTo>
                  <a:lnTo>
                    <a:pt x="139450" y="15724"/>
                  </a:lnTo>
                  <a:lnTo>
                    <a:pt x="131206" y="19028"/>
                  </a:lnTo>
                  <a:lnTo>
                    <a:pt x="112999" y="25978"/>
                  </a:lnTo>
                  <a:lnTo>
                    <a:pt x="103143" y="29867"/>
                  </a:lnTo>
                  <a:lnTo>
                    <a:pt x="69268" y="50757"/>
                  </a:lnTo>
                  <a:lnTo>
                    <a:pt x="59613" y="67208"/>
                  </a:lnTo>
                  <a:lnTo>
                    <a:pt x="59169" y="67449"/>
                  </a:lnTo>
                  <a:lnTo>
                    <a:pt x="58953" y="67640"/>
                  </a:lnTo>
                  <a:lnTo>
                    <a:pt x="83626" y="67640"/>
                  </a:lnTo>
                  <a:lnTo>
                    <a:pt x="83972" y="67208"/>
                  </a:lnTo>
                  <a:lnTo>
                    <a:pt x="90906" y="60312"/>
                  </a:lnTo>
                  <a:lnTo>
                    <a:pt x="132740" y="36004"/>
                  </a:lnTo>
                  <a:lnTo>
                    <a:pt x="137187" y="34340"/>
                  </a:lnTo>
                  <a:lnTo>
                    <a:pt x="139471" y="33489"/>
                  </a:lnTo>
                  <a:lnTo>
                    <a:pt x="169054" y="33489"/>
                  </a:lnTo>
                  <a:lnTo>
                    <a:pt x="169079" y="19028"/>
                  </a:lnTo>
                  <a:lnTo>
                    <a:pt x="168109" y="4622"/>
                  </a:lnTo>
                  <a:lnTo>
                    <a:pt x="167955" y="2984"/>
                  </a:lnTo>
                  <a:lnTo>
                    <a:pt x="167640" y="1143"/>
                  </a:lnTo>
                  <a:lnTo>
                    <a:pt x="1674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888065"/>
              <a:endParaRPr sz="1748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33" name="object 3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850839" y="3794188"/>
              <a:ext cx="244297" cy="205130"/>
            </a:xfrm>
            <a:prstGeom prst="rect">
              <a:avLst/>
            </a:prstGeom>
          </p:spPr>
        </p:pic>
      </p:grpSp>
      <p:sp>
        <p:nvSpPr>
          <p:cNvPr id="34" name="object 34"/>
          <p:cNvSpPr txBox="1"/>
          <p:nvPr/>
        </p:nvSpPr>
        <p:spPr>
          <a:xfrm>
            <a:off x="10607083" y="6396118"/>
            <a:ext cx="83875" cy="161855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 defTabSz="888065">
              <a:spcBef>
                <a:spcPts val="97"/>
              </a:spcBef>
            </a:pPr>
            <a:r>
              <a:rPr sz="971" kern="0" spc="-49" dirty="0">
                <a:solidFill>
                  <a:srgbClr val="231F20"/>
                </a:solidFill>
                <a:latin typeface="Palatino Linotype"/>
                <a:cs typeface="Palatino Linotype"/>
              </a:rPr>
              <a:t>5</a:t>
            </a:r>
            <a:endParaRPr sz="971" kern="0">
              <a:solidFill>
                <a:sysClr val="windowText" lastClr="000000"/>
              </a:solidFill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653056" y="422579"/>
            <a:ext cx="10669314" cy="424211"/>
          </a:xfrm>
          <a:prstGeom prst="rect">
            <a:avLst/>
          </a:prstGeom>
        </p:spPr>
        <p:txBody>
          <a:bodyPr vert="horz" wrap="square" lIns="0" tIns="124134" rIns="0" bIns="0" rtlCol="0">
            <a:spAutoFit/>
          </a:bodyPr>
          <a:lstStyle/>
          <a:p>
            <a:pPr marL="1435089">
              <a:spcBef>
                <a:spcPts val="97"/>
              </a:spcBef>
            </a:pPr>
            <a:r>
              <a:rPr spc="165" dirty="0">
                <a:solidFill>
                  <a:srgbClr val="000B71"/>
                </a:solidFill>
              </a:rPr>
              <a:t>ПРОДУКТОВАЯ</a:t>
            </a:r>
            <a:r>
              <a:rPr spc="44" dirty="0">
                <a:solidFill>
                  <a:srgbClr val="000B71"/>
                </a:solidFill>
              </a:rPr>
              <a:t> </a:t>
            </a:r>
            <a:r>
              <a:rPr spc="165" dirty="0">
                <a:solidFill>
                  <a:srgbClr val="000B71"/>
                </a:solidFill>
              </a:rPr>
              <a:t>ЛИНЕЙКА:</a:t>
            </a:r>
            <a:r>
              <a:rPr spc="44" dirty="0">
                <a:solidFill>
                  <a:srgbClr val="000B71"/>
                </a:solidFill>
              </a:rPr>
              <a:t> </a:t>
            </a:r>
            <a:r>
              <a:rPr spc="155" dirty="0"/>
              <a:t>ОТ</a:t>
            </a:r>
            <a:r>
              <a:rPr spc="44" dirty="0"/>
              <a:t> </a:t>
            </a:r>
            <a:r>
              <a:rPr spc="228" dirty="0"/>
              <a:t>ТЕХНИКИ</a:t>
            </a:r>
            <a:r>
              <a:rPr spc="44" dirty="0"/>
              <a:t> </a:t>
            </a:r>
            <a:r>
              <a:rPr dirty="0"/>
              <a:t>ДО</a:t>
            </a:r>
            <a:r>
              <a:rPr spc="49" dirty="0"/>
              <a:t> </a:t>
            </a:r>
            <a:r>
              <a:rPr spc="63" dirty="0"/>
              <a:t>ПО</a:t>
            </a: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51693" y="1384497"/>
            <a:ext cx="2190440" cy="1056729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46862" y="1284585"/>
            <a:ext cx="1814311" cy="1142011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547549" y="1059708"/>
            <a:ext cx="1250203" cy="138151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698267" y="2492437"/>
            <a:ext cx="3028128" cy="736372"/>
          </a:xfrm>
          <a:prstGeom prst="rect">
            <a:avLst/>
          </a:prstGeom>
        </p:spPr>
        <p:txBody>
          <a:bodyPr vert="horz" wrap="square" lIns="0" tIns="35770" rIns="0" bIns="0" rtlCol="0">
            <a:spAutoFit/>
          </a:bodyPr>
          <a:lstStyle/>
          <a:p>
            <a:pPr marL="48104" algn="ctr" defTabSz="888065">
              <a:spcBef>
                <a:spcPts val="282"/>
              </a:spcBef>
            </a:pPr>
            <a:r>
              <a:rPr sz="1165" kern="0" spc="63" dirty="0">
                <a:solidFill>
                  <a:srgbClr val="000B71"/>
                </a:solidFill>
                <a:latin typeface="Century Gothic"/>
                <a:cs typeface="Century Gothic"/>
              </a:rPr>
              <a:t>Агродроны</a:t>
            </a:r>
            <a:endParaRPr sz="1165" kern="0">
              <a:solidFill>
                <a:sysClr val="windowText" lastClr="000000"/>
              </a:solidFill>
              <a:latin typeface="Century Gothic"/>
              <a:cs typeface="Century Gothic"/>
            </a:endParaRPr>
          </a:p>
          <a:p>
            <a:pPr marL="11718" marR="4934" algn="ctr" defTabSz="888065">
              <a:spcBef>
                <a:spcPts val="170"/>
              </a:spcBef>
            </a:pPr>
            <a:r>
              <a:rPr sz="1068" kern="0" spc="-58" dirty="0">
                <a:solidFill>
                  <a:srgbClr val="5E5F61"/>
                </a:solidFill>
                <a:latin typeface="Century Gothic"/>
                <a:cs typeface="Century Gothic"/>
              </a:rPr>
              <a:t>аэрофотосъёмка</a:t>
            </a:r>
            <a:r>
              <a:rPr sz="1068" kern="0" spc="19" dirty="0">
                <a:solidFill>
                  <a:srgbClr val="5E5F61"/>
                </a:solidFill>
                <a:latin typeface="Century Gothic"/>
                <a:cs typeface="Century Gothic"/>
              </a:rPr>
              <a:t> </a:t>
            </a:r>
            <a:r>
              <a:rPr sz="1068" kern="0" spc="78" dirty="0">
                <a:solidFill>
                  <a:srgbClr val="5E5F61"/>
                </a:solidFill>
                <a:latin typeface="Century Gothic"/>
                <a:cs typeface="Century Gothic"/>
              </a:rPr>
              <a:t>и</a:t>
            </a:r>
            <a:r>
              <a:rPr sz="1068" kern="0" spc="19" dirty="0">
                <a:solidFill>
                  <a:srgbClr val="5E5F61"/>
                </a:solidFill>
                <a:latin typeface="Century Gothic"/>
                <a:cs typeface="Century Gothic"/>
              </a:rPr>
              <a:t> </a:t>
            </a:r>
            <a:r>
              <a:rPr sz="1068" kern="0" dirty="0">
                <a:solidFill>
                  <a:srgbClr val="5E5F61"/>
                </a:solidFill>
                <a:latin typeface="Century Gothic"/>
                <a:cs typeface="Century Gothic"/>
              </a:rPr>
              <a:t>построение</a:t>
            </a:r>
            <a:r>
              <a:rPr sz="1068" kern="0" spc="24" dirty="0">
                <a:solidFill>
                  <a:srgbClr val="5E5F61"/>
                </a:solidFill>
                <a:latin typeface="Century Gothic"/>
                <a:cs typeface="Century Gothic"/>
              </a:rPr>
              <a:t> </a:t>
            </a:r>
            <a:r>
              <a:rPr sz="1068" kern="0" spc="-19" dirty="0">
                <a:solidFill>
                  <a:srgbClr val="5E5F61"/>
                </a:solidFill>
                <a:latin typeface="Century Gothic"/>
                <a:cs typeface="Century Gothic"/>
              </a:rPr>
              <a:t>карт, </a:t>
            </a:r>
            <a:r>
              <a:rPr sz="1068" kern="0" spc="10" dirty="0">
                <a:solidFill>
                  <a:srgbClr val="5E5F61"/>
                </a:solidFill>
                <a:latin typeface="Century Gothic"/>
                <a:cs typeface="Century Gothic"/>
              </a:rPr>
              <a:t>мониторинг</a:t>
            </a:r>
            <a:r>
              <a:rPr sz="1068" kern="0" spc="92" dirty="0">
                <a:solidFill>
                  <a:srgbClr val="5E5F61"/>
                </a:solidFill>
                <a:latin typeface="Century Gothic"/>
                <a:cs typeface="Century Gothic"/>
              </a:rPr>
              <a:t> </a:t>
            </a:r>
            <a:r>
              <a:rPr sz="1068" kern="0" dirty="0">
                <a:solidFill>
                  <a:srgbClr val="5E5F61"/>
                </a:solidFill>
                <a:latin typeface="Century Gothic"/>
                <a:cs typeface="Century Gothic"/>
              </a:rPr>
              <a:t>урожая,</a:t>
            </a:r>
            <a:r>
              <a:rPr sz="1068" kern="0" spc="97" dirty="0">
                <a:solidFill>
                  <a:srgbClr val="5E5F61"/>
                </a:solidFill>
                <a:latin typeface="Century Gothic"/>
                <a:cs typeface="Century Gothic"/>
              </a:rPr>
              <a:t> </a:t>
            </a:r>
            <a:r>
              <a:rPr sz="1068" kern="0" spc="10" dirty="0">
                <a:solidFill>
                  <a:srgbClr val="5E5F61"/>
                </a:solidFill>
                <a:latin typeface="Century Gothic"/>
                <a:cs typeface="Century Gothic"/>
              </a:rPr>
              <a:t>внесение</a:t>
            </a:r>
            <a:r>
              <a:rPr sz="1068" kern="0" spc="97" dirty="0">
                <a:solidFill>
                  <a:srgbClr val="5E5F61"/>
                </a:solidFill>
                <a:latin typeface="Century Gothic"/>
                <a:cs typeface="Century Gothic"/>
              </a:rPr>
              <a:t> </a:t>
            </a:r>
            <a:r>
              <a:rPr sz="1068" kern="0" spc="-10" dirty="0">
                <a:solidFill>
                  <a:srgbClr val="5E5F61"/>
                </a:solidFill>
                <a:latin typeface="Century Gothic"/>
                <a:cs typeface="Century Gothic"/>
              </a:rPr>
              <a:t>удобрений </a:t>
            </a:r>
            <a:r>
              <a:rPr sz="1068" kern="0" spc="78" dirty="0">
                <a:solidFill>
                  <a:srgbClr val="5E5F61"/>
                </a:solidFill>
                <a:latin typeface="Century Gothic"/>
                <a:cs typeface="Century Gothic"/>
              </a:rPr>
              <a:t>и</a:t>
            </a:r>
            <a:r>
              <a:rPr sz="1068" kern="0" spc="58" dirty="0">
                <a:solidFill>
                  <a:srgbClr val="5E5F61"/>
                </a:solidFill>
                <a:latin typeface="Century Gothic"/>
                <a:cs typeface="Century Gothic"/>
              </a:rPr>
              <a:t> </a:t>
            </a:r>
            <a:r>
              <a:rPr sz="1068" kern="0" dirty="0">
                <a:solidFill>
                  <a:srgbClr val="5E5F61"/>
                </a:solidFill>
                <a:latin typeface="Century Gothic"/>
                <a:cs typeface="Century Gothic"/>
              </a:rPr>
              <a:t>средств</a:t>
            </a:r>
            <a:r>
              <a:rPr sz="1068" kern="0" spc="63" dirty="0">
                <a:solidFill>
                  <a:srgbClr val="5E5F61"/>
                </a:solidFill>
                <a:latin typeface="Century Gothic"/>
                <a:cs typeface="Century Gothic"/>
              </a:rPr>
              <a:t> </a:t>
            </a:r>
            <a:r>
              <a:rPr sz="1068" kern="0" dirty="0">
                <a:solidFill>
                  <a:srgbClr val="5E5F61"/>
                </a:solidFill>
                <a:latin typeface="Century Gothic"/>
                <a:cs typeface="Century Gothic"/>
              </a:rPr>
              <a:t>защиты</a:t>
            </a:r>
            <a:r>
              <a:rPr sz="1068" kern="0" spc="63" dirty="0">
                <a:solidFill>
                  <a:srgbClr val="5E5F61"/>
                </a:solidFill>
                <a:latin typeface="Century Gothic"/>
                <a:cs typeface="Century Gothic"/>
              </a:rPr>
              <a:t> </a:t>
            </a:r>
            <a:r>
              <a:rPr sz="1068" kern="0" spc="-10" dirty="0">
                <a:solidFill>
                  <a:srgbClr val="5E5F61"/>
                </a:solidFill>
                <a:latin typeface="Century Gothic"/>
                <a:cs typeface="Century Gothic"/>
              </a:rPr>
              <a:t>растений</a:t>
            </a:r>
            <a:endParaRPr sz="1068" kern="0">
              <a:solidFill>
                <a:sysClr val="windowText" lastClr="000000"/>
              </a:solidFill>
              <a:latin typeface="Century Gothic"/>
              <a:cs typeface="Century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82146" y="2492437"/>
            <a:ext cx="2204181" cy="550869"/>
          </a:xfrm>
          <a:prstGeom prst="rect">
            <a:avLst/>
          </a:prstGeom>
        </p:spPr>
        <p:txBody>
          <a:bodyPr vert="horz" wrap="square" lIns="0" tIns="25285" rIns="0" bIns="0" rtlCol="0">
            <a:spAutoFit/>
          </a:bodyPr>
          <a:lstStyle/>
          <a:p>
            <a:pPr marL="12334" marR="4934" algn="ctr" defTabSz="888065">
              <a:lnSpc>
                <a:spcPct val="106100"/>
              </a:lnSpc>
              <a:spcBef>
                <a:spcPts val="198"/>
              </a:spcBef>
            </a:pPr>
            <a:r>
              <a:rPr sz="1165" kern="0" spc="73" dirty="0">
                <a:solidFill>
                  <a:srgbClr val="000B71"/>
                </a:solidFill>
                <a:latin typeface="Century Gothic"/>
                <a:cs typeface="Century Gothic"/>
              </a:rPr>
              <a:t>Универсальный</a:t>
            </a:r>
            <a:r>
              <a:rPr sz="1165" kern="0" spc="29" dirty="0">
                <a:solidFill>
                  <a:srgbClr val="000B71"/>
                </a:solidFill>
                <a:latin typeface="Century Gothic"/>
                <a:cs typeface="Century Gothic"/>
              </a:rPr>
              <a:t> </a:t>
            </a:r>
            <a:r>
              <a:rPr sz="1165" kern="0" spc="-10" dirty="0">
                <a:solidFill>
                  <a:srgbClr val="000B71"/>
                </a:solidFill>
                <a:latin typeface="Century Gothic"/>
                <a:cs typeface="Century Gothic"/>
              </a:rPr>
              <a:t>агроробот </a:t>
            </a:r>
            <a:r>
              <a:rPr sz="1068" kern="0" spc="10" dirty="0">
                <a:solidFill>
                  <a:srgbClr val="5E5F61"/>
                </a:solidFill>
                <a:latin typeface="Century Gothic"/>
                <a:cs typeface="Century Gothic"/>
              </a:rPr>
              <a:t>рыхление,</a:t>
            </a:r>
            <a:r>
              <a:rPr sz="1068" kern="0" spc="73" dirty="0">
                <a:solidFill>
                  <a:srgbClr val="5E5F61"/>
                </a:solidFill>
                <a:latin typeface="Century Gothic"/>
                <a:cs typeface="Century Gothic"/>
              </a:rPr>
              <a:t> точечный</a:t>
            </a:r>
            <a:r>
              <a:rPr sz="1068" kern="0" spc="78" dirty="0">
                <a:solidFill>
                  <a:srgbClr val="5E5F61"/>
                </a:solidFill>
                <a:latin typeface="Century Gothic"/>
                <a:cs typeface="Century Gothic"/>
              </a:rPr>
              <a:t> </a:t>
            </a:r>
            <a:r>
              <a:rPr sz="1068" kern="0" spc="-10" dirty="0">
                <a:solidFill>
                  <a:srgbClr val="5E5F61"/>
                </a:solidFill>
                <a:latin typeface="Century Gothic"/>
                <a:cs typeface="Century Gothic"/>
              </a:rPr>
              <a:t>посев, </a:t>
            </a:r>
            <a:r>
              <a:rPr sz="1068" kern="0" dirty="0">
                <a:solidFill>
                  <a:srgbClr val="5E5F61"/>
                </a:solidFill>
                <a:latin typeface="Century Gothic"/>
                <a:cs typeface="Century Gothic"/>
              </a:rPr>
              <a:t>механическая</a:t>
            </a:r>
            <a:r>
              <a:rPr sz="1068" kern="0" spc="44" dirty="0">
                <a:solidFill>
                  <a:srgbClr val="5E5F61"/>
                </a:solidFill>
                <a:latin typeface="Century Gothic"/>
                <a:cs typeface="Century Gothic"/>
              </a:rPr>
              <a:t> </a:t>
            </a:r>
            <a:r>
              <a:rPr sz="1068" kern="0" spc="-10" dirty="0">
                <a:solidFill>
                  <a:srgbClr val="5E5F61"/>
                </a:solidFill>
                <a:latin typeface="Century Gothic"/>
                <a:cs typeface="Century Gothic"/>
              </a:rPr>
              <a:t>прополка</a:t>
            </a:r>
            <a:endParaRPr sz="1068" kern="0">
              <a:solidFill>
                <a:sysClr val="windowText" lastClr="000000"/>
              </a:solidFill>
              <a:latin typeface="Century Gothic"/>
              <a:cs typeface="Century Gothic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099461" y="2492437"/>
            <a:ext cx="2177662" cy="715628"/>
          </a:xfrm>
          <a:prstGeom prst="rect">
            <a:avLst/>
          </a:prstGeom>
        </p:spPr>
        <p:txBody>
          <a:bodyPr vert="horz" wrap="square" lIns="0" tIns="28368" rIns="0" bIns="0" rtlCol="0">
            <a:spAutoFit/>
          </a:bodyPr>
          <a:lstStyle/>
          <a:p>
            <a:pPr marL="11718" marR="4934" algn="ctr" defTabSz="888065">
              <a:lnSpc>
                <a:spcPct val="104099"/>
              </a:lnSpc>
              <a:spcBef>
                <a:spcPts val="222"/>
              </a:spcBef>
            </a:pPr>
            <a:r>
              <a:rPr sz="1165" kern="0" spc="58" dirty="0">
                <a:solidFill>
                  <a:srgbClr val="000B71"/>
                </a:solidFill>
                <a:latin typeface="Century Gothic"/>
                <a:cs typeface="Century Gothic"/>
              </a:rPr>
              <a:t>Садовый</a:t>
            </a:r>
            <a:r>
              <a:rPr sz="1165" kern="0" spc="5" dirty="0">
                <a:solidFill>
                  <a:srgbClr val="000B71"/>
                </a:solidFill>
                <a:latin typeface="Century Gothic"/>
                <a:cs typeface="Century Gothic"/>
              </a:rPr>
              <a:t> </a:t>
            </a:r>
            <a:r>
              <a:rPr sz="1165" kern="0" spc="-10" dirty="0">
                <a:solidFill>
                  <a:srgbClr val="000B71"/>
                </a:solidFill>
                <a:latin typeface="Century Gothic"/>
                <a:cs typeface="Century Gothic"/>
              </a:rPr>
              <a:t>агроробот </a:t>
            </a:r>
            <a:r>
              <a:rPr sz="1068" kern="0" spc="-19" dirty="0">
                <a:solidFill>
                  <a:srgbClr val="5E5F61"/>
                </a:solidFill>
                <a:latin typeface="Century Gothic"/>
                <a:cs typeface="Century Gothic"/>
              </a:rPr>
              <a:t>обработка садов,</a:t>
            </a:r>
            <a:r>
              <a:rPr sz="1068" kern="0" spc="-15" dirty="0">
                <a:solidFill>
                  <a:srgbClr val="5E5F61"/>
                </a:solidFill>
                <a:latin typeface="Century Gothic"/>
                <a:cs typeface="Century Gothic"/>
              </a:rPr>
              <a:t> </a:t>
            </a:r>
            <a:r>
              <a:rPr sz="1068" kern="0" spc="39" dirty="0">
                <a:solidFill>
                  <a:srgbClr val="5E5F61"/>
                </a:solidFill>
                <a:latin typeface="Century Gothic"/>
                <a:cs typeface="Century Gothic"/>
              </a:rPr>
              <a:t>теплиц </a:t>
            </a:r>
            <a:r>
              <a:rPr sz="1068" kern="0" spc="-10" dirty="0">
                <a:solidFill>
                  <a:srgbClr val="5E5F61"/>
                </a:solidFill>
                <a:latin typeface="Century Gothic"/>
                <a:cs typeface="Century Gothic"/>
              </a:rPr>
              <a:t>средствами</a:t>
            </a:r>
            <a:r>
              <a:rPr sz="1068" kern="0" spc="78" dirty="0">
                <a:solidFill>
                  <a:srgbClr val="5E5F61"/>
                </a:solidFill>
                <a:latin typeface="Century Gothic"/>
                <a:cs typeface="Century Gothic"/>
              </a:rPr>
              <a:t> </a:t>
            </a:r>
            <a:r>
              <a:rPr sz="1068" kern="0" dirty="0">
                <a:solidFill>
                  <a:srgbClr val="5E5F61"/>
                </a:solidFill>
                <a:latin typeface="Century Gothic"/>
                <a:cs typeface="Century Gothic"/>
              </a:rPr>
              <a:t>защиты</a:t>
            </a:r>
            <a:r>
              <a:rPr sz="1068" kern="0" spc="83" dirty="0">
                <a:solidFill>
                  <a:srgbClr val="5E5F61"/>
                </a:solidFill>
                <a:latin typeface="Century Gothic"/>
                <a:cs typeface="Century Gothic"/>
              </a:rPr>
              <a:t> </a:t>
            </a:r>
            <a:r>
              <a:rPr sz="1068" kern="0" spc="-10" dirty="0">
                <a:solidFill>
                  <a:srgbClr val="5E5F61"/>
                </a:solidFill>
                <a:latin typeface="Century Gothic"/>
                <a:cs typeface="Century Gothic"/>
              </a:rPr>
              <a:t>растений, </a:t>
            </a:r>
            <a:r>
              <a:rPr sz="1068" kern="0" spc="10" dirty="0">
                <a:solidFill>
                  <a:srgbClr val="5E5F61"/>
                </a:solidFill>
                <a:latin typeface="Century Gothic"/>
                <a:cs typeface="Century Gothic"/>
              </a:rPr>
              <a:t>мониторинг</a:t>
            </a:r>
            <a:r>
              <a:rPr sz="1068" kern="0" spc="238" dirty="0">
                <a:solidFill>
                  <a:srgbClr val="5E5F61"/>
                </a:solidFill>
                <a:latin typeface="Century Gothic"/>
                <a:cs typeface="Century Gothic"/>
              </a:rPr>
              <a:t> </a:t>
            </a:r>
            <a:r>
              <a:rPr sz="1068" kern="0" spc="-10" dirty="0">
                <a:solidFill>
                  <a:srgbClr val="5E5F61"/>
                </a:solidFill>
                <a:latin typeface="Century Gothic"/>
                <a:cs typeface="Century Gothic"/>
              </a:rPr>
              <a:t>урожая</a:t>
            </a:r>
            <a:endParaRPr sz="1068" kern="0">
              <a:solidFill>
                <a:sysClr val="windowText" lastClr="000000"/>
              </a:solidFill>
              <a:latin typeface="Century Gothic"/>
              <a:cs typeface="Century Gothic"/>
            </a:endParaRPr>
          </a:p>
        </p:txBody>
      </p:sp>
      <p:pic>
        <p:nvPicPr>
          <p:cNvPr id="18" name="object 1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990627" y="3559832"/>
            <a:ext cx="1435948" cy="1413672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4182297" y="3453002"/>
            <a:ext cx="1984626" cy="1550451"/>
            <a:chOff x="3211195" y="3555313"/>
            <a:chExt cx="2043430" cy="1596390"/>
          </a:xfrm>
        </p:grpSpPr>
        <p:pic>
          <p:nvPicPr>
            <p:cNvPr id="6" name="object 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11195" y="3555313"/>
              <a:ext cx="1473085" cy="145525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33266" y="3903603"/>
              <a:ext cx="1421002" cy="1247999"/>
            </a:xfrm>
            <a:prstGeom prst="rect">
              <a:avLst/>
            </a:prstGeom>
          </p:spPr>
        </p:pic>
      </p:grpSp>
      <p:pic>
        <p:nvPicPr>
          <p:cNvPr id="16" name="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580254" y="3751092"/>
            <a:ext cx="1484806" cy="1137157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023144" y="3575953"/>
            <a:ext cx="1069662" cy="140264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718777" y="4986284"/>
            <a:ext cx="1979692" cy="1107024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6651" marR="93124" algn="ctr" defTabSz="888065">
              <a:spcBef>
                <a:spcPts val="97"/>
              </a:spcBef>
            </a:pPr>
            <a:r>
              <a:rPr sz="1165" kern="0" spc="10" dirty="0">
                <a:solidFill>
                  <a:srgbClr val="000B71"/>
                </a:solidFill>
                <a:latin typeface="Century Gothic"/>
                <a:cs typeface="Century Gothic"/>
              </a:rPr>
              <a:t>Оборудование</a:t>
            </a:r>
            <a:r>
              <a:rPr sz="1165" kern="0" spc="277" dirty="0">
                <a:solidFill>
                  <a:srgbClr val="000B71"/>
                </a:solidFill>
                <a:latin typeface="Century Gothic"/>
                <a:cs typeface="Century Gothic"/>
              </a:rPr>
              <a:t> </a:t>
            </a:r>
            <a:r>
              <a:rPr sz="1165" kern="0" spc="121" dirty="0" err="1">
                <a:solidFill>
                  <a:srgbClr val="000B71"/>
                </a:solidFill>
                <a:latin typeface="Century Gothic"/>
                <a:cs typeface="Century Gothic"/>
              </a:rPr>
              <a:t>для</a:t>
            </a:r>
            <a:r>
              <a:rPr sz="1165" kern="0" spc="121" dirty="0">
                <a:solidFill>
                  <a:srgbClr val="000B71"/>
                </a:solidFill>
                <a:latin typeface="Century Gothic"/>
                <a:cs typeface="Century Gothic"/>
              </a:rPr>
              <a:t> </a:t>
            </a:r>
            <a:r>
              <a:rPr sz="1165" kern="0" spc="63" dirty="0" err="1">
                <a:solidFill>
                  <a:srgbClr val="000B71"/>
                </a:solidFill>
                <a:latin typeface="Century Gothic"/>
                <a:cs typeface="Century Gothic"/>
              </a:rPr>
              <a:t>автоно</a:t>
            </a:r>
            <a:r>
              <a:rPr lang="ru-RU" sz="1165" kern="0" spc="63" dirty="0">
                <a:solidFill>
                  <a:srgbClr val="000B71"/>
                </a:solidFill>
                <a:latin typeface="Century Gothic"/>
                <a:cs typeface="Century Gothic"/>
              </a:rPr>
              <a:t>м</a:t>
            </a:r>
            <a:r>
              <a:rPr sz="1165" kern="0" spc="63" dirty="0" err="1">
                <a:solidFill>
                  <a:srgbClr val="000B71"/>
                </a:solidFill>
                <a:latin typeface="Century Gothic"/>
                <a:cs typeface="Century Gothic"/>
              </a:rPr>
              <a:t>ных</a:t>
            </a:r>
            <a:r>
              <a:rPr sz="1165" kern="0" spc="19" dirty="0">
                <a:solidFill>
                  <a:srgbClr val="000B71"/>
                </a:solidFill>
                <a:latin typeface="Century Gothic"/>
                <a:cs typeface="Century Gothic"/>
              </a:rPr>
              <a:t> </a:t>
            </a:r>
            <a:r>
              <a:rPr sz="1165" kern="0" spc="49" dirty="0">
                <a:solidFill>
                  <a:srgbClr val="000B71"/>
                </a:solidFill>
                <a:latin typeface="Century Gothic"/>
                <a:cs typeface="Century Gothic"/>
              </a:rPr>
              <a:t>тракторов </a:t>
            </a:r>
            <a:r>
              <a:rPr sz="1165" kern="0" spc="107" dirty="0">
                <a:solidFill>
                  <a:srgbClr val="000B71"/>
                </a:solidFill>
                <a:latin typeface="Century Gothic"/>
                <a:cs typeface="Century Gothic"/>
              </a:rPr>
              <a:t>и</a:t>
            </a:r>
            <a:r>
              <a:rPr sz="1165" kern="0" spc="5" dirty="0">
                <a:solidFill>
                  <a:srgbClr val="000B71"/>
                </a:solidFill>
                <a:latin typeface="Century Gothic"/>
                <a:cs typeface="Century Gothic"/>
              </a:rPr>
              <a:t> </a:t>
            </a:r>
            <a:r>
              <a:rPr sz="1165" kern="0" spc="-10" dirty="0" err="1">
                <a:solidFill>
                  <a:srgbClr val="000B71"/>
                </a:solidFill>
                <a:latin typeface="Century Gothic"/>
                <a:cs typeface="Century Gothic"/>
              </a:rPr>
              <a:t>ко</a:t>
            </a:r>
            <a:r>
              <a:rPr lang="ru-RU" sz="1165" kern="0" spc="-10" dirty="0">
                <a:solidFill>
                  <a:srgbClr val="000B71"/>
                </a:solidFill>
                <a:latin typeface="Century Gothic"/>
                <a:cs typeface="Century Gothic"/>
              </a:rPr>
              <a:t>м</a:t>
            </a:r>
            <a:r>
              <a:rPr sz="1165" kern="0" spc="-10" dirty="0" err="1">
                <a:solidFill>
                  <a:srgbClr val="000B71"/>
                </a:solidFill>
                <a:latin typeface="Century Gothic"/>
                <a:cs typeface="Century Gothic"/>
              </a:rPr>
              <a:t>байнов</a:t>
            </a:r>
            <a:endParaRPr sz="1165" kern="0" dirty="0">
              <a:solidFill>
                <a:sysClr val="windowText" lastClr="000000"/>
              </a:solidFill>
              <a:latin typeface="Century Gothic"/>
              <a:cs typeface="Century Gothic"/>
            </a:endParaRPr>
          </a:p>
          <a:p>
            <a:pPr marL="11718" marR="4934" algn="ctr" defTabSz="888065">
              <a:spcBef>
                <a:spcPts val="476"/>
              </a:spcBef>
            </a:pPr>
            <a:r>
              <a:rPr sz="1068" kern="0" dirty="0">
                <a:solidFill>
                  <a:srgbClr val="5E5F61"/>
                </a:solidFill>
                <a:latin typeface="Century Gothic"/>
                <a:cs typeface="Century Gothic"/>
              </a:rPr>
              <a:t>обеспечение</a:t>
            </a:r>
            <a:r>
              <a:rPr sz="1068" kern="0" spc="53" dirty="0">
                <a:solidFill>
                  <a:srgbClr val="5E5F61"/>
                </a:solidFill>
                <a:latin typeface="Century Gothic"/>
                <a:cs typeface="Century Gothic"/>
              </a:rPr>
              <a:t> </a:t>
            </a:r>
            <a:r>
              <a:rPr sz="1068" kern="0" spc="-10" dirty="0">
                <a:solidFill>
                  <a:srgbClr val="5E5F61"/>
                </a:solidFill>
                <a:latin typeface="Century Gothic"/>
                <a:cs typeface="Century Gothic"/>
              </a:rPr>
              <a:t>полной </a:t>
            </a:r>
            <a:r>
              <a:rPr sz="1068" kern="0" dirty="0">
                <a:solidFill>
                  <a:srgbClr val="5E5F61"/>
                </a:solidFill>
                <a:latin typeface="Century Gothic"/>
                <a:cs typeface="Century Gothic"/>
              </a:rPr>
              <a:t>автономности</a:t>
            </a:r>
            <a:r>
              <a:rPr sz="1068" kern="0" spc="136" dirty="0">
                <a:solidFill>
                  <a:srgbClr val="5E5F61"/>
                </a:solidFill>
                <a:latin typeface="Century Gothic"/>
                <a:cs typeface="Century Gothic"/>
              </a:rPr>
              <a:t> </a:t>
            </a:r>
            <a:r>
              <a:rPr sz="1068" kern="0" spc="-10" dirty="0">
                <a:solidFill>
                  <a:srgbClr val="5E5F61"/>
                </a:solidFill>
                <a:latin typeface="Century Gothic"/>
                <a:cs typeface="Century Gothic"/>
              </a:rPr>
              <a:t>имеющегося парка</a:t>
            </a:r>
            <a:r>
              <a:rPr sz="1068" kern="0" spc="-44" dirty="0">
                <a:solidFill>
                  <a:srgbClr val="5E5F61"/>
                </a:solidFill>
                <a:latin typeface="Century Gothic"/>
                <a:cs typeface="Century Gothic"/>
              </a:rPr>
              <a:t> </a:t>
            </a:r>
            <a:r>
              <a:rPr sz="1068" kern="0" spc="-10" dirty="0">
                <a:solidFill>
                  <a:srgbClr val="5E5F61"/>
                </a:solidFill>
                <a:latin typeface="Century Gothic"/>
                <a:cs typeface="Century Gothic"/>
              </a:rPr>
              <a:t>тракторов</a:t>
            </a:r>
            <a:endParaRPr sz="1068" kern="0" dirty="0">
              <a:solidFill>
                <a:sysClr val="windowText" lastClr="000000"/>
              </a:solidFill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08812" y="5028530"/>
            <a:ext cx="2077752" cy="1227286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365094" marR="357693" indent="-617" algn="ctr" defTabSz="888065">
              <a:spcBef>
                <a:spcPts val="97"/>
              </a:spcBef>
            </a:pPr>
            <a:r>
              <a:rPr sz="1165" kern="0" spc="102" dirty="0">
                <a:solidFill>
                  <a:srgbClr val="000B71"/>
                </a:solidFill>
                <a:latin typeface="Century Gothic"/>
                <a:cs typeface="Century Gothic"/>
              </a:rPr>
              <a:t>IT-</a:t>
            </a:r>
            <a:r>
              <a:rPr sz="1165" kern="0" spc="73" dirty="0" err="1">
                <a:solidFill>
                  <a:srgbClr val="000B71"/>
                </a:solidFill>
                <a:latin typeface="Century Gothic"/>
                <a:cs typeface="Century Gothic"/>
              </a:rPr>
              <a:t>протоколы</a:t>
            </a:r>
            <a:r>
              <a:rPr sz="1165" kern="0" spc="73" dirty="0">
                <a:solidFill>
                  <a:srgbClr val="000B71"/>
                </a:solidFill>
                <a:latin typeface="Century Gothic"/>
                <a:cs typeface="Century Gothic"/>
              </a:rPr>
              <a:t> </a:t>
            </a:r>
            <a:r>
              <a:rPr sz="1165" kern="0" spc="63" dirty="0" err="1">
                <a:solidFill>
                  <a:srgbClr val="000B71"/>
                </a:solidFill>
                <a:latin typeface="Century Gothic"/>
                <a:cs typeface="Century Gothic"/>
              </a:rPr>
              <a:t>взаи</a:t>
            </a:r>
            <a:r>
              <a:rPr lang="ru-RU" sz="1165" kern="0" spc="63" dirty="0">
                <a:solidFill>
                  <a:srgbClr val="000B71"/>
                </a:solidFill>
                <a:latin typeface="Century Gothic"/>
                <a:cs typeface="Century Gothic"/>
              </a:rPr>
              <a:t>м</a:t>
            </a:r>
            <a:r>
              <a:rPr sz="1165" kern="0" spc="63" dirty="0" err="1">
                <a:solidFill>
                  <a:srgbClr val="000B71"/>
                </a:solidFill>
                <a:latin typeface="Century Gothic"/>
                <a:cs typeface="Century Gothic"/>
              </a:rPr>
              <a:t>одействия</a:t>
            </a:r>
            <a:r>
              <a:rPr sz="1165" kern="0" spc="63" dirty="0">
                <a:solidFill>
                  <a:srgbClr val="000B71"/>
                </a:solidFill>
                <a:latin typeface="Century Gothic"/>
                <a:cs typeface="Century Gothic"/>
              </a:rPr>
              <a:t> </a:t>
            </a:r>
            <a:r>
              <a:rPr lang="ru-RU" sz="1165" kern="0" spc="63" dirty="0">
                <a:solidFill>
                  <a:srgbClr val="000B71"/>
                </a:solidFill>
                <a:latin typeface="Century Gothic"/>
                <a:cs typeface="Century Gothic"/>
              </a:rPr>
              <a:t>м</a:t>
            </a:r>
            <a:r>
              <a:rPr sz="1165" kern="0" dirty="0" err="1">
                <a:solidFill>
                  <a:srgbClr val="000B71"/>
                </a:solidFill>
                <a:latin typeface="Century Gothic"/>
                <a:cs typeface="Century Gothic"/>
              </a:rPr>
              <a:t>ежду</a:t>
            </a:r>
            <a:r>
              <a:rPr sz="1165" kern="0" spc="209" dirty="0">
                <a:solidFill>
                  <a:srgbClr val="000B71"/>
                </a:solidFill>
                <a:latin typeface="Century Gothic"/>
                <a:cs typeface="Century Gothic"/>
              </a:rPr>
              <a:t> </a:t>
            </a:r>
            <a:r>
              <a:rPr sz="1165" kern="0" spc="78" dirty="0">
                <a:solidFill>
                  <a:srgbClr val="000B71"/>
                </a:solidFill>
                <a:latin typeface="Century Gothic"/>
                <a:cs typeface="Century Gothic"/>
              </a:rPr>
              <a:t>техникой</a:t>
            </a:r>
            <a:endParaRPr sz="1165" kern="0" dirty="0">
              <a:solidFill>
                <a:sysClr val="windowText" lastClr="000000"/>
              </a:solidFill>
              <a:latin typeface="Century Gothic"/>
              <a:cs typeface="Century Gothic"/>
            </a:endParaRPr>
          </a:p>
          <a:p>
            <a:pPr marL="11718" marR="4934" algn="ctr" defTabSz="888065">
              <a:spcBef>
                <a:spcPts val="141"/>
              </a:spcBef>
            </a:pPr>
            <a:r>
              <a:rPr sz="1068" kern="0" dirty="0">
                <a:solidFill>
                  <a:srgbClr val="5E5F61"/>
                </a:solidFill>
                <a:latin typeface="Century Gothic"/>
                <a:cs typeface="Century Gothic"/>
              </a:rPr>
              <a:t>обеспечение</a:t>
            </a:r>
            <a:r>
              <a:rPr sz="1068" kern="0" spc="53" dirty="0">
                <a:solidFill>
                  <a:srgbClr val="5E5F61"/>
                </a:solidFill>
                <a:latin typeface="Century Gothic"/>
                <a:cs typeface="Century Gothic"/>
              </a:rPr>
              <a:t> </a:t>
            </a:r>
            <a:r>
              <a:rPr sz="1068" kern="0" spc="-10" dirty="0">
                <a:solidFill>
                  <a:srgbClr val="5E5F61"/>
                </a:solidFill>
                <a:latin typeface="Century Gothic"/>
                <a:cs typeface="Century Gothic"/>
              </a:rPr>
              <a:t>согласованной </a:t>
            </a:r>
            <a:r>
              <a:rPr sz="1068" kern="0" dirty="0">
                <a:solidFill>
                  <a:srgbClr val="5E5F61"/>
                </a:solidFill>
                <a:latin typeface="Century Gothic"/>
                <a:cs typeface="Century Gothic"/>
              </a:rPr>
              <a:t>работы</a:t>
            </a:r>
            <a:r>
              <a:rPr sz="1068" kern="0" spc="15" dirty="0">
                <a:solidFill>
                  <a:srgbClr val="5E5F61"/>
                </a:solidFill>
                <a:latin typeface="Century Gothic"/>
                <a:cs typeface="Century Gothic"/>
              </a:rPr>
              <a:t> </a:t>
            </a:r>
            <a:r>
              <a:rPr sz="1068" kern="0" spc="53" dirty="0">
                <a:solidFill>
                  <a:srgbClr val="5E5F61"/>
                </a:solidFill>
                <a:latin typeface="Century Gothic"/>
                <a:cs typeface="Century Gothic"/>
              </a:rPr>
              <a:t>различных</a:t>
            </a:r>
            <a:r>
              <a:rPr sz="1068" kern="0" spc="19" dirty="0">
                <a:solidFill>
                  <a:srgbClr val="5E5F61"/>
                </a:solidFill>
                <a:latin typeface="Century Gothic"/>
                <a:cs typeface="Century Gothic"/>
              </a:rPr>
              <a:t> </a:t>
            </a:r>
            <a:r>
              <a:rPr sz="1068" kern="0" spc="68" dirty="0">
                <a:solidFill>
                  <a:srgbClr val="5E5F61"/>
                </a:solidFill>
                <a:latin typeface="Century Gothic"/>
                <a:cs typeface="Century Gothic"/>
              </a:rPr>
              <a:t>видов </a:t>
            </a:r>
            <a:r>
              <a:rPr sz="1068" kern="0" spc="19" dirty="0">
                <a:solidFill>
                  <a:srgbClr val="5E5F61"/>
                </a:solidFill>
                <a:latin typeface="Century Gothic"/>
                <a:cs typeface="Century Gothic"/>
              </a:rPr>
              <a:t>роботизированной</a:t>
            </a:r>
            <a:r>
              <a:rPr sz="1068" kern="0" spc="97" dirty="0">
                <a:solidFill>
                  <a:srgbClr val="5E5F61"/>
                </a:solidFill>
                <a:latin typeface="Century Gothic"/>
                <a:cs typeface="Century Gothic"/>
              </a:rPr>
              <a:t> </a:t>
            </a:r>
            <a:r>
              <a:rPr sz="1068" kern="0" spc="-10" dirty="0">
                <a:solidFill>
                  <a:srgbClr val="5E5F61"/>
                </a:solidFill>
                <a:latin typeface="Century Gothic"/>
                <a:cs typeface="Century Gothic"/>
              </a:rPr>
              <a:t>техники, агродронов</a:t>
            </a:r>
            <a:endParaRPr sz="1068" kern="0" dirty="0">
              <a:solidFill>
                <a:sysClr val="windowText" lastClr="000000"/>
              </a:solidFill>
              <a:latin typeface="Century Gothic"/>
              <a:cs typeface="Century Goth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53113" y="5070775"/>
            <a:ext cx="1939605" cy="859717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69688" marR="62288" algn="ctr" defTabSz="888065">
              <a:spcBef>
                <a:spcPts val="97"/>
              </a:spcBef>
            </a:pPr>
            <a:r>
              <a:rPr sz="1165" kern="0" spc="68" dirty="0">
                <a:solidFill>
                  <a:srgbClr val="000B71"/>
                </a:solidFill>
                <a:latin typeface="Century Gothic"/>
                <a:cs typeface="Century Gothic"/>
              </a:rPr>
              <a:t>Приложение</a:t>
            </a:r>
            <a:r>
              <a:rPr sz="1165" kern="0" spc="10" dirty="0">
                <a:solidFill>
                  <a:srgbClr val="000B71"/>
                </a:solidFill>
                <a:latin typeface="Century Gothic"/>
                <a:cs typeface="Century Gothic"/>
              </a:rPr>
              <a:t> </a:t>
            </a:r>
            <a:r>
              <a:rPr sz="1165" kern="0" spc="121" dirty="0">
                <a:solidFill>
                  <a:srgbClr val="000B71"/>
                </a:solidFill>
                <a:latin typeface="Century Gothic"/>
                <a:cs typeface="Century Gothic"/>
              </a:rPr>
              <a:t>для </a:t>
            </a:r>
            <a:r>
              <a:rPr sz="1165" kern="0" spc="78" dirty="0" err="1">
                <a:solidFill>
                  <a:srgbClr val="000B71"/>
                </a:solidFill>
                <a:latin typeface="Century Gothic"/>
                <a:cs typeface="Century Gothic"/>
              </a:rPr>
              <a:t>управления</a:t>
            </a:r>
            <a:r>
              <a:rPr sz="1165" kern="0" spc="29" dirty="0">
                <a:solidFill>
                  <a:srgbClr val="000B71"/>
                </a:solidFill>
                <a:latin typeface="Century Gothic"/>
                <a:cs typeface="Century Gothic"/>
              </a:rPr>
              <a:t> </a:t>
            </a:r>
            <a:r>
              <a:rPr sz="1165" kern="0" spc="-10" dirty="0" err="1">
                <a:solidFill>
                  <a:srgbClr val="000B71"/>
                </a:solidFill>
                <a:latin typeface="Century Gothic"/>
                <a:cs typeface="Century Gothic"/>
              </a:rPr>
              <a:t>робота</a:t>
            </a:r>
            <a:r>
              <a:rPr lang="ru-RU" sz="1165" kern="0" spc="-10" dirty="0">
                <a:solidFill>
                  <a:srgbClr val="000B71"/>
                </a:solidFill>
                <a:latin typeface="Century Gothic"/>
                <a:cs typeface="Century Gothic"/>
              </a:rPr>
              <a:t>м</a:t>
            </a:r>
            <a:r>
              <a:rPr sz="1165" kern="0" spc="-10" dirty="0">
                <a:solidFill>
                  <a:srgbClr val="000B71"/>
                </a:solidFill>
                <a:latin typeface="Century Gothic"/>
                <a:cs typeface="Century Gothic"/>
              </a:rPr>
              <a:t>и</a:t>
            </a:r>
            <a:endParaRPr sz="1165" kern="0" dirty="0">
              <a:solidFill>
                <a:sysClr val="windowText" lastClr="000000"/>
              </a:solidFill>
              <a:latin typeface="Century Gothic"/>
              <a:cs typeface="Century Gothic"/>
            </a:endParaRPr>
          </a:p>
          <a:p>
            <a:pPr marL="12334" marR="4934" algn="ctr" defTabSz="888065">
              <a:spcBef>
                <a:spcPts val="1209"/>
              </a:spcBef>
            </a:pPr>
            <a:r>
              <a:rPr sz="1068" kern="0" spc="10" dirty="0">
                <a:solidFill>
                  <a:srgbClr val="5E5F61"/>
                </a:solidFill>
                <a:latin typeface="Century Gothic"/>
                <a:cs typeface="Century Gothic"/>
              </a:rPr>
              <a:t>удаленный</a:t>
            </a:r>
            <a:r>
              <a:rPr sz="1068" kern="0" spc="219" dirty="0">
                <a:solidFill>
                  <a:srgbClr val="5E5F61"/>
                </a:solidFill>
                <a:latin typeface="Century Gothic"/>
                <a:cs typeface="Century Gothic"/>
              </a:rPr>
              <a:t> </a:t>
            </a:r>
            <a:r>
              <a:rPr sz="1068" kern="0" spc="10" dirty="0">
                <a:solidFill>
                  <a:srgbClr val="5E5F61"/>
                </a:solidFill>
                <a:latin typeface="Century Gothic"/>
                <a:cs typeface="Century Gothic"/>
              </a:rPr>
              <a:t>мониторинг</a:t>
            </a:r>
            <a:r>
              <a:rPr sz="1068" kern="0" spc="222" dirty="0">
                <a:solidFill>
                  <a:srgbClr val="5E5F61"/>
                </a:solidFill>
                <a:latin typeface="Century Gothic"/>
                <a:cs typeface="Century Gothic"/>
              </a:rPr>
              <a:t> </a:t>
            </a:r>
            <a:r>
              <a:rPr sz="1068" kern="0" spc="29" dirty="0">
                <a:solidFill>
                  <a:srgbClr val="5E5F61"/>
                </a:solidFill>
                <a:latin typeface="Century Gothic"/>
                <a:cs typeface="Century Gothic"/>
              </a:rPr>
              <a:t>и </a:t>
            </a:r>
            <a:r>
              <a:rPr sz="1068" kern="0" dirty="0">
                <a:solidFill>
                  <a:srgbClr val="5E5F61"/>
                </a:solidFill>
                <a:latin typeface="Century Gothic"/>
                <a:cs typeface="Century Gothic"/>
              </a:rPr>
              <a:t>управление</a:t>
            </a:r>
            <a:r>
              <a:rPr sz="1068" kern="0" spc="253" dirty="0">
                <a:solidFill>
                  <a:srgbClr val="5E5F61"/>
                </a:solidFill>
                <a:latin typeface="Century Gothic"/>
                <a:cs typeface="Century Gothic"/>
              </a:rPr>
              <a:t> </a:t>
            </a:r>
            <a:r>
              <a:rPr sz="1068" kern="0" spc="-10" dirty="0">
                <a:solidFill>
                  <a:srgbClr val="5E5F61"/>
                </a:solidFill>
                <a:latin typeface="Century Gothic"/>
                <a:cs typeface="Century Gothic"/>
              </a:rPr>
              <a:t>агророботами</a:t>
            </a:r>
            <a:endParaRPr sz="1068" kern="0" dirty="0">
              <a:solidFill>
                <a:sysClr val="windowText" lastClr="000000"/>
              </a:solidFill>
              <a:latin typeface="Century Gothic"/>
              <a:cs typeface="Century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541678" y="5070775"/>
            <a:ext cx="2032731" cy="1022533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 marR="4934" algn="ctr" defTabSz="888065">
              <a:spcBef>
                <a:spcPts val="97"/>
              </a:spcBef>
            </a:pPr>
            <a:r>
              <a:rPr sz="1165" kern="0" spc="53" dirty="0">
                <a:solidFill>
                  <a:srgbClr val="000B71"/>
                </a:solidFill>
                <a:latin typeface="Century Gothic"/>
                <a:cs typeface="Century Gothic"/>
              </a:rPr>
              <a:t>ПО</a:t>
            </a:r>
            <a:r>
              <a:rPr sz="1165" kern="0" spc="-10" dirty="0">
                <a:solidFill>
                  <a:srgbClr val="000B71"/>
                </a:solidFill>
                <a:latin typeface="Century Gothic"/>
                <a:cs typeface="Century Gothic"/>
              </a:rPr>
              <a:t> </a:t>
            </a:r>
            <a:r>
              <a:rPr sz="1165" kern="0" dirty="0">
                <a:solidFill>
                  <a:srgbClr val="000B71"/>
                </a:solidFill>
                <a:latin typeface="Century Gothic"/>
                <a:cs typeface="Century Gothic"/>
              </a:rPr>
              <a:t>с</a:t>
            </a:r>
            <a:r>
              <a:rPr sz="1165" kern="0" spc="-10" dirty="0">
                <a:solidFill>
                  <a:srgbClr val="000B71"/>
                </a:solidFill>
                <a:latin typeface="Century Gothic"/>
                <a:cs typeface="Century Gothic"/>
              </a:rPr>
              <a:t> </a:t>
            </a:r>
            <a:r>
              <a:rPr sz="1165" kern="0" spc="92" dirty="0">
                <a:solidFill>
                  <a:srgbClr val="000B71"/>
                </a:solidFill>
                <a:latin typeface="Century Gothic"/>
                <a:cs typeface="Century Gothic"/>
              </a:rPr>
              <a:t>ИИ</a:t>
            </a:r>
            <a:r>
              <a:rPr sz="1165" kern="0" spc="-5" dirty="0">
                <a:solidFill>
                  <a:srgbClr val="000B71"/>
                </a:solidFill>
                <a:latin typeface="Century Gothic"/>
                <a:cs typeface="Century Gothic"/>
              </a:rPr>
              <a:t> </a:t>
            </a:r>
            <a:r>
              <a:rPr sz="1165" kern="0" spc="146" dirty="0">
                <a:solidFill>
                  <a:srgbClr val="000B71"/>
                </a:solidFill>
                <a:latin typeface="Century Gothic"/>
                <a:cs typeface="Century Gothic"/>
              </a:rPr>
              <a:t>для</a:t>
            </a:r>
            <a:r>
              <a:rPr sz="1165" kern="0" spc="-10" dirty="0">
                <a:solidFill>
                  <a:srgbClr val="000B71"/>
                </a:solidFill>
                <a:latin typeface="Century Gothic"/>
                <a:cs typeface="Century Gothic"/>
              </a:rPr>
              <a:t> </a:t>
            </a:r>
            <a:r>
              <a:rPr sz="1165" kern="0" spc="68" dirty="0" err="1">
                <a:solidFill>
                  <a:srgbClr val="000B71"/>
                </a:solidFill>
                <a:latin typeface="Century Gothic"/>
                <a:cs typeface="Century Gothic"/>
              </a:rPr>
              <a:t>управления</a:t>
            </a:r>
            <a:r>
              <a:rPr sz="1165" kern="0" spc="68" dirty="0">
                <a:solidFill>
                  <a:srgbClr val="000B71"/>
                </a:solidFill>
                <a:latin typeface="Century Gothic"/>
                <a:cs typeface="Century Gothic"/>
              </a:rPr>
              <a:t> </a:t>
            </a:r>
            <a:r>
              <a:rPr sz="1165" kern="0" spc="44" dirty="0" err="1">
                <a:solidFill>
                  <a:srgbClr val="000B71"/>
                </a:solidFill>
                <a:latin typeface="Century Gothic"/>
                <a:cs typeface="Century Gothic"/>
              </a:rPr>
              <a:t>агропредприятие</a:t>
            </a:r>
            <a:r>
              <a:rPr lang="ru-RU" sz="1165" kern="0" spc="44" dirty="0">
                <a:solidFill>
                  <a:srgbClr val="000B71"/>
                </a:solidFill>
                <a:latin typeface="Century Gothic"/>
                <a:cs typeface="Century Gothic"/>
              </a:rPr>
              <a:t>м</a:t>
            </a:r>
            <a:endParaRPr sz="1165" kern="0" dirty="0">
              <a:solidFill>
                <a:sysClr val="windowText" lastClr="000000"/>
              </a:solidFill>
              <a:latin typeface="Century Gothic"/>
              <a:cs typeface="Century Gothic"/>
            </a:endParaRPr>
          </a:p>
          <a:p>
            <a:pPr marL="68455" marR="61054" algn="ctr" defTabSz="888065">
              <a:spcBef>
                <a:spcPts val="1209"/>
              </a:spcBef>
            </a:pPr>
            <a:r>
              <a:rPr sz="1068" kern="0" dirty="0">
                <a:solidFill>
                  <a:srgbClr val="5E5F61"/>
                </a:solidFill>
                <a:latin typeface="Century Gothic"/>
                <a:cs typeface="Century Gothic"/>
              </a:rPr>
              <a:t>комплексное</a:t>
            </a:r>
            <a:r>
              <a:rPr sz="1068" kern="0" spc="15" dirty="0">
                <a:solidFill>
                  <a:srgbClr val="5E5F61"/>
                </a:solidFill>
                <a:latin typeface="Century Gothic"/>
                <a:cs typeface="Century Gothic"/>
              </a:rPr>
              <a:t> </a:t>
            </a:r>
            <a:r>
              <a:rPr sz="1068" kern="0" spc="-10" dirty="0">
                <a:solidFill>
                  <a:srgbClr val="5E5F61"/>
                </a:solidFill>
                <a:latin typeface="Century Gothic"/>
                <a:cs typeface="Century Gothic"/>
              </a:rPr>
              <a:t>управление </a:t>
            </a:r>
            <a:r>
              <a:rPr sz="1068" kern="0" dirty="0">
                <a:solidFill>
                  <a:srgbClr val="5E5F61"/>
                </a:solidFill>
                <a:latin typeface="Century Gothic"/>
                <a:cs typeface="Century Gothic"/>
              </a:rPr>
              <a:t>хозяйством</a:t>
            </a:r>
            <a:r>
              <a:rPr sz="1068" kern="0" spc="107" dirty="0">
                <a:solidFill>
                  <a:srgbClr val="5E5F61"/>
                </a:solidFill>
                <a:latin typeface="Century Gothic"/>
                <a:cs typeface="Century Gothic"/>
              </a:rPr>
              <a:t> </a:t>
            </a:r>
            <a:r>
              <a:rPr sz="1068" kern="0" spc="-87" dirty="0">
                <a:solidFill>
                  <a:srgbClr val="5E5F61"/>
                </a:solidFill>
                <a:latin typeface="Century Gothic"/>
                <a:cs typeface="Century Gothic"/>
              </a:rPr>
              <a:t>фермера</a:t>
            </a:r>
            <a:r>
              <a:rPr sz="1068" kern="0" spc="107" dirty="0">
                <a:solidFill>
                  <a:srgbClr val="5E5F61"/>
                </a:solidFill>
                <a:latin typeface="Century Gothic"/>
                <a:cs typeface="Century Gothic"/>
              </a:rPr>
              <a:t> </a:t>
            </a:r>
            <a:r>
              <a:rPr sz="1068" kern="0" spc="78" dirty="0">
                <a:solidFill>
                  <a:srgbClr val="5E5F61"/>
                </a:solidFill>
                <a:latin typeface="Century Gothic"/>
                <a:cs typeface="Century Gothic"/>
              </a:rPr>
              <a:t>и</a:t>
            </a:r>
            <a:r>
              <a:rPr sz="1068" kern="0" spc="111" dirty="0">
                <a:solidFill>
                  <a:srgbClr val="5E5F61"/>
                </a:solidFill>
                <a:latin typeface="Century Gothic"/>
                <a:cs typeface="Century Gothic"/>
              </a:rPr>
              <a:t> </a:t>
            </a:r>
            <a:r>
              <a:rPr sz="1068" kern="0" spc="-24" dirty="0">
                <a:solidFill>
                  <a:srgbClr val="5E5F61"/>
                </a:solidFill>
                <a:latin typeface="Century Gothic"/>
                <a:cs typeface="Century Gothic"/>
              </a:rPr>
              <a:t>его </a:t>
            </a:r>
            <a:r>
              <a:rPr sz="1068" kern="0" spc="-10" dirty="0">
                <a:solidFill>
                  <a:srgbClr val="5E5F61"/>
                </a:solidFill>
                <a:latin typeface="Century Gothic"/>
                <a:cs typeface="Century Gothic"/>
              </a:rPr>
              <a:t>техникой</a:t>
            </a:r>
            <a:endParaRPr sz="1068" kern="0" dirty="0">
              <a:solidFill>
                <a:sysClr val="windowText" lastClr="000000"/>
              </a:solidFill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"/>
            <a:ext cx="12192000" cy="6853066"/>
            <a:chOff x="0" y="2"/>
            <a:chExt cx="10368280" cy="70561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"/>
              <a:ext cx="10368000" cy="705600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328143" y="429017"/>
              <a:ext cx="3433445" cy="6123305"/>
            </a:xfrm>
            <a:custGeom>
              <a:avLst/>
              <a:gdLst/>
              <a:ahLst/>
              <a:cxnLst/>
              <a:rect l="l" t="t" r="r" b="b"/>
              <a:pathLst>
                <a:path w="3433445" h="6123305">
                  <a:moveTo>
                    <a:pt x="3129343" y="0"/>
                  </a:moveTo>
                  <a:lnTo>
                    <a:pt x="304076" y="0"/>
                  </a:lnTo>
                  <a:lnTo>
                    <a:pt x="254924" y="4032"/>
                  </a:lnTo>
                  <a:lnTo>
                    <a:pt x="208234" y="15699"/>
                  </a:lnTo>
                  <a:lnTo>
                    <a:pt x="164645" y="34357"/>
                  </a:lnTo>
                  <a:lnTo>
                    <a:pt x="124796" y="59363"/>
                  </a:lnTo>
                  <a:lnTo>
                    <a:pt x="89325" y="90071"/>
                  </a:lnTo>
                  <a:lnTo>
                    <a:pt x="58871" y="125838"/>
                  </a:lnTo>
                  <a:lnTo>
                    <a:pt x="34073" y="166020"/>
                  </a:lnTo>
                  <a:lnTo>
                    <a:pt x="15569" y="209973"/>
                  </a:lnTo>
                  <a:lnTo>
                    <a:pt x="3998" y="257053"/>
                  </a:lnTo>
                  <a:lnTo>
                    <a:pt x="0" y="306616"/>
                  </a:lnTo>
                  <a:lnTo>
                    <a:pt x="0" y="5816371"/>
                  </a:lnTo>
                  <a:lnTo>
                    <a:pt x="3998" y="5865936"/>
                  </a:lnTo>
                  <a:lnTo>
                    <a:pt x="15569" y="5913018"/>
                  </a:lnTo>
                  <a:lnTo>
                    <a:pt x="34073" y="5956972"/>
                  </a:lnTo>
                  <a:lnTo>
                    <a:pt x="58871" y="5997154"/>
                  </a:lnTo>
                  <a:lnTo>
                    <a:pt x="89325" y="6032920"/>
                  </a:lnTo>
                  <a:lnTo>
                    <a:pt x="124796" y="6063627"/>
                  </a:lnTo>
                  <a:lnTo>
                    <a:pt x="164645" y="6088632"/>
                  </a:lnTo>
                  <a:lnTo>
                    <a:pt x="208234" y="6107289"/>
                  </a:lnTo>
                  <a:lnTo>
                    <a:pt x="254924" y="6118955"/>
                  </a:lnTo>
                  <a:lnTo>
                    <a:pt x="304076" y="6122987"/>
                  </a:lnTo>
                  <a:lnTo>
                    <a:pt x="3129343" y="6122987"/>
                  </a:lnTo>
                  <a:lnTo>
                    <a:pt x="3178495" y="6118955"/>
                  </a:lnTo>
                  <a:lnTo>
                    <a:pt x="3225185" y="6107289"/>
                  </a:lnTo>
                  <a:lnTo>
                    <a:pt x="3268773" y="6088632"/>
                  </a:lnTo>
                  <a:lnTo>
                    <a:pt x="3308623" y="6063627"/>
                  </a:lnTo>
                  <a:lnTo>
                    <a:pt x="3344094" y="6032920"/>
                  </a:lnTo>
                  <a:lnTo>
                    <a:pt x="3374548" y="5997154"/>
                  </a:lnTo>
                  <a:lnTo>
                    <a:pt x="3399346" y="5956972"/>
                  </a:lnTo>
                  <a:lnTo>
                    <a:pt x="3417850" y="5913018"/>
                  </a:lnTo>
                  <a:lnTo>
                    <a:pt x="3429420" y="5865936"/>
                  </a:lnTo>
                  <a:lnTo>
                    <a:pt x="3433419" y="5816371"/>
                  </a:lnTo>
                  <a:lnTo>
                    <a:pt x="3433419" y="306616"/>
                  </a:lnTo>
                  <a:lnTo>
                    <a:pt x="3429420" y="257053"/>
                  </a:lnTo>
                  <a:lnTo>
                    <a:pt x="3417850" y="209973"/>
                  </a:lnTo>
                  <a:lnTo>
                    <a:pt x="3399346" y="166020"/>
                  </a:lnTo>
                  <a:lnTo>
                    <a:pt x="3374548" y="125838"/>
                  </a:lnTo>
                  <a:lnTo>
                    <a:pt x="3344094" y="90071"/>
                  </a:lnTo>
                  <a:lnTo>
                    <a:pt x="3308623" y="59363"/>
                  </a:lnTo>
                  <a:lnTo>
                    <a:pt x="3268773" y="34357"/>
                  </a:lnTo>
                  <a:lnTo>
                    <a:pt x="3225185" y="15699"/>
                  </a:lnTo>
                  <a:lnTo>
                    <a:pt x="3178495" y="4032"/>
                  </a:lnTo>
                  <a:lnTo>
                    <a:pt x="3129343" y="0"/>
                  </a:lnTo>
                  <a:close/>
                </a:path>
              </a:pathLst>
            </a:custGeom>
            <a:solidFill>
              <a:srgbClr val="242F66">
                <a:alpha val="76998"/>
              </a:srgbClr>
            </a:solidFill>
          </p:spPr>
          <p:txBody>
            <a:bodyPr wrap="square" lIns="0" tIns="0" rIns="0" bIns="0" rtlCol="0"/>
            <a:lstStyle/>
            <a:p>
              <a:pPr defTabSz="888065"/>
              <a:endParaRPr sz="1748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7825794" y="591651"/>
            <a:ext cx="2137574" cy="610183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418747" marR="4934" indent="-407030">
              <a:spcBef>
                <a:spcPts val="97"/>
              </a:spcBef>
            </a:pPr>
            <a:r>
              <a:rPr spc="257" dirty="0">
                <a:solidFill>
                  <a:srgbClr val="FFFFFF"/>
                </a:solidFill>
              </a:rPr>
              <a:t>РЫНКИ</a:t>
            </a:r>
            <a:r>
              <a:rPr spc="19" dirty="0">
                <a:solidFill>
                  <a:srgbClr val="FFFFFF"/>
                </a:solidFill>
              </a:rPr>
              <a:t> </a:t>
            </a:r>
            <a:r>
              <a:rPr spc="170" dirty="0">
                <a:solidFill>
                  <a:srgbClr val="FFFFFF"/>
                </a:solidFill>
              </a:rPr>
              <a:t>СБЫТА, </a:t>
            </a:r>
            <a:r>
              <a:rPr spc="121" dirty="0">
                <a:solidFill>
                  <a:srgbClr val="FFFFFF"/>
                </a:solidFill>
              </a:rPr>
              <a:t>ЕМКОСТЬ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476950" y="1247860"/>
            <a:ext cx="2918967" cy="937424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27752" marR="345359" defTabSz="888065">
              <a:spcBef>
                <a:spcPts val="97"/>
              </a:spcBef>
            </a:pPr>
            <a:r>
              <a:rPr sz="1068" kern="0" dirty="0">
                <a:solidFill>
                  <a:srgbClr val="FFFFFF"/>
                </a:solidFill>
                <a:latin typeface="Century Gothic"/>
                <a:cs typeface="Century Gothic"/>
              </a:rPr>
              <a:t>На</a:t>
            </a:r>
            <a:r>
              <a:rPr sz="1068" kern="0" spc="39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068" kern="0" dirty="0">
                <a:solidFill>
                  <a:srgbClr val="FFFFFF"/>
                </a:solidFill>
                <a:latin typeface="Century Gothic"/>
                <a:cs typeface="Century Gothic"/>
              </a:rPr>
              <a:t>первом</a:t>
            </a:r>
            <a:r>
              <a:rPr sz="1068" kern="0" spc="44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068" kern="0" spc="-10" dirty="0">
                <a:solidFill>
                  <a:srgbClr val="FFFFFF"/>
                </a:solidFill>
                <a:latin typeface="Century Gothic"/>
                <a:cs typeface="Century Gothic"/>
              </a:rPr>
              <a:t>этапе</a:t>
            </a:r>
            <a:r>
              <a:rPr sz="1068" kern="0" spc="39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068" kern="0" dirty="0">
                <a:solidFill>
                  <a:srgbClr val="FFFFFF"/>
                </a:solidFill>
                <a:latin typeface="Century Gothic"/>
                <a:cs typeface="Century Gothic"/>
              </a:rPr>
              <a:t>техника</a:t>
            </a:r>
            <a:r>
              <a:rPr sz="1068" kern="0" spc="44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068" kern="0" spc="-19" dirty="0">
                <a:solidFill>
                  <a:srgbClr val="FFFFFF"/>
                </a:solidFill>
                <a:latin typeface="Century Gothic"/>
                <a:cs typeface="Century Gothic"/>
              </a:rPr>
              <a:t>будет </a:t>
            </a:r>
            <a:r>
              <a:rPr sz="1068" kern="0" dirty="0">
                <a:solidFill>
                  <a:srgbClr val="FFFFFF"/>
                </a:solidFill>
                <a:latin typeface="Century Gothic"/>
                <a:cs typeface="Century Gothic"/>
              </a:rPr>
              <a:t>поставляться</a:t>
            </a:r>
            <a:r>
              <a:rPr sz="1068" kern="0" spc="16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068" kern="0" dirty="0">
                <a:solidFill>
                  <a:srgbClr val="FFFFFF"/>
                </a:solidFill>
                <a:latin typeface="Century Gothic"/>
                <a:cs typeface="Century Gothic"/>
              </a:rPr>
              <a:t>на</a:t>
            </a:r>
            <a:r>
              <a:rPr sz="1068" kern="0" spc="16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068" kern="0" spc="58" dirty="0">
                <a:solidFill>
                  <a:srgbClr val="FFFFFF"/>
                </a:solidFill>
                <a:latin typeface="Century Gothic"/>
                <a:cs typeface="Century Gothic"/>
              </a:rPr>
              <a:t>внутренний</a:t>
            </a:r>
            <a:r>
              <a:rPr sz="1068" kern="0" spc="17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068" kern="0" spc="39" dirty="0">
                <a:solidFill>
                  <a:srgbClr val="FFFFFF"/>
                </a:solidFill>
                <a:latin typeface="Century Gothic"/>
                <a:cs typeface="Century Gothic"/>
              </a:rPr>
              <a:t>рынок </a:t>
            </a:r>
            <a:r>
              <a:rPr sz="1068" kern="0" dirty="0">
                <a:solidFill>
                  <a:srgbClr val="FFFFFF"/>
                </a:solidFill>
                <a:latin typeface="Century Gothic"/>
                <a:cs typeface="Century Gothic"/>
              </a:rPr>
              <a:t>Беларуси,</a:t>
            </a:r>
            <a:r>
              <a:rPr sz="1068" kern="0" spc="-34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068" kern="0" spc="146" dirty="0">
                <a:solidFill>
                  <a:srgbClr val="FFFFFF"/>
                </a:solidFill>
                <a:latin typeface="Century Gothic"/>
                <a:cs typeface="Century Gothic"/>
              </a:rPr>
              <a:t>в</a:t>
            </a:r>
            <a:r>
              <a:rPr sz="1068" kern="0" spc="-29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068" kern="0" spc="-19" dirty="0">
                <a:solidFill>
                  <a:srgbClr val="FFFFFF"/>
                </a:solidFill>
                <a:latin typeface="Century Gothic"/>
                <a:cs typeface="Century Gothic"/>
              </a:rPr>
              <a:t>Россию,</a:t>
            </a:r>
            <a:r>
              <a:rPr sz="1068" kern="0" spc="-29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068" kern="0" dirty="0">
                <a:solidFill>
                  <a:srgbClr val="FFFFFF"/>
                </a:solidFill>
                <a:latin typeface="Century Gothic"/>
                <a:cs typeface="Century Gothic"/>
              </a:rPr>
              <a:t>Казахстан</a:t>
            </a:r>
            <a:r>
              <a:rPr sz="1068" kern="0" spc="-34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068" kern="0" spc="29" dirty="0">
                <a:solidFill>
                  <a:srgbClr val="FFFFFF"/>
                </a:solidFill>
                <a:latin typeface="Century Gothic"/>
                <a:cs typeface="Century Gothic"/>
              </a:rPr>
              <a:t>и </a:t>
            </a:r>
            <a:r>
              <a:rPr sz="1068" kern="0" spc="10" dirty="0">
                <a:solidFill>
                  <a:srgbClr val="FFFFFF"/>
                </a:solidFill>
                <a:latin typeface="Century Gothic"/>
                <a:cs typeface="Century Gothic"/>
              </a:rPr>
              <a:t>страны</a:t>
            </a:r>
            <a:r>
              <a:rPr sz="1068" kern="0" spc="73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068" kern="0" spc="19" dirty="0">
                <a:solidFill>
                  <a:srgbClr val="FFFFFF"/>
                </a:solidFill>
                <a:latin typeface="Century Gothic"/>
                <a:cs typeface="Century Gothic"/>
              </a:rPr>
              <a:t>Восточной</a:t>
            </a:r>
            <a:r>
              <a:rPr sz="1068" kern="0" spc="73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068" kern="0" spc="63" dirty="0">
                <a:solidFill>
                  <a:srgbClr val="FFFFFF"/>
                </a:solidFill>
                <a:latin typeface="Century Gothic"/>
                <a:cs typeface="Century Gothic"/>
              </a:rPr>
              <a:t>Европы</a:t>
            </a:r>
            <a:endParaRPr sz="1068" kern="0" dirty="0">
              <a:solidFill>
                <a:sysClr val="windowText" lastClr="000000"/>
              </a:solidFill>
              <a:latin typeface="Century Gothic"/>
              <a:cs typeface="Century Gothic"/>
            </a:endParaRPr>
          </a:p>
          <a:p>
            <a:pPr marL="12334" defTabSz="888065">
              <a:spcBef>
                <a:spcPts val="889"/>
              </a:spcBef>
            </a:pPr>
            <a:r>
              <a:rPr sz="971" kern="0" spc="29" dirty="0">
                <a:solidFill>
                  <a:srgbClr val="FFFFFF"/>
                </a:solidFill>
                <a:latin typeface="Century Gothic"/>
                <a:cs typeface="Century Gothic"/>
              </a:rPr>
              <a:t>Е</a:t>
            </a:r>
            <a:r>
              <a:rPr lang="ru-RU" sz="971" kern="0" spc="29" dirty="0">
                <a:solidFill>
                  <a:srgbClr val="FFFFFF"/>
                </a:solidFill>
                <a:latin typeface="Century Gothic"/>
                <a:cs typeface="Century Gothic"/>
              </a:rPr>
              <a:t>м</a:t>
            </a:r>
            <a:r>
              <a:rPr sz="971" kern="0" spc="29" dirty="0" err="1">
                <a:solidFill>
                  <a:srgbClr val="FFFFFF"/>
                </a:solidFill>
                <a:latin typeface="Century Gothic"/>
                <a:cs typeface="Century Gothic"/>
              </a:rPr>
              <a:t>кость</a:t>
            </a:r>
            <a:r>
              <a:rPr sz="971" kern="0" spc="141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971" kern="0" spc="58" dirty="0">
                <a:solidFill>
                  <a:srgbClr val="FFFFFF"/>
                </a:solidFill>
                <a:latin typeface="Century Gothic"/>
                <a:cs typeface="Century Gothic"/>
              </a:rPr>
              <a:t>рынка</a:t>
            </a:r>
            <a:r>
              <a:rPr sz="971" kern="0" spc="141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971" kern="0" spc="29" dirty="0">
                <a:solidFill>
                  <a:srgbClr val="FFFFFF"/>
                </a:solidFill>
                <a:latin typeface="Century Gothic"/>
                <a:cs typeface="Century Gothic"/>
              </a:rPr>
              <a:t>(</a:t>
            </a:r>
            <a:r>
              <a:rPr sz="971" kern="0" spc="29" dirty="0" err="1">
                <a:solidFill>
                  <a:srgbClr val="FFFFFF"/>
                </a:solidFill>
                <a:latin typeface="Century Gothic"/>
                <a:cs typeface="Century Gothic"/>
              </a:rPr>
              <a:t>песси</a:t>
            </a:r>
            <a:r>
              <a:rPr lang="ru-RU" sz="971" kern="0" spc="29" dirty="0">
                <a:solidFill>
                  <a:srgbClr val="FFFFFF"/>
                </a:solidFill>
                <a:latin typeface="Century Gothic"/>
                <a:cs typeface="Century Gothic"/>
              </a:rPr>
              <a:t>м</a:t>
            </a:r>
            <a:r>
              <a:rPr sz="971" kern="0" spc="29" dirty="0" err="1">
                <a:solidFill>
                  <a:srgbClr val="FFFFFF"/>
                </a:solidFill>
                <a:latin typeface="Century Gothic"/>
                <a:cs typeface="Century Gothic"/>
              </a:rPr>
              <a:t>истичный</a:t>
            </a:r>
            <a:r>
              <a:rPr sz="971" kern="0" spc="141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971" kern="0" spc="39" dirty="0">
                <a:solidFill>
                  <a:srgbClr val="FFFFFF"/>
                </a:solidFill>
                <a:latin typeface="Century Gothic"/>
                <a:cs typeface="Century Gothic"/>
              </a:rPr>
              <a:t>прогноз)</a:t>
            </a:r>
            <a:endParaRPr sz="971" kern="0" dirty="0">
              <a:solidFill>
                <a:sysClr val="windowText" lastClr="000000"/>
              </a:solidFill>
              <a:latin typeface="Century Gothic"/>
              <a:cs typeface="Century Gothic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7505122" y="2273056"/>
          <a:ext cx="2840025" cy="166590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46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6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6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9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FFFFFF"/>
                      </a:solidFill>
                      <a:prstDash val="solid"/>
                    </a:lnR>
                    <a:lnB w="63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 marR="29464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900" spc="5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2026</a:t>
                      </a:r>
                      <a:r>
                        <a:rPr sz="900" spc="20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900" spc="-2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г.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(Млн</a:t>
                      </a:r>
                      <a:r>
                        <a:rPr sz="900" spc="70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900" spc="50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USD)</a:t>
                      </a:r>
                      <a:endParaRPr sz="900">
                        <a:latin typeface="Century Gothic"/>
                        <a:cs typeface="Century Gothic"/>
                      </a:endParaRPr>
                    </a:p>
                  </a:txBody>
                  <a:tcPr marL="0" marR="0" marT="45638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B w="63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 marR="29464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900" spc="6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2030</a:t>
                      </a:r>
                      <a:r>
                        <a:rPr sz="900" spc="1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900" spc="-2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г.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(Млн</a:t>
                      </a:r>
                      <a:r>
                        <a:rPr sz="900" spc="70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900" spc="50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USD)</a:t>
                      </a:r>
                      <a:endParaRPr sz="900">
                        <a:latin typeface="Century Gothic"/>
                        <a:cs typeface="Century Gothic"/>
                      </a:endParaRPr>
                    </a:p>
                  </a:txBody>
                  <a:tcPr marL="0" marR="0" marT="45638" marB="0">
                    <a:lnL w="6350">
                      <a:solidFill>
                        <a:srgbClr val="FFFFFF"/>
                      </a:solidFill>
                      <a:prstDash val="solid"/>
                    </a:lnL>
                    <a:lnB w="635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1757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000" spc="-10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Беларусь</a:t>
                      </a:r>
                      <a:endParaRPr sz="1000" dirty="0">
                        <a:latin typeface="Century Gothic"/>
                        <a:cs typeface="Century Gothic"/>
                      </a:endParaRPr>
                    </a:p>
                  </a:txBody>
                  <a:tcPr marL="0" marR="0" marT="45021" marB="0"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spc="30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28</a:t>
                      </a:r>
                      <a:endParaRPr sz="1200">
                        <a:latin typeface="Century Gothic"/>
                        <a:cs typeface="Century Gothic"/>
                      </a:endParaRPr>
                    </a:p>
                  </a:txBody>
                  <a:tcPr marL="0" marR="0" marT="4440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spc="40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34</a:t>
                      </a:r>
                      <a:endParaRPr sz="1200">
                        <a:latin typeface="Century Gothic"/>
                        <a:cs typeface="Century Gothic"/>
                      </a:endParaRPr>
                    </a:p>
                  </a:txBody>
                  <a:tcPr marL="0" marR="0" marT="44404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1757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000" spc="-10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Россия</a:t>
                      </a:r>
                      <a:endParaRPr sz="1000">
                        <a:latin typeface="Century Gothic"/>
                        <a:cs typeface="Century Gothic"/>
                      </a:endParaRPr>
                    </a:p>
                  </a:txBody>
                  <a:tcPr marL="0" marR="0" marT="45021" marB="0"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spc="50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794</a:t>
                      </a:r>
                      <a:endParaRPr sz="1200">
                        <a:latin typeface="Century Gothic"/>
                        <a:cs typeface="Century Gothic"/>
                      </a:endParaRPr>
                    </a:p>
                  </a:txBody>
                  <a:tcPr marL="0" marR="0" marT="4440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spc="-2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965</a:t>
                      </a:r>
                      <a:endParaRPr sz="1200">
                        <a:latin typeface="Century Gothic"/>
                        <a:cs typeface="Century Gothic"/>
                      </a:endParaRPr>
                    </a:p>
                  </a:txBody>
                  <a:tcPr marL="0" marR="0" marT="44404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1757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spc="-10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Казахстан</a:t>
                      </a:r>
                      <a:endParaRPr sz="1200" dirty="0">
                        <a:latin typeface="Century Gothic"/>
                        <a:cs typeface="Century Gothic"/>
                      </a:endParaRPr>
                    </a:p>
                  </a:txBody>
                  <a:tcPr marL="0" marR="0" marT="44404" marB="0"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spc="-2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160</a:t>
                      </a:r>
                      <a:endParaRPr sz="1200">
                        <a:latin typeface="Century Gothic"/>
                        <a:cs typeface="Century Gothic"/>
                      </a:endParaRPr>
                    </a:p>
                  </a:txBody>
                  <a:tcPr marL="0" marR="0" marT="4440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spc="-2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195</a:t>
                      </a:r>
                      <a:endParaRPr sz="1200">
                        <a:latin typeface="Century Gothic"/>
                        <a:cs typeface="Century Gothic"/>
                      </a:endParaRPr>
                    </a:p>
                  </a:txBody>
                  <a:tcPr marL="0" marR="0" marT="44404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1757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spc="-10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Польша</a:t>
                      </a:r>
                      <a:endParaRPr sz="1200" dirty="0">
                        <a:latin typeface="Century Gothic"/>
                        <a:cs typeface="Century Gothic"/>
                      </a:endParaRPr>
                    </a:p>
                  </a:txBody>
                  <a:tcPr marL="0" marR="0" marT="44404" marB="0"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spc="-240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1</a:t>
                      </a:r>
                      <a:r>
                        <a:rPr sz="1200" spc="-1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200" spc="5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458</a:t>
                      </a:r>
                      <a:endParaRPr sz="1200" dirty="0">
                        <a:latin typeface="Century Gothic"/>
                        <a:cs typeface="Century Gothic"/>
                      </a:endParaRPr>
                    </a:p>
                  </a:txBody>
                  <a:tcPr marL="0" marR="0" marT="4440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spc="-20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1772</a:t>
                      </a:r>
                      <a:endParaRPr sz="1200" dirty="0">
                        <a:latin typeface="Century Gothic"/>
                        <a:cs typeface="Century Gothic"/>
                      </a:endParaRPr>
                    </a:p>
                  </a:txBody>
                  <a:tcPr marL="0" marR="0" marT="44404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1757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spc="-10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Всего</a:t>
                      </a:r>
                      <a:endParaRPr sz="1200" dirty="0">
                        <a:latin typeface="Century Gothic"/>
                        <a:cs typeface="Century Gothic"/>
                      </a:endParaRPr>
                    </a:p>
                  </a:txBody>
                  <a:tcPr marL="0" marR="0" marT="44404" marB="0"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2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200" spc="100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440</a:t>
                      </a:r>
                      <a:endParaRPr sz="1200">
                        <a:latin typeface="Century Gothic"/>
                        <a:cs typeface="Century Gothic"/>
                      </a:endParaRPr>
                    </a:p>
                  </a:txBody>
                  <a:tcPr marL="0" marR="0" marT="4440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2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200" spc="40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966</a:t>
                      </a:r>
                      <a:endParaRPr sz="1200" dirty="0">
                        <a:latin typeface="Century Gothic"/>
                        <a:cs typeface="Century Gothic"/>
                      </a:endParaRPr>
                    </a:p>
                  </a:txBody>
                  <a:tcPr marL="0" marR="0" marT="44404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7592018" y="4008945"/>
            <a:ext cx="2659942" cy="675932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 marR="4934" defTabSz="888065">
              <a:spcBef>
                <a:spcPts val="97"/>
              </a:spcBef>
            </a:pPr>
            <a:r>
              <a:rPr sz="1068" kern="0" dirty="0">
                <a:solidFill>
                  <a:srgbClr val="FFFFFF"/>
                </a:solidFill>
                <a:latin typeface="Century Gothic"/>
                <a:cs typeface="Century Gothic"/>
              </a:rPr>
              <a:t>Представленные</a:t>
            </a:r>
            <a:r>
              <a:rPr sz="1068" kern="0" spc="18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068" kern="0" spc="-10" dirty="0">
                <a:solidFill>
                  <a:srgbClr val="FFFFFF"/>
                </a:solidFill>
                <a:latin typeface="Century Gothic"/>
                <a:cs typeface="Century Gothic"/>
              </a:rPr>
              <a:t>цифры</a:t>
            </a:r>
            <a:r>
              <a:rPr sz="1068" kern="0" spc="18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068" kern="0" spc="-10" dirty="0">
                <a:solidFill>
                  <a:srgbClr val="FFFFFF"/>
                </a:solidFill>
                <a:latin typeface="Century Gothic"/>
                <a:cs typeface="Century Gothic"/>
              </a:rPr>
              <a:t>показывают </a:t>
            </a:r>
            <a:r>
              <a:rPr sz="1068" kern="0" dirty="0">
                <a:solidFill>
                  <a:srgbClr val="FFFFFF"/>
                </a:solidFill>
                <a:latin typeface="Century Gothic"/>
                <a:cs typeface="Century Gothic"/>
              </a:rPr>
              <a:t>достаточную</a:t>
            </a:r>
            <a:r>
              <a:rPr sz="1068" kern="0" spc="87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068" kern="0" dirty="0">
                <a:solidFill>
                  <a:srgbClr val="FFFFFF"/>
                </a:solidFill>
                <a:latin typeface="Century Gothic"/>
                <a:cs typeface="Century Gothic"/>
              </a:rPr>
              <a:t>емкость</a:t>
            </a:r>
            <a:r>
              <a:rPr sz="1068" kern="0" spc="92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068" kern="0" dirty="0">
                <a:solidFill>
                  <a:srgbClr val="FFFFFF"/>
                </a:solidFill>
                <a:latin typeface="Century Gothic"/>
                <a:cs typeface="Century Gothic"/>
              </a:rPr>
              <a:t>рынка</a:t>
            </a:r>
            <a:r>
              <a:rPr sz="1068" kern="0" spc="92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068" kern="0" spc="68" dirty="0">
                <a:solidFill>
                  <a:srgbClr val="FFFFFF"/>
                </a:solidFill>
                <a:latin typeface="Century Gothic"/>
                <a:cs typeface="Century Gothic"/>
              </a:rPr>
              <a:t>для </a:t>
            </a:r>
            <a:r>
              <a:rPr sz="1068" kern="0" dirty="0">
                <a:solidFill>
                  <a:srgbClr val="FFFFFF"/>
                </a:solidFill>
                <a:latin typeface="Century Gothic"/>
                <a:cs typeface="Century Gothic"/>
              </a:rPr>
              <a:t>создания</a:t>
            </a:r>
            <a:r>
              <a:rPr sz="1068" kern="0" spc="222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068" kern="0" dirty="0">
                <a:solidFill>
                  <a:srgbClr val="FFFFFF"/>
                </a:solidFill>
                <a:latin typeface="Century Gothic"/>
                <a:cs typeface="Century Gothic"/>
              </a:rPr>
              <a:t>нового</a:t>
            </a:r>
            <a:r>
              <a:rPr sz="1068" kern="0" spc="228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068" kern="0" spc="-10" dirty="0">
                <a:solidFill>
                  <a:srgbClr val="FFFFFF"/>
                </a:solidFill>
                <a:latin typeface="Century Gothic"/>
                <a:cs typeface="Century Gothic"/>
              </a:rPr>
              <a:t>производства </a:t>
            </a:r>
            <a:r>
              <a:rPr sz="1068" kern="0" dirty="0">
                <a:solidFill>
                  <a:srgbClr val="FFFFFF"/>
                </a:solidFill>
                <a:latin typeface="Century Gothic"/>
                <a:cs typeface="Century Gothic"/>
              </a:rPr>
              <a:t>роботов</a:t>
            </a:r>
            <a:r>
              <a:rPr sz="1068" kern="0" spc="1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068" kern="0" spc="146" dirty="0">
                <a:solidFill>
                  <a:srgbClr val="FFFFFF"/>
                </a:solidFill>
                <a:latin typeface="Century Gothic"/>
                <a:cs typeface="Century Gothic"/>
              </a:rPr>
              <a:t>в</a:t>
            </a:r>
            <a:r>
              <a:rPr sz="1068" kern="0" spc="19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068" kern="0" spc="-10" dirty="0">
                <a:solidFill>
                  <a:srgbClr val="FFFFFF"/>
                </a:solidFill>
                <a:latin typeface="Century Gothic"/>
                <a:cs typeface="Century Gothic"/>
              </a:rPr>
              <a:t>Беларуси</a:t>
            </a:r>
            <a:endParaRPr sz="1068" kern="0">
              <a:solidFill>
                <a:sysClr val="windowText" lastClr="000000"/>
              </a:solidFill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610520" y="4889865"/>
            <a:ext cx="2631572" cy="892400"/>
          </a:xfrm>
          <a:prstGeom prst="rect">
            <a:avLst/>
          </a:prstGeom>
          <a:ln w="12700">
            <a:solidFill>
              <a:srgbClr val="FFFFFF"/>
            </a:solidFill>
          </a:ln>
        </p:spPr>
        <p:txBody>
          <a:bodyPr vert="horz" wrap="square" lIns="0" tIns="114094" rIns="0" bIns="0" rtlCol="0">
            <a:spAutoFit/>
          </a:bodyPr>
          <a:lstStyle/>
          <a:p>
            <a:pPr marL="200431" marR="159728" defTabSz="888065">
              <a:spcBef>
                <a:spcPts val="898"/>
              </a:spcBef>
            </a:pPr>
            <a:r>
              <a:rPr sz="1263" kern="0" spc="78" dirty="0">
                <a:solidFill>
                  <a:srgbClr val="FFFFFF"/>
                </a:solidFill>
                <a:latin typeface="Century Gothic"/>
                <a:cs typeface="Century Gothic"/>
              </a:rPr>
              <a:t>Если</a:t>
            </a:r>
            <a:r>
              <a:rPr sz="1263" kern="0" spc="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63" kern="0" spc="53" dirty="0" err="1">
                <a:solidFill>
                  <a:srgbClr val="FFFFFF"/>
                </a:solidFill>
                <a:latin typeface="Century Gothic"/>
                <a:cs typeface="Century Gothic"/>
              </a:rPr>
              <a:t>AgroTechBel</a:t>
            </a:r>
            <a:r>
              <a:rPr sz="1263" kern="0" spc="24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63" kern="0" spc="-10" dirty="0" err="1">
                <a:solidFill>
                  <a:srgbClr val="FFFFFF"/>
                </a:solidFill>
                <a:latin typeface="Century Gothic"/>
                <a:cs typeface="Century Gothic"/>
              </a:rPr>
              <a:t>зай</a:t>
            </a:r>
            <a:r>
              <a:rPr lang="ru-RU" sz="1263" kern="0" spc="-10" dirty="0">
                <a:solidFill>
                  <a:srgbClr val="FFFFFF"/>
                </a:solidFill>
                <a:latin typeface="Century Gothic"/>
                <a:cs typeface="Century Gothic"/>
              </a:rPr>
              <a:t>м</a:t>
            </a:r>
            <a:r>
              <a:rPr sz="1263" kern="0" spc="-10" dirty="0" err="1">
                <a:solidFill>
                  <a:srgbClr val="FFFFFF"/>
                </a:solidFill>
                <a:latin typeface="Century Gothic"/>
                <a:cs typeface="Century Gothic"/>
              </a:rPr>
              <a:t>ет</a:t>
            </a:r>
            <a:r>
              <a:rPr sz="1263" kern="0" spc="-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63" kern="0" spc="97" dirty="0">
                <a:solidFill>
                  <a:srgbClr val="FFFFFF"/>
                </a:solidFill>
                <a:latin typeface="Century Gothic"/>
                <a:cs typeface="Century Gothic"/>
              </a:rPr>
              <a:t>только</a:t>
            </a:r>
            <a:r>
              <a:rPr sz="1263" kern="0" spc="1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63" kern="0" spc="73" dirty="0">
                <a:solidFill>
                  <a:srgbClr val="FFFFFF"/>
                </a:solidFill>
                <a:latin typeface="Century Gothic"/>
                <a:cs typeface="Century Gothic"/>
              </a:rPr>
              <a:t>3%</a:t>
            </a:r>
            <a:r>
              <a:rPr sz="1263" kern="0" spc="1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63" kern="0" spc="63" dirty="0">
                <a:solidFill>
                  <a:srgbClr val="FFFFFF"/>
                </a:solidFill>
                <a:latin typeface="Century Gothic"/>
                <a:cs typeface="Century Gothic"/>
              </a:rPr>
              <a:t>рынка,</a:t>
            </a:r>
            <a:r>
              <a:rPr sz="1263" kern="0" spc="1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63" kern="0" spc="68" dirty="0">
                <a:solidFill>
                  <a:srgbClr val="FFFFFF"/>
                </a:solidFill>
                <a:latin typeface="Century Gothic"/>
                <a:cs typeface="Century Gothic"/>
              </a:rPr>
              <a:t>годовая </a:t>
            </a:r>
            <a:r>
              <a:rPr sz="1263" kern="0" spc="111" dirty="0">
                <a:solidFill>
                  <a:srgbClr val="FFFFFF"/>
                </a:solidFill>
                <a:latin typeface="Century Gothic"/>
                <a:cs typeface="Century Gothic"/>
              </a:rPr>
              <a:t>выручка</a:t>
            </a:r>
            <a:r>
              <a:rPr sz="1263" kern="0" spc="29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63" kern="0" spc="189" dirty="0">
                <a:solidFill>
                  <a:srgbClr val="FFFFFF"/>
                </a:solidFill>
                <a:latin typeface="Century Gothic"/>
                <a:cs typeface="Century Gothic"/>
              </a:rPr>
              <a:t>в</a:t>
            </a:r>
            <a:r>
              <a:rPr sz="1263" kern="0" spc="29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63" kern="0" spc="87" dirty="0">
                <a:solidFill>
                  <a:srgbClr val="FFFFFF"/>
                </a:solidFill>
                <a:latin typeface="Century Gothic"/>
                <a:cs typeface="Century Gothic"/>
              </a:rPr>
              <a:t>2030</a:t>
            </a:r>
            <a:r>
              <a:rPr sz="1263" kern="0" spc="34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63" kern="0" dirty="0">
                <a:solidFill>
                  <a:srgbClr val="FFFFFF"/>
                </a:solidFill>
                <a:latin typeface="Century Gothic"/>
                <a:cs typeface="Century Gothic"/>
              </a:rPr>
              <a:t>г.</a:t>
            </a:r>
            <a:r>
              <a:rPr sz="1263" kern="0" spc="29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63" kern="0" spc="-49" dirty="0">
                <a:solidFill>
                  <a:srgbClr val="FFFFFF"/>
                </a:solidFill>
                <a:latin typeface="Century Gothic"/>
                <a:cs typeface="Century Gothic"/>
              </a:rPr>
              <a:t>–</a:t>
            </a:r>
            <a:endParaRPr sz="1263" kern="0" dirty="0">
              <a:solidFill>
                <a:sysClr val="windowText" lastClr="000000"/>
              </a:solidFill>
              <a:latin typeface="Century Gothic"/>
              <a:cs typeface="Century Gothic"/>
            </a:endParaRPr>
          </a:p>
          <a:p>
            <a:pPr marL="200431" defTabSz="888065"/>
            <a:r>
              <a:rPr sz="1263" kern="0" dirty="0">
                <a:solidFill>
                  <a:srgbClr val="FFFFFF"/>
                </a:solidFill>
                <a:latin typeface="Century Gothic"/>
                <a:cs typeface="Century Gothic"/>
              </a:rPr>
              <a:t>100</a:t>
            </a:r>
            <a:r>
              <a:rPr sz="1263" kern="0" spc="97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ru-RU" sz="1263" kern="0" dirty="0">
                <a:solidFill>
                  <a:srgbClr val="FFFFFF"/>
                </a:solidFill>
                <a:latin typeface="Century Gothic"/>
                <a:cs typeface="Century Gothic"/>
              </a:rPr>
              <a:t>м</a:t>
            </a:r>
            <a:r>
              <a:rPr sz="1263" kern="0" dirty="0" err="1">
                <a:solidFill>
                  <a:srgbClr val="FFFFFF"/>
                </a:solidFill>
                <a:latin typeface="Century Gothic"/>
                <a:cs typeface="Century Gothic"/>
              </a:rPr>
              <a:t>лн</a:t>
            </a:r>
            <a:r>
              <a:rPr sz="1263" kern="0" spc="102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263" kern="0" spc="73" dirty="0">
                <a:solidFill>
                  <a:srgbClr val="FFFFFF"/>
                </a:solidFill>
                <a:latin typeface="Century Gothic"/>
                <a:cs typeface="Century Gothic"/>
              </a:rPr>
              <a:t>USD.</a:t>
            </a:r>
            <a:endParaRPr sz="1263" kern="0" dirty="0">
              <a:solidFill>
                <a:sysClr val="windowText" lastClr="000000"/>
              </a:solidFill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Прямоугольник: скругленные углы 63">
            <a:extLst>
              <a:ext uri="{FF2B5EF4-FFF2-40B4-BE49-F238E27FC236}">
                <a16:creationId xmlns:a16="http://schemas.microsoft.com/office/drawing/2014/main" id="{AC496B04-FBBB-46E3-9AA5-CE4415890A9F}"/>
              </a:ext>
            </a:extLst>
          </p:cNvPr>
          <p:cNvSpPr/>
          <p:nvPr/>
        </p:nvSpPr>
        <p:spPr>
          <a:xfrm>
            <a:off x="7264629" y="903087"/>
            <a:ext cx="3222191" cy="1610752"/>
          </a:xfrm>
          <a:prstGeom prst="roundRect">
            <a:avLst/>
          </a:prstGeom>
          <a:noFill/>
          <a:ln>
            <a:solidFill>
              <a:srgbClr val="262C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8065"/>
            <a:endParaRPr lang="ru-BY" sz="1748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E52DE082-3B15-4F03-BA67-70BD49BCFD14}"/>
              </a:ext>
            </a:extLst>
          </p:cNvPr>
          <p:cNvSpPr txBox="1">
            <a:spLocks/>
          </p:cNvSpPr>
          <p:nvPr/>
        </p:nvSpPr>
        <p:spPr>
          <a:xfrm>
            <a:off x="6867097" y="2806907"/>
            <a:ext cx="4113378" cy="277372"/>
          </a:xfrm>
          <a:prstGeom prst="rect">
            <a:avLst/>
          </a:prstGeom>
        </p:spPr>
        <p:txBody>
          <a:bodyPr vert="horz" wrap="square" lIns="0" tIns="48227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888065">
              <a:lnSpc>
                <a:spcPct val="100000"/>
              </a:lnSpc>
              <a:spcBef>
                <a:spcPts val="379"/>
              </a:spcBef>
            </a:pPr>
            <a:r>
              <a:rPr lang="ru-RU" sz="1486" b="1" spc="75" dirty="0">
                <a:solidFill>
                  <a:srgbClr val="252C5F"/>
                </a:solidFill>
                <a:latin typeface="Montserrat" pitchFamily="2" charset="-52"/>
              </a:rPr>
              <a:t>Показатели эффективности, 1 этап</a:t>
            </a:r>
            <a:endParaRPr lang="en-US" sz="1486" b="1" spc="-318" dirty="0">
              <a:solidFill>
                <a:srgbClr val="231F20"/>
              </a:solidFill>
              <a:latin typeface="Montserrat" pitchFamily="2" charset="-52"/>
            </a:endParaRPr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77A3212E-EBBD-4AF3-B9A1-0F3D3D2A03F7}"/>
              </a:ext>
            </a:extLst>
          </p:cNvPr>
          <p:cNvSpPr/>
          <p:nvPr/>
        </p:nvSpPr>
        <p:spPr>
          <a:xfrm>
            <a:off x="7613148" y="5437005"/>
            <a:ext cx="2670365" cy="480708"/>
          </a:xfrm>
          <a:custGeom>
            <a:avLst/>
            <a:gdLst/>
            <a:ahLst/>
            <a:cxnLst/>
            <a:rect l="l" t="t" r="r" b="b"/>
            <a:pathLst>
              <a:path w="3234690" h="582295">
                <a:moveTo>
                  <a:pt x="3132937" y="582206"/>
                </a:moveTo>
                <a:lnTo>
                  <a:pt x="101549" y="582206"/>
                </a:lnTo>
                <a:lnTo>
                  <a:pt x="62118" y="575767"/>
                </a:lnTo>
                <a:lnTo>
                  <a:pt x="29829" y="558238"/>
                </a:lnTo>
                <a:lnTo>
                  <a:pt x="8012" y="532292"/>
                </a:lnTo>
                <a:lnTo>
                  <a:pt x="0" y="500608"/>
                </a:lnTo>
                <a:lnTo>
                  <a:pt x="0" y="81610"/>
                </a:lnTo>
                <a:lnTo>
                  <a:pt x="8012" y="49924"/>
                </a:lnTo>
                <a:lnTo>
                  <a:pt x="29829" y="23974"/>
                </a:lnTo>
                <a:lnTo>
                  <a:pt x="62118" y="6440"/>
                </a:lnTo>
                <a:lnTo>
                  <a:pt x="101549" y="0"/>
                </a:lnTo>
                <a:lnTo>
                  <a:pt x="3132937" y="0"/>
                </a:lnTo>
                <a:lnTo>
                  <a:pt x="3172370" y="6440"/>
                </a:lnTo>
                <a:lnTo>
                  <a:pt x="3204664" y="23974"/>
                </a:lnTo>
                <a:lnTo>
                  <a:pt x="3226485" y="49924"/>
                </a:lnTo>
                <a:lnTo>
                  <a:pt x="3234499" y="81610"/>
                </a:lnTo>
                <a:lnTo>
                  <a:pt x="3234499" y="500608"/>
                </a:lnTo>
                <a:lnTo>
                  <a:pt x="3226485" y="532292"/>
                </a:lnTo>
                <a:lnTo>
                  <a:pt x="3204664" y="558238"/>
                </a:lnTo>
                <a:lnTo>
                  <a:pt x="3172370" y="575767"/>
                </a:lnTo>
                <a:lnTo>
                  <a:pt x="3132937" y="582206"/>
                </a:lnTo>
                <a:close/>
              </a:path>
            </a:pathLst>
          </a:custGeom>
          <a:ln w="12700">
            <a:solidFill>
              <a:srgbClr val="252C5F"/>
            </a:solidFill>
          </a:ln>
        </p:spPr>
        <p:txBody>
          <a:bodyPr wrap="square" lIns="0" tIns="0" rIns="0" bIns="0" rtlCol="0"/>
          <a:lstStyle/>
          <a:p>
            <a:pPr defTabSz="888065"/>
            <a:endParaRPr sz="1748" kern="0">
              <a:solidFill>
                <a:sysClr val="windowText" lastClr="000000"/>
              </a:solidFill>
            </a:endParaRPr>
          </a:p>
        </p:txBody>
      </p:sp>
      <p:sp>
        <p:nvSpPr>
          <p:cNvPr id="5" name="object 7">
            <a:extLst>
              <a:ext uri="{FF2B5EF4-FFF2-40B4-BE49-F238E27FC236}">
                <a16:creationId xmlns:a16="http://schemas.microsoft.com/office/drawing/2014/main" id="{1004CE21-C909-476A-9A46-9F8CC6B92AEB}"/>
              </a:ext>
            </a:extLst>
          </p:cNvPr>
          <p:cNvSpPr/>
          <p:nvPr/>
        </p:nvSpPr>
        <p:spPr>
          <a:xfrm>
            <a:off x="7613148" y="4866559"/>
            <a:ext cx="2670365" cy="480708"/>
          </a:xfrm>
          <a:custGeom>
            <a:avLst/>
            <a:gdLst/>
            <a:ahLst/>
            <a:cxnLst/>
            <a:rect l="l" t="t" r="r" b="b"/>
            <a:pathLst>
              <a:path w="3234690" h="582295">
                <a:moveTo>
                  <a:pt x="3132937" y="582206"/>
                </a:moveTo>
                <a:lnTo>
                  <a:pt x="101549" y="582206"/>
                </a:lnTo>
                <a:lnTo>
                  <a:pt x="62118" y="575767"/>
                </a:lnTo>
                <a:lnTo>
                  <a:pt x="29829" y="558238"/>
                </a:lnTo>
                <a:lnTo>
                  <a:pt x="8012" y="532292"/>
                </a:lnTo>
                <a:lnTo>
                  <a:pt x="0" y="500608"/>
                </a:lnTo>
                <a:lnTo>
                  <a:pt x="0" y="81610"/>
                </a:lnTo>
                <a:lnTo>
                  <a:pt x="8012" y="49924"/>
                </a:lnTo>
                <a:lnTo>
                  <a:pt x="29829" y="23974"/>
                </a:lnTo>
                <a:lnTo>
                  <a:pt x="62118" y="6440"/>
                </a:lnTo>
                <a:lnTo>
                  <a:pt x="101549" y="0"/>
                </a:lnTo>
                <a:lnTo>
                  <a:pt x="3132937" y="0"/>
                </a:lnTo>
                <a:lnTo>
                  <a:pt x="3172370" y="6440"/>
                </a:lnTo>
                <a:lnTo>
                  <a:pt x="3204664" y="23974"/>
                </a:lnTo>
                <a:lnTo>
                  <a:pt x="3226485" y="49924"/>
                </a:lnTo>
                <a:lnTo>
                  <a:pt x="3234499" y="81610"/>
                </a:lnTo>
                <a:lnTo>
                  <a:pt x="3234499" y="500608"/>
                </a:lnTo>
                <a:lnTo>
                  <a:pt x="3226485" y="532292"/>
                </a:lnTo>
                <a:lnTo>
                  <a:pt x="3204664" y="558238"/>
                </a:lnTo>
                <a:lnTo>
                  <a:pt x="3172370" y="575767"/>
                </a:lnTo>
                <a:lnTo>
                  <a:pt x="3132937" y="582206"/>
                </a:lnTo>
                <a:close/>
              </a:path>
            </a:pathLst>
          </a:custGeom>
          <a:ln w="12700">
            <a:solidFill>
              <a:srgbClr val="252C5F"/>
            </a:solidFill>
          </a:ln>
        </p:spPr>
        <p:txBody>
          <a:bodyPr wrap="square" lIns="0" tIns="0" rIns="0" bIns="0" rtlCol="0"/>
          <a:lstStyle/>
          <a:p>
            <a:pPr defTabSz="888065"/>
            <a:endParaRPr sz="1748" kern="0">
              <a:solidFill>
                <a:sysClr val="windowText" lastClr="000000"/>
              </a:solidFill>
            </a:endParaRPr>
          </a:p>
        </p:txBody>
      </p:sp>
      <p:sp>
        <p:nvSpPr>
          <p:cNvPr id="6" name="object 8">
            <a:extLst>
              <a:ext uri="{FF2B5EF4-FFF2-40B4-BE49-F238E27FC236}">
                <a16:creationId xmlns:a16="http://schemas.microsoft.com/office/drawing/2014/main" id="{DDA22657-4985-4590-9B34-632C419B6CA6}"/>
              </a:ext>
            </a:extLst>
          </p:cNvPr>
          <p:cNvSpPr/>
          <p:nvPr/>
        </p:nvSpPr>
        <p:spPr>
          <a:xfrm>
            <a:off x="7613148" y="4298546"/>
            <a:ext cx="2670365" cy="480708"/>
          </a:xfrm>
          <a:custGeom>
            <a:avLst/>
            <a:gdLst/>
            <a:ahLst/>
            <a:cxnLst/>
            <a:rect l="l" t="t" r="r" b="b"/>
            <a:pathLst>
              <a:path w="3234690" h="582295">
                <a:moveTo>
                  <a:pt x="3132937" y="582206"/>
                </a:moveTo>
                <a:lnTo>
                  <a:pt x="101549" y="582206"/>
                </a:lnTo>
                <a:lnTo>
                  <a:pt x="62118" y="575767"/>
                </a:lnTo>
                <a:lnTo>
                  <a:pt x="29829" y="558238"/>
                </a:lnTo>
                <a:lnTo>
                  <a:pt x="8012" y="532292"/>
                </a:lnTo>
                <a:lnTo>
                  <a:pt x="0" y="500608"/>
                </a:lnTo>
                <a:lnTo>
                  <a:pt x="0" y="81610"/>
                </a:lnTo>
                <a:lnTo>
                  <a:pt x="8012" y="49924"/>
                </a:lnTo>
                <a:lnTo>
                  <a:pt x="29829" y="23974"/>
                </a:lnTo>
                <a:lnTo>
                  <a:pt x="62118" y="6440"/>
                </a:lnTo>
                <a:lnTo>
                  <a:pt x="101549" y="0"/>
                </a:lnTo>
                <a:lnTo>
                  <a:pt x="3132937" y="0"/>
                </a:lnTo>
                <a:lnTo>
                  <a:pt x="3172370" y="6440"/>
                </a:lnTo>
                <a:lnTo>
                  <a:pt x="3204664" y="23974"/>
                </a:lnTo>
                <a:lnTo>
                  <a:pt x="3226485" y="49924"/>
                </a:lnTo>
                <a:lnTo>
                  <a:pt x="3234499" y="81610"/>
                </a:lnTo>
                <a:lnTo>
                  <a:pt x="3234499" y="500608"/>
                </a:lnTo>
                <a:lnTo>
                  <a:pt x="3226485" y="532292"/>
                </a:lnTo>
                <a:lnTo>
                  <a:pt x="3204664" y="558238"/>
                </a:lnTo>
                <a:lnTo>
                  <a:pt x="3172370" y="575767"/>
                </a:lnTo>
                <a:lnTo>
                  <a:pt x="3132937" y="582206"/>
                </a:lnTo>
                <a:close/>
              </a:path>
            </a:pathLst>
          </a:custGeom>
          <a:ln w="12700">
            <a:solidFill>
              <a:srgbClr val="252C5F"/>
            </a:solidFill>
          </a:ln>
        </p:spPr>
        <p:txBody>
          <a:bodyPr wrap="square" lIns="0" tIns="0" rIns="0" bIns="0" rtlCol="0"/>
          <a:lstStyle/>
          <a:p>
            <a:pPr defTabSz="888065"/>
            <a:endParaRPr sz="1748" kern="0">
              <a:solidFill>
                <a:sysClr val="windowText" lastClr="000000"/>
              </a:solidFill>
            </a:endParaRPr>
          </a:p>
        </p:txBody>
      </p:sp>
      <p:sp>
        <p:nvSpPr>
          <p:cNvPr id="7" name="object 9">
            <a:extLst>
              <a:ext uri="{FF2B5EF4-FFF2-40B4-BE49-F238E27FC236}">
                <a16:creationId xmlns:a16="http://schemas.microsoft.com/office/drawing/2014/main" id="{9B56CA51-33D8-4451-A3A1-6FC940C5F711}"/>
              </a:ext>
            </a:extLst>
          </p:cNvPr>
          <p:cNvSpPr/>
          <p:nvPr/>
        </p:nvSpPr>
        <p:spPr>
          <a:xfrm>
            <a:off x="7613148" y="3727766"/>
            <a:ext cx="2670365" cy="480708"/>
          </a:xfrm>
          <a:custGeom>
            <a:avLst/>
            <a:gdLst/>
            <a:ahLst/>
            <a:cxnLst/>
            <a:rect l="l" t="t" r="r" b="b"/>
            <a:pathLst>
              <a:path w="3234690" h="582294">
                <a:moveTo>
                  <a:pt x="3132937" y="582206"/>
                </a:moveTo>
                <a:lnTo>
                  <a:pt x="101549" y="582206"/>
                </a:lnTo>
                <a:lnTo>
                  <a:pt x="62118" y="575767"/>
                </a:lnTo>
                <a:lnTo>
                  <a:pt x="29829" y="558238"/>
                </a:lnTo>
                <a:lnTo>
                  <a:pt x="8012" y="532292"/>
                </a:lnTo>
                <a:lnTo>
                  <a:pt x="0" y="500608"/>
                </a:lnTo>
                <a:lnTo>
                  <a:pt x="0" y="81610"/>
                </a:lnTo>
                <a:lnTo>
                  <a:pt x="8012" y="49924"/>
                </a:lnTo>
                <a:lnTo>
                  <a:pt x="29829" y="23974"/>
                </a:lnTo>
                <a:lnTo>
                  <a:pt x="62118" y="6440"/>
                </a:lnTo>
                <a:lnTo>
                  <a:pt x="101549" y="0"/>
                </a:lnTo>
                <a:lnTo>
                  <a:pt x="3132937" y="0"/>
                </a:lnTo>
                <a:lnTo>
                  <a:pt x="3172370" y="6440"/>
                </a:lnTo>
                <a:lnTo>
                  <a:pt x="3204664" y="23974"/>
                </a:lnTo>
                <a:lnTo>
                  <a:pt x="3226485" y="49924"/>
                </a:lnTo>
                <a:lnTo>
                  <a:pt x="3234499" y="81610"/>
                </a:lnTo>
                <a:lnTo>
                  <a:pt x="3234499" y="500608"/>
                </a:lnTo>
                <a:lnTo>
                  <a:pt x="3226485" y="532292"/>
                </a:lnTo>
                <a:lnTo>
                  <a:pt x="3204664" y="558238"/>
                </a:lnTo>
                <a:lnTo>
                  <a:pt x="3172370" y="575767"/>
                </a:lnTo>
                <a:lnTo>
                  <a:pt x="3132937" y="582206"/>
                </a:lnTo>
                <a:close/>
              </a:path>
            </a:pathLst>
          </a:custGeom>
          <a:ln w="12700">
            <a:solidFill>
              <a:srgbClr val="252C5F"/>
            </a:solidFill>
          </a:ln>
        </p:spPr>
        <p:txBody>
          <a:bodyPr wrap="square" lIns="0" tIns="0" rIns="0" bIns="0" rtlCol="0"/>
          <a:lstStyle/>
          <a:p>
            <a:pPr defTabSz="888065"/>
            <a:endParaRPr sz="1748" kern="0" dirty="0">
              <a:solidFill>
                <a:sysClr val="windowText" lastClr="000000"/>
              </a:solidFill>
            </a:endParaRPr>
          </a:p>
        </p:txBody>
      </p:sp>
      <p:sp>
        <p:nvSpPr>
          <p:cNvPr id="12" name="object 14">
            <a:extLst>
              <a:ext uri="{FF2B5EF4-FFF2-40B4-BE49-F238E27FC236}">
                <a16:creationId xmlns:a16="http://schemas.microsoft.com/office/drawing/2014/main" id="{05B79F29-D455-4B21-9553-2163A2A9AB58}"/>
              </a:ext>
            </a:extLst>
          </p:cNvPr>
          <p:cNvSpPr txBox="1"/>
          <p:nvPr/>
        </p:nvSpPr>
        <p:spPr>
          <a:xfrm>
            <a:off x="8188295" y="3878252"/>
            <a:ext cx="721605" cy="188443"/>
          </a:xfrm>
          <a:prstGeom prst="rect">
            <a:avLst/>
          </a:prstGeom>
        </p:spPr>
        <p:txBody>
          <a:bodyPr vert="horz" wrap="square" lIns="0" tIns="10484" rIns="0" bIns="0" rtlCol="0">
            <a:spAutoFit/>
          </a:bodyPr>
          <a:lstStyle/>
          <a:p>
            <a:pPr marL="10484" defTabSz="888065">
              <a:spcBef>
                <a:spcPts val="83"/>
              </a:spcBef>
            </a:pPr>
            <a:r>
              <a:rPr lang="ru-RU" sz="1156" b="1" kern="0" dirty="0">
                <a:solidFill>
                  <a:srgbClr val="252C5F"/>
                </a:solidFill>
                <a:latin typeface="Montserrat" pitchFamily="2" charset="-52"/>
                <a:cs typeface="Century Gothic"/>
              </a:rPr>
              <a:t>5,6</a:t>
            </a:r>
            <a:r>
              <a:rPr sz="1156" b="1" kern="0" spc="50" dirty="0">
                <a:solidFill>
                  <a:srgbClr val="252C5F"/>
                </a:solidFill>
                <a:latin typeface="Montserrat" pitchFamily="2" charset="-52"/>
                <a:cs typeface="Century Gothic"/>
              </a:rPr>
              <a:t> </a:t>
            </a:r>
            <a:r>
              <a:rPr lang="ru-RU" sz="1156" b="1" kern="0" spc="33" dirty="0">
                <a:solidFill>
                  <a:srgbClr val="252C5F"/>
                </a:solidFill>
                <a:latin typeface="Montserrat" pitchFamily="2" charset="-52"/>
                <a:cs typeface="Century Gothic"/>
              </a:rPr>
              <a:t>лет</a:t>
            </a:r>
            <a:endParaRPr sz="1156" b="1" kern="0" dirty="0">
              <a:solidFill>
                <a:sysClr val="windowText" lastClr="000000"/>
              </a:solidFill>
              <a:latin typeface="Montserrat" pitchFamily="2" charset="-52"/>
              <a:cs typeface="Century Gothic"/>
            </a:endParaRPr>
          </a:p>
        </p:txBody>
      </p:sp>
      <p:sp>
        <p:nvSpPr>
          <p:cNvPr id="13" name="object 15">
            <a:extLst>
              <a:ext uri="{FF2B5EF4-FFF2-40B4-BE49-F238E27FC236}">
                <a16:creationId xmlns:a16="http://schemas.microsoft.com/office/drawing/2014/main" id="{84DBD2B6-4665-42D4-950A-9C3D678B896B}"/>
              </a:ext>
            </a:extLst>
          </p:cNvPr>
          <p:cNvSpPr txBox="1"/>
          <p:nvPr/>
        </p:nvSpPr>
        <p:spPr>
          <a:xfrm>
            <a:off x="8120392" y="4436010"/>
            <a:ext cx="794462" cy="188443"/>
          </a:xfrm>
          <a:prstGeom prst="rect">
            <a:avLst/>
          </a:prstGeom>
        </p:spPr>
        <p:txBody>
          <a:bodyPr vert="horz" wrap="square" lIns="0" tIns="10484" rIns="0" bIns="0" rtlCol="0">
            <a:spAutoFit/>
          </a:bodyPr>
          <a:lstStyle/>
          <a:p>
            <a:pPr marL="10484" defTabSz="888065">
              <a:spcBef>
                <a:spcPts val="83"/>
              </a:spcBef>
            </a:pPr>
            <a:r>
              <a:rPr lang="ru-RU" sz="1156" b="1" kern="0" dirty="0">
                <a:solidFill>
                  <a:srgbClr val="252C5F"/>
                </a:solidFill>
                <a:latin typeface="Montserrat" pitchFamily="2" charset="-52"/>
                <a:cs typeface="Century Gothic"/>
              </a:rPr>
              <a:t>6,3</a:t>
            </a:r>
            <a:r>
              <a:rPr sz="1156" b="1" kern="0" spc="103" dirty="0">
                <a:solidFill>
                  <a:srgbClr val="252C5F"/>
                </a:solidFill>
                <a:latin typeface="Montserrat" pitchFamily="2" charset="-52"/>
                <a:cs typeface="Century Gothic"/>
              </a:rPr>
              <a:t> </a:t>
            </a:r>
            <a:r>
              <a:rPr lang="ru-RU" sz="1156" b="1" kern="0" spc="33" dirty="0">
                <a:solidFill>
                  <a:srgbClr val="252C5F"/>
                </a:solidFill>
                <a:latin typeface="Montserrat" pitchFamily="2" charset="-52"/>
                <a:cs typeface="Century Gothic"/>
              </a:rPr>
              <a:t>года</a:t>
            </a:r>
            <a:endParaRPr sz="1156" b="1" kern="0" dirty="0">
              <a:solidFill>
                <a:sysClr val="windowText" lastClr="000000"/>
              </a:solidFill>
              <a:latin typeface="Montserrat" pitchFamily="2" charset="-52"/>
              <a:cs typeface="Century Gothic"/>
            </a:endParaRPr>
          </a:p>
        </p:txBody>
      </p:sp>
      <p:sp>
        <p:nvSpPr>
          <p:cNvPr id="14" name="object 16">
            <a:extLst>
              <a:ext uri="{FF2B5EF4-FFF2-40B4-BE49-F238E27FC236}">
                <a16:creationId xmlns:a16="http://schemas.microsoft.com/office/drawing/2014/main" id="{1A736823-D0E1-4D5D-8ED4-CEA0D8083385}"/>
              </a:ext>
            </a:extLst>
          </p:cNvPr>
          <p:cNvSpPr txBox="1"/>
          <p:nvPr/>
        </p:nvSpPr>
        <p:spPr>
          <a:xfrm>
            <a:off x="8040278" y="4916718"/>
            <a:ext cx="775911" cy="366302"/>
          </a:xfrm>
          <a:prstGeom prst="rect">
            <a:avLst/>
          </a:prstGeom>
        </p:spPr>
        <p:txBody>
          <a:bodyPr vert="horz" wrap="square" lIns="0" tIns="10484" rIns="0" bIns="0" rtlCol="0">
            <a:spAutoFit/>
          </a:bodyPr>
          <a:lstStyle/>
          <a:p>
            <a:pPr marR="4194" algn="r" defTabSz="888065">
              <a:spcBef>
                <a:spcPts val="83"/>
              </a:spcBef>
            </a:pPr>
            <a:r>
              <a:rPr sz="1156" b="1" kern="0" spc="79" dirty="0">
                <a:solidFill>
                  <a:srgbClr val="252C5F"/>
                </a:solidFill>
                <a:latin typeface="Montserrat" pitchFamily="2" charset="-52"/>
                <a:cs typeface="Century Gothic"/>
              </a:rPr>
              <a:t>$</a:t>
            </a:r>
            <a:r>
              <a:rPr lang="ru-RU" sz="1156" b="1" kern="0" spc="79" dirty="0">
                <a:solidFill>
                  <a:srgbClr val="252C5F"/>
                </a:solidFill>
                <a:latin typeface="Montserrat" pitchFamily="2" charset="-52"/>
                <a:cs typeface="Century Gothic"/>
              </a:rPr>
              <a:t>66,2</a:t>
            </a:r>
            <a:endParaRPr sz="1156" b="1" kern="0" dirty="0">
              <a:solidFill>
                <a:sysClr val="windowText" lastClr="000000"/>
              </a:solidFill>
              <a:latin typeface="Montserrat" pitchFamily="2" charset="-52"/>
              <a:cs typeface="Century Gothic"/>
            </a:endParaRPr>
          </a:p>
          <a:p>
            <a:pPr marR="4194" algn="r" defTabSz="888065"/>
            <a:r>
              <a:rPr lang="ru-RU" sz="1156" b="1" kern="0" spc="91" dirty="0">
                <a:solidFill>
                  <a:srgbClr val="252C5F"/>
                </a:solidFill>
                <a:latin typeface="Montserrat" pitchFamily="2" charset="-52"/>
                <a:cs typeface="Century Gothic"/>
              </a:rPr>
              <a:t>млн</a:t>
            </a:r>
            <a:endParaRPr sz="1156" b="1" kern="0" dirty="0">
              <a:solidFill>
                <a:sysClr val="windowText" lastClr="000000"/>
              </a:solidFill>
              <a:latin typeface="Montserrat" pitchFamily="2" charset="-52"/>
              <a:cs typeface="Century Gothic"/>
            </a:endParaRPr>
          </a:p>
        </p:txBody>
      </p:sp>
      <p:sp>
        <p:nvSpPr>
          <p:cNvPr id="15" name="object 17">
            <a:extLst>
              <a:ext uri="{FF2B5EF4-FFF2-40B4-BE49-F238E27FC236}">
                <a16:creationId xmlns:a16="http://schemas.microsoft.com/office/drawing/2014/main" id="{60B443B5-77FB-4219-9274-8C54B92741FF}"/>
              </a:ext>
            </a:extLst>
          </p:cNvPr>
          <p:cNvSpPr txBox="1"/>
          <p:nvPr/>
        </p:nvSpPr>
        <p:spPr>
          <a:xfrm>
            <a:off x="8471715" y="5589619"/>
            <a:ext cx="384629" cy="188443"/>
          </a:xfrm>
          <a:prstGeom prst="rect">
            <a:avLst/>
          </a:prstGeom>
        </p:spPr>
        <p:txBody>
          <a:bodyPr vert="horz" wrap="square" lIns="0" tIns="10484" rIns="0" bIns="0" rtlCol="0">
            <a:spAutoFit/>
          </a:bodyPr>
          <a:lstStyle/>
          <a:p>
            <a:pPr marL="10484" defTabSz="888065">
              <a:spcBef>
                <a:spcPts val="83"/>
              </a:spcBef>
            </a:pPr>
            <a:r>
              <a:rPr lang="ru-RU" sz="1156" b="1" kern="0" spc="79" dirty="0">
                <a:solidFill>
                  <a:srgbClr val="252C5F"/>
                </a:solidFill>
                <a:latin typeface="Montserrat" pitchFamily="2" charset="-52"/>
                <a:cs typeface="Century Gothic"/>
              </a:rPr>
              <a:t>14</a:t>
            </a:r>
            <a:r>
              <a:rPr sz="1156" b="1" kern="0" spc="79" dirty="0">
                <a:solidFill>
                  <a:srgbClr val="252C5F"/>
                </a:solidFill>
                <a:latin typeface="Montserrat" pitchFamily="2" charset="-52"/>
                <a:cs typeface="Century Gothic"/>
              </a:rPr>
              <a:t>%</a:t>
            </a:r>
            <a:endParaRPr sz="1156" b="1" kern="0" dirty="0">
              <a:solidFill>
                <a:sysClr val="windowText" lastClr="000000"/>
              </a:solidFill>
              <a:latin typeface="Montserrat" pitchFamily="2" charset="-52"/>
              <a:cs typeface="Century Gothic"/>
            </a:endParaRPr>
          </a:p>
        </p:txBody>
      </p:sp>
      <p:grpSp>
        <p:nvGrpSpPr>
          <p:cNvPr id="16" name="object 18">
            <a:extLst>
              <a:ext uri="{FF2B5EF4-FFF2-40B4-BE49-F238E27FC236}">
                <a16:creationId xmlns:a16="http://schemas.microsoft.com/office/drawing/2014/main" id="{D32D7646-0D1D-4A1A-BE95-CBB1B1054FCA}"/>
              </a:ext>
            </a:extLst>
          </p:cNvPr>
          <p:cNvGrpSpPr/>
          <p:nvPr/>
        </p:nvGrpSpPr>
        <p:grpSpPr>
          <a:xfrm>
            <a:off x="7687444" y="3783824"/>
            <a:ext cx="1232960" cy="336023"/>
            <a:chOff x="6750103" y="2576252"/>
            <a:chExt cx="1493520" cy="407034"/>
          </a:xfrm>
        </p:grpSpPr>
        <p:sp>
          <p:nvSpPr>
            <p:cNvPr id="17" name="object 19">
              <a:extLst>
                <a:ext uri="{FF2B5EF4-FFF2-40B4-BE49-F238E27FC236}">
                  <a16:creationId xmlns:a16="http://schemas.microsoft.com/office/drawing/2014/main" id="{EDDA8632-C1BF-406A-A963-B87A47412963}"/>
                </a:ext>
              </a:extLst>
            </p:cNvPr>
            <p:cNvSpPr/>
            <p:nvPr/>
          </p:nvSpPr>
          <p:spPr>
            <a:xfrm>
              <a:off x="8236900" y="2576252"/>
              <a:ext cx="0" cy="407034"/>
            </a:xfrm>
            <a:custGeom>
              <a:avLst/>
              <a:gdLst/>
              <a:ahLst/>
              <a:cxnLst/>
              <a:rect l="l" t="t" r="r" b="b"/>
              <a:pathLst>
                <a:path h="407035">
                  <a:moveTo>
                    <a:pt x="0" y="0"/>
                  </a:moveTo>
                  <a:lnTo>
                    <a:pt x="0" y="406806"/>
                  </a:lnTo>
                </a:path>
              </a:pathLst>
            </a:custGeom>
            <a:ln w="12700">
              <a:solidFill>
                <a:srgbClr val="252C5F"/>
              </a:solidFill>
            </a:ln>
          </p:spPr>
          <p:txBody>
            <a:bodyPr wrap="square" lIns="0" tIns="0" rIns="0" bIns="0" rtlCol="0"/>
            <a:lstStyle/>
            <a:p>
              <a:pPr defTabSz="888065"/>
              <a:endParaRPr sz="1748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8" name="object 20">
              <a:extLst>
                <a:ext uri="{FF2B5EF4-FFF2-40B4-BE49-F238E27FC236}">
                  <a16:creationId xmlns:a16="http://schemas.microsoft.com/office/drawing/2014/main" id="{DE7AFC3D-844C-46E8-9855-14BD4F15C9E6}"/>
                </a:ext>
              </a:extLst>
            </p:cNvPr>
            <p:cNvSpPr/>
            <p:nvPr/>
          </p:nvSpPr>
          <p:spPr>
            <a:xfrm>
              <a:off x="6750103" y="2576267"/>
              <a:ext cx="400050" cy="407034"/>
            </a:xfrm>
            <a:custGeom>
              <a:avLst/>
              <a:gdLst/>
              <a:ahLst/>
              <a:cxnLst/>
              <a:rect l="l" t="t" r="r" b="b"/>
              <a:pathLst>
                <a:path w="400050" h="407035">
                  <a:moveTo>
                    <a:pt x="199796" y="0"/>
                  </a:moveTo>
                  <a:lnTo>
                    <a:pt x="153983" y="5371"/>
                  </a:lnTo>
                  <a:lnTo>
                    <a:pt x="111928" y="20672"/>
                  </a:lnTo>
                  <a:lnTo>
                    <a:pt x="74831" y="44681"/>
                  </a:lnTo>
                  <a:lnTo>
                    <a:pt x="43891" y="76179"/>
                  </a:lnTo>
                  <a:lnTo>
                    <a:pt x="20306" y="113943"/>
                  </a:lnTo>
                  <a:lnTo>
                    <a:pt x="5276" y="156754"/>
                  </a:lnTo>
                  <a:lnTo>
                    <a:pt x="0" y="203390"/>
                  </a:lnTo>
                  <a:lnTo>
                    <a:pt x="5276" y="250027"/>
                  </a:lnTo>
                  <a:lnTo>
                    <a:pt x="20306" y="292839"/>
                  </a:lnTo>
                  <a:lnTo>
                    <a:pt x="43891" y="330606"/>
                  </a:lnTo>
                  <a:lnTo>
                    <a:pt x="74831" y="362106"/>
                  </a:lnTo>
                  <a:lnTo>
                    <a:pt x="111928" y="386118"/>
                  </a:lnTo>
                  <a:lnTo>
                    <a:pt x="153983" y="401421"/>
                  </a:lnTo>
                  <a:lnTo>
                    <a:pt x="199796" y="406793"/>
                  </a:lnTo>
                  <a:lnTo>
                    <a:pt x="245609" y="401421"/>
                  </a:lnTo>
                  <a:lnTo>
                    <a:pt x="287664" y="386118"/>
                  </a:lnTo>
                  <a:lnTo>
                    <a:pt x="324761" y="362106"/>
                  </a:lnTo>
                  <a:lnTo>
                    <a:pt x="355701" y="330606"/>
                  </a:lnTo>
                  <a:lnTo>
                    <a:pt x="379286" y="292839"/>
                  </a:lnTo>
                  <a:lnTo>
                    <a:pt x="394316" y="250027"/>
                  </a:lnTo>
                  <a:lnTo>
                    <a:pt x="399592" y="203390"/>
                  </a:lnTo>
                  <a:lnTo>
                    <a:pt x="394316" y="156754"/>
                  </a:lnTo>
                  <a:lnTo>
                    <a:pt x="379286" y="113943"/>
                  </a:lnTo>
                  <a:lnTo>
                    <a:pt x="355701" y="76179"/>
                  </a:lnTo>
                  <a:lnTo>
                    <a:pt x="324761" y="44681"/>
                  </a:lnTo>
                  <a:lnTo>
                    <a:pt x="287664" y="20672"/>
                  </a:lnTo>
                  <a:lnTo>
                    <a:pt x="245609" y="5371"/>
                  </a:lnTo>
                  <a:lnTo>
                    <a:pt x="199796" y="0"/>
                  </a:lnTo>
                  <a:close/>
                </a:path>
              </a:pathLst>
            </a:custGeom>
            <a:solidFill>
              <a:srgbClr val="252C5F"/>
            </a:solidFill>
          </p:spPr>
          <p:txBody>
            <a:bodyPr wrap="square" lIns="0" tIns="0" rIns="0" bIns="0" rtlCol="0"/>
            <a:lstStyle/>
            <a:p>
              <a:pPr defTabSz="888065"/>
              <a:endParaRPr sz="1748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19" name="object 21">
              <a:extLst>
                <a:ext uri="{FF2B5EF4-FFF2-40B4-BE49-F238E27FC236}">
                  <a16:creationId xmlns:a16="http://schemas.microsoft.com/office/drawing/2014/main" id="{18ED0C0D-C428-4046-BCBD-795930A2D1B1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24751" y="2658206"/>
              <a:ext cx="247182" cy="247693"/>
            </a:xfrm>
            <a:prstGeom prst="rect">
              <a:avLst/>
            </a:prstGeom>
          </p:spPr>
        </p:pic>
      </p:grpSp>
      <p:grpSp>
        <p:nvGrpSpPr>
          <p:cNvPr id="20" name="object 22">
            <a:extLst>
              <a:ext uri="{FF2B5EF4-FFF2-40B4-BE49-F238E27FC236}">
                <a16:creationId xmlns:a16="http://schemas.microsoft.com/office/drawing/2014/main" id="{91BE73CA-38AC-4A0C-854C-3B90ED8C3574}"/>
              </a:ext>
            </a:extLst>
          </p:cNvPr>
          <p:cNvGrpSpPr/>
          <p:nvPr/>
        </p:nvGrpSpPr>
        <p:grpSpPr>
          <a:xfrm>
            <a:off x="7687444" y="4370948"/>
            <a:ext cx="1232960" cy="336023"/>
            <a:chOff x="6750103" y="3287452"/>
            <a:chExt cx="1493520" cy="407034"/>
          </a:xfrm>
        </p:grpSpPr>
        <p:sp>
          <p:nvSpPr>
            <p:cNvPr id="21" name="object 23">
              <a:extLst>
                <a:ext uri="{FF2B5EF4-FFF2-40B4-BE49-F238E27FC236}">
                  <a16:creationId xmlns:a16="http://schemas.microsoft.com/office/drawing/2014/main" id="{D9B69CEF-A4D1-4246-A84D-A8C8CC9241D1}"/>
                </a:ext>
              </a:extLst>
            </p:cNvPr>
            <p:cNvSpPr/>
            <p:nvPr/>
          </p:nvSpPr>
          <p:spPr>
            <a:xfrm>
              <a:off x="8236900" y="3287452"/>
              <a:ext cx="0" cy="407034"/>
            </a:xfrm>
            <a:custGeom>
              <a:avLst/>
              <a:gdLst/>
              <a:ahLst/>
              <a:cxnLst/>
              <a:rect l="l" t="t" r="r" b="b"/>
              <a:pathLst>
                <a:path h="407035">
                  <a:moveTo>
                    <a:pt x="0" y="0"/>
                  </a:moveTo>
                  <a:lnTo>
                    <a:pt x="0" y="406806"/>
                  </a:lnTo>
                </a:path>
              </a:pathLst>
            </a:custGeom>
            <a:ln w="12700">
              <a:solidFill>
                <a:srgbClr val="252C5F"/>
              </a:solidFill>
            </a:ln>
          </p:spPr>
          <p:txBody>
            <a:bodyPr wrap="square" lIns="0" tIns="0" rIns="0" bIns="0" rtlCol="0"/>
            <a:lstStyle/>
            <a:p>
              <a:pPr defTabSz="888065"/>
              <a:endParaRPr sz="1748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2" name="object 24">
              <a:extLst>
                <a:ext uri="{FF2B5EF4-FFF2-40B4-BE49-F238E27FC236}">
                  <a16:creationId xmlns:a16="http://schemas.microsoft.com/office/drawing/2014/main" id="{2B985401-0AB7-4F66-A96F-926D5D9E5212}"/>
                </a:ext>
              </a:extLst>
            </p:cNvPr>
            <p:cNvSpPr/>
            <p:nvPr/>
          </p:nvSpPr>
          <p:spPr>
            <a:xfrm>
              <a:off x="6750103" y="3287467"/>
              <a:ext cx="400050" cy="407034"/>
            </a:xfrm>
            <a:custGeom>
              <a:avLst/>
              <a:gdLst/>
              <a:ahLst/>
              <a:cxnLst/>
              <a:rect l="l" t="t" r="r" b="b"/>
              <a:pathLst>
                <a:path w="400050" h="407035">
                  <a:moveTo>
                    <a:pt x="199796" y="0"/>
                  </a:moveTo>
                  <a:lnTo>
                    <a:pt x="153983" y="5371"/>
                  </a:lnTo>
                  <a:lnTo>
                    <a:pt x="111928" y="20672"/>
                  </a:lnTo>
                  <a:lnTo>
                    <a:pt x="74831" y="44681"/>
                  </a:lnTo>
                  <a:lnTo>
                    <a:pt x="43891" y="76179"/>
                  </a:lnTo>
                  <a:lnTo>
                    <a:pt x="20306" y="113943"/>
                  </a:lnTo>
                  <a:lnTo>
                    <a:pt x="5276" y="156754"/>
                  </a:lnTo>
                  <a:lnTo>
                    <a:pt x="0" y="203390"/>
                  </a:lnTo>
                  <a:lnTo>
                    <a:pt x="5276" y="250027"/>
                  </a:lnTo>
                  <a:lnTo>
                    <a:pt x="20306" y="292839"/>
                  </a:lnTo>
                  <a:lnTo>
                    <a:pt x="43891" y="330606"/>
                  </a:lnTo>
                  <a:lnTo>
                    <a:pt x="74831" y="362106"/>
                  </a:lnTo>
                  <a:lnTo>
                    <a:pt x="111928" y="386118"/>
                  </a:lnTo>
                  <a:lnTo>
                    <a:pt x="153983" y="401421"/>
                  </a:lnTo>
                  <a:lnTo>
                    <a:pt x="199796" y="406793"/>
                  </a:lnTo>
                  <a:lnTo>
                    <a:pt x="245609" y="401421"/>
                  </a:lnTo>
                  <a:lnTo>
                    <a:pt x="287664" y="386118"/>
                  </a:lnTo>
                  <a:lnTo>
                    <a:pt x="324761" y="362106"/>
                  </a:lnTo>
                  <a:lnTo>
                    <a:pt x="355701" y="330606"/>
                  </a:lnTo>
                  <a:lnTo>
                    <a:pt x="379286" y="292839"/>
                  </a:lnTo>
                  <a:lnTo>
                    <a:pt x="394316" y="250027"/>
                  </a:lnTo>
                  <a:lnTo>
                    <a:pt x="399592" y="203390"/>
                  </a:lnTo>
                  <a:lnTo>
                    <a:pt x="394316" y="156754"/>
                  </a:lnTo>
                  <a:lnTo>
                    <a:pt x="379286" y="113943"/>
                  </a:lnTo>
                  <a:lnTo>
                    <a:pt x="355701" y="76179"/>
                  </a:lnTo>
                  <a:lnTo>
                    <a:pt x="324761" y="44681"/>
                  </a:lnTo>
                  <a:lnTo>
                    <a:pt x="287664" y="20672"/>
                  </a:lnTo>
                  <a:lnTo>
                    <a:pt x="245609" y="5371"/>
                  </a:lnTo>
                  <a:lnTo>
                    <a:pt x="199796" y="0"/>
                  </a:lnTo>
                  <a:close/>
                </a:path>
              </a:pathLst>
            </a:custGeom>
            <a:solidFill>
              <a:srgbClr val="252C5F"/>
            </a:solidFill>
          </p:spPr>
          <p:txBody>
            <a:bodyPr wrap="square" lIns="0" tIns="0" rIns="0" bIns="0" rtlCol="0"/>
            <a:lstStyle/>
            <a:p>
              <a:pPr defTabSz="888065"/>
              <a:endParaRPr sz="1748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23" name="object 25">
              <a:extLst>
                <a:ext uri="{FF2B5EF4-FFF2-40B4-BE49-F238E27FC236}">
                  <a16:creationId xmlns:a16="http://schemas.microsoft.com/office/drawing/2014/main" id="{87E6C3EE-E71D-4D33-8E81-1FEBFD6FE0F0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25500" y="3367155"/>
              <a:ext cx="233488" cy="233536"/>
            </a:xfrm>
            <a:prstGeom prst="rect">
              <a:avLst/>
            </a:prstGeom>
          </p:spPr>
        </p:pic>
      </p:grpSp>
      <p:grpSp>
        <p:nvGrpSpPr>
          <p:cNvPr id="24" name="object 26">
            <a:extLst>
              <a:ext uri="{FF2B5EF4-FFF2-40B4-BE49-F238E27FC236}">
                <a16:creationId xmlns:a16="http://schemas.microsoft.com/office/drawing/2014/main" id="{A68CCE44-8891-44E8-92D1-B5450413240B}"/>
              </a:ext>
            </a:extLst>
          </p:cNvPr>
          <p:cNvGrpSpPr/>
          <p:nvPr/>
        </p:nvGrpSpPr>
        <p:grpSpPr>
          <a:xfrm>
            <a:off x="7687444" y="4938966"/>
            <a:ext cx="1232960" cy="336023"/>
            <a:chOff x="6750103" y="3975508"/>
            <a:chExt cx="1493520" cy="407034"/>
          </a:xfrm>
        </p:grpSpPr>
        <p:sp>
          <p:nvSpPr>
            <p:cNvPr id="25" name="object 27">
              <a:extLst>
                <a:ext uri="{FF2B5EF4-FFF2-40B4-BE49-F238E27FC236}">
                  <a16:creationId xmlns:a16="http://schemas.microsoft.com/office/drawing/2014/main" id="{E15819D1-6914-400B-B670-E23255EC1FCE}"/>
                </a:ext>
              </a:extLst>
            </p:cNvPr>
            <p:cNvSpPr/>
            <p:nvPr/>
          </p:nvSpPr>
          <p:spPr>
            <a:xfrm>
              <a:off x="8236900" y="3975508"/>
              <a:ext cx="0" cy="407034"/>
            </a:xfrm>
            <a:custGeom>
              <a:avLst/>
              <a:gdLst/>
              <a:ahLst/>
              <a:cxnLst/>
              <a:rect l="l" t="t" r="r" b="b"/>
              <a:pathLst>
                <a:path h="407035">
                  <a:moveTo>
                    <a:pt x="0" y="0"/>
                  </a:moveTo>
                  <a:lnTo>
                    <a:pt x="0" y="406806"/>
                  </a:lnTo>
                </a:path>
              </a:pathLst>
            </a:custGeom>
            <a:ln w="12700">
              <a:solidFill>
                <a:srgbClr val="252C5F"/>
              </a:solidFill>
            </a:ln>
          </p:spPr>
          <p:txBody>
            <a:bodyPr wrap="square" lIns="0" tIns="0" rIns="0" bIns="0" rtlCol="0"/>
            <a:lstStyle/>
            <a:p>
              <a:pPr defTabSz="888065"/>
              <a:endParaRPr sz="1748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6" name="object 28">
              <a:extLst>
                <a:ext uri="{FF2B5EF4-FFF2-40B4-BE49-F238E27FC236}">
                  <a16:creationId xmlns:a16="http://schemas.microsoft.com/office/drawing/2014/main" id="{397CDE2D-B681-44DB-AF5C-B8941BF48CFB}"/>
                </a:ext>
              </a:extLst>
            </p:cNvPr>
            <p:cNvSpPr/>
            <p:nvPr/>
          </p:nvSpPr>
          <p:spPr>
            <a:xfrm>
              <a:off x="6750103" y="3975524"/>
              <a:ext cx="400050" cy="407034"/>
            </a:xfrm>
            <a:custGeom>
              <a:avLst/>
              <a:gdLst/>
              <a:ahLst/>
              <a:cxnLst/>
              <a:rect l="l" t="t" r="r" b="b"/>
              <a:pathLst>
                <a:path w="400050" h="407035">
                  <a:moveTo>
                    <a:pt x="199796" y="0"/>
                  </a:moveTo>
                  <a:lnTo>
                    <a:pt x="153983" y="5371"/>
                  </a:lnTo>
                  <a:lnTo>
                    <a:pt x="111928" y="20672"/>
                  </a:lnTo>
                  <a:lnTo>
                    <a:pt x="74831" y="44681"/>
                  </a:lnTo>
                  <a:lnTo>
                    <a:pt x="43891" y="76179"/>
                  </a:lnTo>
                  <a:lnTo>
                    <a:pt x="20306" y="113943"/>
                  </a:lnTo>
                  <a:lnTo>
                    <a:pt x="5276" y="156754"/>
                  </a:lnTo>
                  <a:lnTo>
                    <a:pt x="0" y="203390"/>
                  </a:lnTo>
                  <a:lnTo>
                    <a:pt x="5276" y="250027"/>
                  </a:lnTo>
                  <a:lnTo>
                    <a:pt x="20306" y="292839"/>
                  </a:lnTo>
                  <a:lnTo>
                    <a:pt x="43891" y="330606"/>
                  </a:lnTo>
                  <a:lnTo>
                    <a:pt x="74831" y="362106"/>
                  </a:lnTo>
                  <a:lnTo>
                    <a:pt x="111928" y="386118"/>
                  </a:lnTo>
                  <a:lnTo>
                    <a:pt x="153983" y="401421"/>
                  </a:lnTo>
                  <a:lnTo>
                    <a:pt x="199796" y="406793"/>
                  </a:lnTo>
                  <a:lnTo>
                    <a:pt x="245609" y="401421"/>
                  </a:lnTo>
                  <a:lnTo>
                    <a:pt x="287664" y="386118"/>
                  </a:lnTo>
                  <a:lnTo>
                    <a:pt x="324761" y="362106"/>
                  </a:lnTo>
                  <a:lnTo>
                    <a:pt x="355701" y="330606"/>
                  </a:lnTo>
                  <a:lnTo>
                    <a:pt x="379286" y="292839"/>
                  </a:lnTo>
                  <a:lnTo>
                    <a:pt x="394316" y="250027"/>
                  </a:lnTo>
                  <a:lnTo>
                    <a:pt x="399592" y="203390"/>
                  </a:lnTo>
                  <a:lnTo>
                    <a:pt x="394316" y="156754"/>
                  </a:lnTo>
                  <a:lnTo>
                    <a:pt x="379286" y="113943"/>
                  </a:lnTo>
                  <a:lnTo>
                    <a:pt x="355701" y="76179"/>
                  </a:lnTo>
                  <a:lnTo>
                    <a:pt x="324761" y="44681"/>
                  </a:lnTo>
                  <a:lnTo>
                    <a:pt x="287664" y="20672"/>
                  </a:lnTo>
                  <a:lnTo>
                    <a:pt x="245609" y="5371"/>
                  </a:lnTo>
                  <a:lnTo>
                    <a:pt x="199796" y="0"/>
                  </a:lnTo>
                  <a:close/>
                </a:path>
              </a:pathLst>
            </a:custGeom>
            <a:solidFill>
              <a:srgbClr val="252C5F"/>
            </a:solidFill>
          </p:spPr>
          <p:txBody>
            <a:bodyPr wrap="square" lIns="0" tIns="0" rIns="0" bIns="0" rtlCol="0"/>
            <a:lstStyle/>
            <a:p>
              <a:pPr defTabSz="888065"/>
              <a:endParaRPr sz="1748" kern="0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7" name="object 29">
            <a:extLst>
              <a:ext uri="{FF2B5EF4-FFF2-40B4-BE49-F238E27FC236}">
                <a16:creationId xmlns:a16="http://schemas.microsoft.com/office/drawing/2014/main" id="{64D6C494-7813-415E-8100-DBC7FF4E97B7}"/>
              </a:ext>
            </a:extLst>
          </p:cNvPr>
          <p:cNvGrpSpPr/>
          <p:nvPr/>
        </p:nvGrpSpPr>
        <p:grpSpPr>
          <a:xfrm>
            <a:off x="7687444" y="5499551"/>
            <a:ext cx="1232960" cy="336023"/>
            <a:chOff x="6750103" y="4654562"/>
            <a:chExt cx="1493520" cy="407034"/>
          </a:xfrm>
        </p:grpSpPr>
        <p:sp>
          <p:nvSpPr>
            <p:cNvPr id="28" name="object 30">
              <a:extLst>
                <a:ext uri="{FF2B5EF4-FFF2-40B4-BE49-F238E27FC236}">
                  <a16:creationId xmlns:a16="http://schemas.microsoft.com/office/drawing/2014/main" id="{7AB32CE2-8514-4BA0-B3C4-D69C49D8CCBD}"/>
                </a:ext>
              </a:extLst>
            </p:cNvPr>
            <p:cNvSpPr/>
            <p:nvPr/>
          </p:nvSpPr>
          <p:spPr>
            <a:xfrm>
              <a:off x="8236900" y="4654562"/>
              <a:ext cx="0" cy="407034"/>
            </a:xfrm>
            <a:custGeom>
              <a:avLst/>
              <a:gdLst/>
              <a:ahLst/>
              <a:cxnLst/>
              <a:rect l="l" t="t" r="r" b="b"/>
              <a:pathLst>
                <a:path h="407035">
                  <a:moveTo>
                    <a:pt x="0" y="0"/>
                  </a:moveTo>
                  <a:lnTo>
                    <a:pt x="0" y="406806"/>
                  </a:lnTo>
                </a:path>
              </a:pathLst>
            </a:custGeom>
            <a:ln w="12700">
              <a:solidFill>
                <a:srgbClr val="252C5F"/>
              </a:solidFill>
            </a:ln>
          </p:spPr>
          <p:txBody>
            <a:bodyPr wrap="square" lIns="0" tIns="0" rIns="0" bIns="0" rtlCol="0"/>
            <a:lstStyle/>
            <a:p>
              <a:pPr defTabSz="888065"/>
              <a:endParaRPr sz="1748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9" name="object 31">
              <a:extLst>
                <a:ext uri="{FF2B5EF4-FFF2-40B4-BE49-F238E27FC236}">
                  <a16:creationId xmlns:a16="http://schemas.microsoft.com/office/drawing/2014/main" id="{7B607ECB-548F-4DDA-AE3C-525800523773}"/>
                </a:ext>
              </a:extLst>
            </p:cNvPr>
            <p:cNvSpPr/>
            <p:nvPr/>
          </p:nvSpPr>
          <p:spPr>
            <a:xfrm>
              <a:off x="6750103" y="4654565"/>
              <a:ext cx="400050" cy="407034"/>
            </a:xfrm>
            <a:custGeom>
              <a:avLst/>
              <a:gdLst/>
              <a:ahLst/>
              <a:cxnLst/>
              <a:rect l="l" t="t" r="r" b="b"/>
              <a:pathLst>
                <a:path w="400050" h="407035">
                  <a:moveTo>
                    <a:pt x="199796" y="0"/>
                  </a:moveTo>
                  <a:lnTo>
                    <a:pt x="153983" y="5371"/>
                  </a:lnTo>
                  <a:lnTo>
                    <a:pt x="111928" y="20672"/>
                  </a:lnTo>
                  <a:lnTo>
                    <a:pt x="74831" y="44681"/>
                  </a:lnTo>
                  <a:lnTo>
                    <a:pt x="43891" y="76179"/>
                  </a:lnTo>
                  <a:lnTo>
                    <a:pt x="20306" y="113943"/>
                  </a:lnTo>
                  <a:lnTo>
                    <a:pt x="5276" y="156754"/>
                  </a:lnTo>
                  <a:lnTo>
                    <a:pt x="0" y="203390"/>
                  </a:lnTo>
                  <a:lnTo>
                    <a:pt x="5276" y="250027"/>
                  </a:lnTo>
                  <a:lnTo>
                    <a:pt x="20306" y="292839"/>
                  </a:lnTo>
                  <a:lnTo>
                    <a:pt x="43891" y="330606"/>
                  </a:lnTo>
                  <a:lnTo>
                    <a:pt x="74831" y="362106"/>
                  </a:lnTo>
                  <a:lnTo>
                    <a:pt x="111928" y="386118"/>
                  </a:lnTo>
                  <a:lnTo>
                    <a:pt x="153983" y="401421"/>
                  </a:lnTo>
                  <a:lnTo>
                    <a:pt x="199796" y="406793"/>
                  </a:lnTo>
                  <a:lnTo>
                    <a:pt x="245609" y="401421"/>
                  </a:lnTo>
                  <a:lnTo>
                    <a:pt x="287664" y="386118"/>
                  </a:lnTo>
                  <a:lnTo>
                    <a:pt x="324761" y="362106"/>
                  </a:lnTo>
                  <a:lnTo>
                    <a:pt x="355701" y="330606"/>
                  </a:lnTo>
                  <a:lnTo>
                    <a:pt x="379286" y="292839"/>
                  </a:lnTo>
                  <a:lnTo>
                    <a:pt x="394316" y="250027"/>
                  </a:lnTo>
                  <a:lnTo>
                    <a:pt x="399592" y="203390"/>
                  </a:lnTo>
                  <a:lnTo>
                    <a:pt x="394316" y="156754"/>
                  </a:lnTo>
                  <a:lnTo>
                    <a:pt x="379286" y="113943"/>
                  </a:lnTo>
                  <a:lnTo>
                    <a:pt x="355701" y="76179"/>
                  </a:lnTo>
                  <a:lnTo>
                    <a:pt x="324761" y="44681"/>
                  </a:lnTo>
                  <a:lnTo>
                    <a:pt x="287664" y="20672"/>
                  </a:lnTo>
                  <a:lnTo>
                    <a:pt x="245609" y="5371"/>
                  </a:lnTo>
                  <a:lnTo>
                    <a:pt x="199796" y="0"/>
                  </a:lnTo>
                  <a:close/>
                </a:path>
              </a:pathLst>
            </a:custGeom>
            <a:solidFill>
              <a:srgbClr val="252C5F"/>
            </a:solidFill>
          </p:spPr>
          <p:txBody>
            <a:bodyPr wrap="square" lIns="0" tIns="0" rIns="0" bIns="0" rtlCol="0"/>
            <a:lstStyle/>
            <a:p>
              <a:pPr defTabSz="888065"/>
              <a:endParaRPr sz="1748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30" name="object 32">
            <a:extLst>
              <a:ext uri="{FF2B5EF4-FFF2-40B4-BE49-F238E27FC236}">
                <a16:creationId xmlns:a16="http://schemas.microsoft.com/office/drawing/2014/main" id="{E8DF32B7-9D7D-4A30-B2A5-206BD8AD638A}"/>
              </a:ext>
            </a:extLst>
          </p:cNvPr>
          <p:cNvSpPr txBox="1"/>
          <p:nvPr/>
        </p:nvSpPr>
        <p:spPr>
          <a:xfrm>
            <a:off x="7775285" y="4963658"/>
            <a:ext cx="154120" cy="251964"/>
          </a:xfrm>
          <a:prstGeom prst="rect">
            <a:avLst/>
          </a:prstGeom>
        </p:spPr>
        <p:txBody>
          <a:bodyPr vert="horz" wrap="square" lIns="0" tIns="10484" rIns="0" bIns="0" rtlCol="0">
            <a:spAutoFit/>
          </a:bodyPr>
          <a:lstStyle/>
          <a:p>
            <a:pPr marL="10484" defTabSz="888065">
              <a:spcBef>
                <a:spcPts val="83"/>
              </a:spcBef>
            </a:pPr>
            <a:r>
              <a:rPr sz="1568" b="1" kern="0" spc="9" dirty="0">
                <a:solidFill>
                  <a:srgbClr val="FFFFFF"/>
                </a:solidFill>
                <a:latin typeface="Lucida Fax"/>
                <a:cs typeface="Lucida Fax"/>
              </a:rPr>
              <a:t>$</a:t>
            </a:r>
            <a:endParaRPr sz="1568" kern="0" dirty="0">
              <a:solidFill>
                <a:sysClr val="windowText" lastClr="000000"/>
              </a:solidFill>
              <a:latin typeface="Lucida Fax"/>
              <a:cs typeface="Lucida Fax"/>
            </a:endParaRPr>
          </a:p>
        </p:txBody>
      </p:sp>
      <p:sp>
        <p:nvSpPr>
          <p:cNvPr id="31" name="object 33">
            <a:extLst>
              <a:ext uri="{FF2B5EF4-FFF2-40B4-BE49-F238E27FC236}">
                <a16:creationId xmlns:a16="http://schemas.microsoft.com/office/drawing/2014/main" id="{9B9D464A-7A59-4FB3-BD5E-4501464A2242}"/>
              </a:ext>
            </a:extLst>
          </p:cNvPr>
          <p:cNvSpPr txBox="1"/>
          <p:nvPr/>
        </p:nvSpPr>
        <p:spPr>
          <a:xfrm>
            <a:off x="7767818" y="5526098"/>
            <a:ext cx="181903" cy="251964"/>
          </a:xfrm>
          <a:prstGeom prst="rect">
            <a:avLst/>
          </a:prstGeom>
        </p:spPr>
        <p:txBody>
          <a:bodyPr vert="horz" wrap="square" lIns="0" tIns="10484" rIns="0" bIns="0" rtlCol="0">
            <a:spAutoFit/>
          </a:bodyPr>
          <a:lstStyle/>
          <a:p>
            <a:pPr marL="10484" defTabSz="888065">
              <a:spcBef>
                <a:spcPts val="83"/>
              </a:spcBef>
            </a:pPr>
            <a:r>
              <a:rPr sz="1568" b="1" kern="0" spc="9" dirty="0">
                <a:solidFill>
                  <a:srgbClr val="FFFFFF"/>
                </a:solidFill>
                <a:latin typeface="Lucida Fax"/>
                <a:cs typeface="Lucida Fax"/>
              </a:rPr>
              <a:t>%</a:t>
            </a:r>
            <a:endParaRPr sz="1568" kern="0" dirty="0">
              <a:solidFill>
                <a:sysClr val="windowText" lastClr="000000"/>
              </a:solidFill>
              <a:latin typeface="Lucida Fax"/>
              <a:cs typeface="Lucida Fax"/>
            </a:endParaRPr>
          </a:p>
        </p:txBody>
      </p:sp>
      <p:sp>
        <p:nvSpPr>
          <p:cNvPr id="49" name="object 18">
            <a:extLst>
              <a:ext uri="{FF2B5EF4-FFF2-40B4-BE49-F238E27FC236}">
                <a16:creationId xmlns:a16="http://schemas.microsoft.com/office/drawing/2014/main" id="{A45CE663-984D-4880-AC59-1299A2FDD041}"/>
              </a:ext>
            </a:extLst>
          </p:cNvPr>
          <p:cNvSpPr txBox="1"/>
          <p:nvPr/>
        </p:nvSpPr>
        <p:spPr>
          <a:xfrm>
            <a:off x="2405639" y="1847034"/>
            <a:ext cx="4043607" cy="194858"/>
          </a:xfrm>
          <a:prstGeom prst="rect">
            <a:avLst/>
          </a:prstGeom>
        </p:spPr>
        <p:txBody>
          <a:bodyPr vert="horz" wrap="square" lIns="0" tIns="10484" rIns="0" bIns="0" rtlCol="0">
            <a:spAutoFit/>
          </a:bodyPr>
          <a:lstStyle/>
          <a:p>
            <a:pPr marL="10484" algn="ctr" defTabSz="888065">
              <a:spcBef>
                <a:spcPts val="83"/>
              </a:spcBef>
            </a:pPr>
            <a:r>
              <a:rPr lang="ru-RU" sz="1197" b="1" kern="0" dirty="0">
                <a:solidFill>
                  <a:sysClr val="windowText" lastClr="000000"/>
                </a:solidFill>
                <a:latin typeface="Montserrat" pitchFamily="2" charset="-52"/>
                <a:cs typeface="Century Gothic"/>
              </a:rPr>
              <a:t>Структура инвестиций в проект, 1 этап</a:t>
            </a:r>
          </a:p>
        </p:txBody>
      </p:sp>
      <p:sp>
        <p:nvSpPr>
          <p:cNvPr id="55" name="object 39">
            <a:extLst>
              <a:ext uri="{FF2B5EF4-FFF2-40B4-BE49-F238E27FC236}">
                <a16:creationId xmlns:a16="http://schemas.microsoft.com/office/drawing/2014/main" id="{7083FCD5-369E-477A-8C50-EEDD3342C664}"/>
              </a:ext>
            </a:extLst>
          </p:cNvPr>
          <p:cNvSpPr/>
          <p:nvPr/>
        </p:nvSpPr>
        <p:spPr>
          <a:xfrm>
            <a:off x="3913531" y="2965115"/>
            <a:ext cx="846088" cy="846088"/>
          </a:xfrm>
          <a:custGeom>
            <a:avLst/>
            <a:gdLst/>
            <a:ahLst/>
            <a:cxnLst/>
            <a:rect l="l" t="t" r="r" b="b"/>
            <a:pathLst>
              <a:path w="1024890" h="1024889">
                <a:moveTo>
                  <a:pt x="512203" y="0"/>
                </a:moveTo>
                <a:lnTo>
                  <a:pt x="465583" y="2093"/>
                </a:lnTo>
                <a:lnTo>
                  <a:pt x="420135" y="8252"/>
                </a:lnTo>
                <a:lnTo>
                  <a:pt x="376040" y="18296"/>
                </a:lnTo>
                <a:lnTo>
                  <a:pt x="333480" y="32045"/>
                </a:lnTo>
                <a:lnTo>
                  <a:pt x="292635" y="49316"/>
                </a:lnTo>
                <a:lnTo>
                  <a:pt x="253685" y="69931"/>
                </a:lnTo>
                <a:lnTo>
                  <a:pt x="216813" y="93707"/>
                </a:lnTo>
                <a:lnTo>
                  <a:pt x="182198" y="120464"/>
                </a:lnTo>
                <a:lnTo>
                  <a:pt x="150021" y="150021"/>
                </a:lnTo>
                <a:lnTo>
                  <a:pt x="120464" y="182198"/>
                </a:lnTo>
                <a:lnTo>
                  <a:pt x="93707" y="216813"/>
                </a:lnTo>
                <a:lnTo>
                  <a:pt x="69931" y="253685"/>
                </a:lnTo>
                <a:lnTo>
                  <a:pt x="49316" y="292635"/>
                </a:lnTo>
                <a:lnTo>
                  <a:pt x="32045" y="333480"/>
                </a:lnTo>
                <a:lnTo>
                  <a:pt x="18296" y="376040"/>
                </a:lnTo>
                <a:lnTo>
                  <a:pt x="8252" y="420135"/>
                </a:lnTo>
                <a:lnTo>
                  <a:pt x="2093" y="465583"/>
                </a:lnTo>
                <a:lnTo>
                  <a:pt x="0" y="512203"/>
                </a:lnTo>
                <a:lnTo>
                  <a:pt x="2093" y="558822"/>
                </a:lnTo>
                <a:lnTo>
                  <a:pt x="8252" y="604268"/>
                </a:lnTo>
                <a:lnTo>
                  <a:pt x="18296" y="648361"/>
                </a:lnTo>
                <a:lnTo>
                  <a:pt x="32045" y="690920"/>
                </a:lnTo>
                <a:lnTo>
                  <a:pt x="49316" y="731764"/>
                </a:lnTo>
                <a:lnTo>
                  <a:pt x="69931" y="770712"/>
                </a:lnTo>
                <a:lnTo>
                  <a:pt x="93707" y="807584"/>
                </a:lnTo>
                <a:lnTo>
                  <a:pt x="120464" y="842198"/>
                </a:lnTo>
                <a:lnTo>
                  <a:pt x="150021" y="874374"/>
                </a:lnTo>
                <a:lnTo>
                  <a:pt x="182198" y="903931"/>
                </a:lnTo>
                <a:lnTo>
                  <a:pt x="216813" y="930687"/>
                </a:lnTo>
                <a:lnTo>
                  <a:pt x="253685" y="954463"/>
                </a:lnTo>
                <a:lnTo>
                  <a:pt x="292635" y="975078"/>
                </a:lnTo>
                <a:lnTo>
                  <a:pt x="333480" y="992349"/>
                </a:lnTo>
                <a:lnTo>
                  <a:pt x="376040" y="1006098"/>
                </a:lnTo>
                <a:lnTo>
                  <a:pt x="420135" y="1016142"/>
                </a:lnTo>
                <a:lnTo>
                  <a:pt x="465583" y="1022301"/>
                </a:lnTo>
                <a:lnTo>
                  <a:pt x="512203" y="1024394"/>
                </a:lnTo>
                <a:lnTo>
                  <a:pt x="558824" y="1022301"/>
                </a:lnTo>
                <a:lnTo>
                  <a:pt x="604272" y="1016142"/>
                </a:lnTo>
                <a:lnTo>
                  <a:pt x="648366" y="1006098"/>
                </a:lnTo>
                <a:lnTo>
                  <a:pt x="690927" y="992349"/>
                </a:lnTo>
                <a:lnTo>
                  <a:pt x="731772" y="975078"/>
                </a:lnTo>
                <a:lnTo>
                  <a:pt x="770721" y="954463"/>
                </a:lnTo>
                <a:lnTo>
                  <a:pt x="807594" y="930687"/>
                </a:lnTo>
                <a:lnTo>
                  <a:pt x="842209" y="903931"/>
                </a:lnTo>
                <a:lnTo>
                  <a:pt x="874385" y="874374"/>
                </a:lnTo>
                <a:lnTo>
                  <a:pt x="903942" y="842198"/>
                </a:lnTo>
                <a:lnTo>
                  <a:pt x="930699" y="807584"/>
                </a:lnTo>
                <a:lnTo>
                  <a:pt x="954476" y="770712"/>
                </a:lnTo>
                <a:lnTo>
                  <a:pt x="975090" y="731764"/>
                </a:lnTo>
                <a:lnTo>
                  <a:pt x="992362" y="690920"/>
                </a:lnTo>
                <a:lnTo>
                  <a:pt x="1006110" y="648361"/>
                </a:lnTo>
                <a:lnTo>
                  <a:pt x="1016155" y="604268"/>
                </a:lnTo>
                <a:lnTo>
                  <a:pt x="1022314" y="558822"/>
                </a:lnTo>
                <a:lnTo>
                  <a:pt x="1024407" y="512203"/>
                </a:lnTo>
                <a:lnTo>
                  <a:pt x="1022314" y="465583"/>
                </a:lnTo>
                <a:lnTo>
                  <a:pt x="1016155" y="420135"/>
                </a:lnTo>
                <a:lnTo>
                  <a:pt x="1006110" y="376040"/>
                </a:lnTo>
                <a:lnTo>
                  <a:pt x="992362" y="333480"/>
                </a:lnTo>
                <a:lnTo>
                  <a:pt x="975090" y="292635"/>
                </a:lnTo>
                <a:lnTo>
                  <a:pt x="954476" y="253685"/>
                </a:lnTo>
                <a:lnTo>
                  <a:pt x="930699" y="216813"/>
                </a:lnTo>
                <a:lnTo>
                  <a:pt x="903942" y="182198"/>
                </a:lnTo>
                <a:lnTo>
                  <a:pt x="874385" y="150021"/>
                </a:lnTo>
                <a:lnTo>
                  <a:pt x="842209" y="120464"/>
                </a:lnTo>
                <a:lnTo>
                  <a:pt x="807594" y="93707"/>
                </a:lnTo>
                <a:lnTo>
                  <a:pt x="770721" y="69931"/>
                </a:lnTo>
                <a:lnTo>
                  <a:pt x="731772" y="49316"/>
                </a:lnTo>
                <a:lnTo>
                  <a:pt x="690927" y="32045"/>
                </a:lnTo>
                <a:lnTo>
                  <a:pt x="648366" y="18296"/>
                </a:lnTo>
                <a:lnTo>
                  <a:pt x="604272" y="8252"/>
                </a:lnTo>
                <a:lnTo>
                  <a:pt x="558824" y="2093"/>
                </a:lnTo>
                <a:lnTo>
                  <a:pt x="51220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888065"/>
            <a:endParaRPr sz="1748" kern="0">
              <a:solidFill>
                <a:sysClr val="windowText" lastClr="000000"/>
              </a:solidFill>
            </a:endParaRPr>
          </a:p>
        </p:txBody>
      </p:sp>
      <p:sp>
        <p:nvSpPr>
          <p:cNvPr id="63" name="object 7">
            <a:extLst>
              <a:ext uri="{FF2B5EF4-FFF2-40B4-BE49-F238E27FC236}">
                <a16:creationId xmlns:a16="http://schemas.microsoft.com/office/drawing/2014/main" id="{B2C7D043-F3FA-4B28-A683-A5E9F4D485DA}"/>
              </a:ext>
            </a:extLst>
          </p:cNvPr>
          <p:cNvSpPr txBox="1"/>
          <p:nvPr/>
        </p:nvSpPr>
        <p:spPr>
          <a:xfrm>
            <a:off x="7509792" y="1066939"/>
            <a:ext cx="2719031" cy="1309891"/>
          </a:xfrm>
          <a:prstGeom prst="rect">
            <a:avLst/>
          </a:prstGeom>
        </p:spPr>
        <p:txBody>
          <a:bodyPr vert="horz" wrap="square" lIns="0" tIns="10484" rIns="0" bIns="0" rtlCol="0">
            <a:spAutoFit/>
          </a:bodyPr>
          <a:lstStyle/>
          <a:p>
            <a:pPr marL="10484" marR="4194" defTabSz="888065">
              <a:spcBef>
                <a:spcPts val="83"/>
              </a:spcBef>
            </a:pPr>
            <a:r>
              <a:rPr lang="ru-RU" sz="1457" kern="0" spc="75" dirty="0">
                <a:solidFill>
                  <a:sysClr val="windowText" lastClr="000000"/>
                </a:solidFill>
                <a:latin typeface="Century Gothic"/>
                <a:ea typeface="+mj-ea"/>
              </a:rPr>
              <a:t>Необходимая инфраструктура:</a:t>
            </a:r>
            <a:endParaRPr lang="en-US" sz="1457" kern="0" spc="75" dirty="0">
              <a:solidFill>
                <a:sysClr val="windowText" lastClr="000000"/>
              </a:solidFill>
              <a:latin typeface="Century Gothic"/>
              <a:ea typeface="+mj-ea"/>
            </a:endParaRPr>
          </a:p>
          <a:p>
            <a:pPr marL="10484" marR="4194" defTabSz="888065">
              <a:spcBef>
                <a:spcPts val="83"/>
              </a:spcBef>
            </a:pPr>
            <a:endParaRPr sz="826" kern="0" spc="75" dirty="0">
              <a:solidFill>
                <a:sysClr val="windowText" lastClr="000000"/>
              </a:solidFill>
              <a:latin typeface="Century Gothic"/>
              <a:ea typeface="+mj-ea"/>
            </a:endParaRPr>
          </a:p>
          <a:p>
            <a:pPr marL="85969" indent="-76010" defTabSz="888065">
              <a:spcBef>
                <a:spcPts val="17"/>
              </a:spcBef>
              <a:buFontTx/>
              <a:buChar char="•"/>
              <a:tabLst>
                <a:tab pos="86494" algn="l"/>
              </a:tabLst>
            </a:pPr>
            <a:r>
              <a:rPr lang="en-US" sz="1156" kern="0" spc="75" dirty="0">
                <a:solidFill>
                  <a:sysClr val="windowText" lastClr="000000"/>
                </a:solidFill>
                <a:latin typeface="Century Gothic"/>
                <a:ea typeface="+mj-ea"/>
              </a:rPr>
              <a:t>R&amp;D </a:t>
            </a:r>
            <a:r>
              <a:rPr lang="ru-RU" sz="1156" kern="0" spc="75" dirty="0">
                <a:solidFill>
                  <a:sysClr val="windowText" lastClr="000000"/>
                </a:solidFill>
                <a:latin typeface="Century Gothic"/>
                <a:ea typeface="+mj-ea"/>
              </a:rPr>
              <a:t>центр</a:t>
            </a:r>
          </a:p>
          <a:p>
            <a:pPr marL="85969" indent="-76010" defTabSz="888065">
              <a:spcBef>
                <a:spcPts val="17"/>
              </a:spcBef>
              <a:buFontTx/>
              <a:buChar char="•"/>
              <a:tabLst>
                <a:tab pos="86494" algn="l"/>
              </a:tabLst>
            </a:pPr>
            <a:r>
              <a:rPr lang="ru-RU" sz="1156" kern="0" spc="75" dirty="0">
                <a:solidFill>
                  <a:sysClr val="windowText" lastClr="000000"/>
                </a:solidFill>
                <a:latin typeface="Century Gothic"/>
                <a:ea typeface="+mj-ea"/>
              </a:rPr>
              <a:t>производственные цеха</a:t>
            </a:r>
          </a:p>
          <a:p>
            <a:pPr marL="85969" indent="-76010" defTabSz="888065">
              <a:spcBef>
                <a:spcPts val="17"/>
              </a:spcBef>
              <a:buFontTx/>
              <a:buChar char="•"/>
              <a:tabLst>
                <a:tab pos="86494" algn="l"/>
              </a:tabLst>
            </a:pPr>
            <a:r>
              <a:rPr lang="ru-RU" sz="1156" kern="0" spc="75" dirty="0">
                <a:solidFill>
                  <a:sysClr val="windowText" lastClr="000000"/>
                </a:solidFill>
                <a:latin typeface="Century Gothic"/>
                <a:ea typeface="+mj-ea"/>
              </a:rPr>
              <a:t>офис с демо залом</a:t>
            </a:r>
          </a:p>
          <a:p>
            <a:pPr marL="85969" indent="-76010" defTabSz="888065">
              <a:spcBef>
                <a:spcPts val="17"/>
              </a:spcBef>
              <a:buFontTx/>
              <a:buChar char="•"/>
              <a:tabLst>
                <a:tab pos="86494" algn="l"/>
              </a:tabLst>
            </a:pPr>
            <a:r>
              <a:rPr lang="ru-RU" sz="1156" kern="0" spc="75" dirty="0">
                <a:solidFill>
                  <a:sysClr val="windowText" lastClr="000000"/>
                </a:solidFill>
                <a:latin typeface="Century Gothic"/>
                <a:ea typeface="+mj-ea"/>
              </a:rPr>
              <a:t>испытательный полигон</a:t>
            </a:r>
            <a:endParaRPr lang="en-US" sz="1156" kern="0" spc="75" dirty="0">
              <a:solidFill>
                <a:sysClr val="windowText" lastClr="000000"/>
              </a:solidFill>
              <a:latin typeface="Century Gothic"/>
              <a:ea typeface="+mj-ea"/>
            </a:endParaRPr>
          </a:p>
        </p:txBody>
      </p:sp>
      <p:sp>
        <p:nvSpPr>
          <p:cNvPr id="72" name="Прямоугольник: скругленные углы 71">
            <a:extLst>
              <a:ext uri="{FF2B5EF4-FFF2-40B4-BE49-F238E27FC236}">
                <a16:creationId xmlns:a16="http://schemas.microsoft.com/office/drawing/2014/main" id="{4A2C9594-3288-477B-BB28-716227121DE4}"/>
              </a:ext>
            </a:extLst>
          </p:cNvPr>
          <p:cNvSpPr/>
          <p:nvPr/>
        </p:nvSpPr>
        <p:spPr>
          <a:xfrm>
            <a:off x="2060921" y="894910"/>
            <a:ext cx="4641074" cy="793086"/>
          </a:xfrm>
          <a:prstGeom prst="roundRect">
            <a:avLst/>
          </a:prstGeom>
          <a:solidFill>
            <a:srgbClr val="262C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8065"/>
            <a:endParaRPr lang="ru-BY" sz="1748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8FC029D2-4240-497F-A1E9-3497A6829726}"/>
              </a:ext>
            </a:extLst>
          </p:cNvPr>
          <p:cNvSpPr txBox="1"/>
          <p:nvPr/>
        </p:nvSpPr>
        <p:spPr>
          <a:xfrm>
            <a:off x="4427443" y="1043327"/>
            <a:ext cx="2135839" cy="547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6937" marR="19920" defTabSz="888065">
              <a:spcBef>
                <a:spcPts val="123"/>
              </a:spcBef>
            </a:pPr>
            <a:r>
              <a:rPr lang="ru-RU" sz="1486" kern="0" dirty="0">
                <a:solidFill>
                  <a:srgbClr val="FFFFFF"/>
                </a:solidFill>
                <a:latin typeface="Montserrat" pitchFamily="2" charset="-52"/>
                <a:cs typeface="Century Gothic"/>
              </a:rPr>
              <a:t>Общий объем инвестиций</a:t>
            </a:r>
          </a:p>
        </p:txBody>
      </p:sp>
      <p:grpSp>
        <p:nvGrpSpPr>
          <p:cNvPr id="80" name="Группа 79">
            <a:extLst>
              <a:ext uri="{FF2B5EF4-FFF2-40B4-BE49-F238E27FC236}">
                <a16:creationId xmlns:a16="http://schemas.microsoft.com/office/drawing/2014/main" id="{B588662E-A4A9-4535-A47A-C246ED9A83B6}"/>
              </a:ext>
            </a:extLst>
          </p:cNvPr>
          <p:cNvGrpSpPr/>
          <p:nvPr/>
        </p:nvGrpSpPr>
        <p:grpSpPr>
          <a:xfrm>
            <a:off x="2312036" y="993848"/>
            <a:ext cx="570379" cy="570379"/>
            <a:chOff x="1616515" y="596740"/>
            <a:chExt cx="690917" cy="690917"/>
          </a:xfrm>
        </p:grpSpPr>
        <p:sp>
          <p:nvSpPr>
            <p:cNvPr id="75" name="Овал 74">
              <a:extLst>
                <a:ext uri="{FF2B5EF4-FFF2-40B4-BE49-F238E27FC236}">
                  <a16:creationId xmlns:a16="http://schemas.microsoft.com/office/drawing/2014/main" id="{86B6EEE4-22E5-4C55-9FEC-0208F783AE8D}"/>
                </a:ext>
              </a:extLst>
            </p:cNvPr>
            <p:cNvSpPr/>
            <p:nvPr/>
          </p:nvSpPr>
          <p:spPr>
            <a:xfrm>
              <a:off x="1616515" y="596740"/>
              <a:ext cx="690917" cy="69091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88065"/>
              <a:endParaRPr lang="ru-BY" sz="1748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6" name="object 19">
              <a:extLst>
                <a:ext uri="{FF2B5EF4-FFF2-40B4-BE49-F238E27FC236}">
                  <a16:creationId xmlns:a16="http://schemas.microsoft.com/office/drawing/2014/main" id="{A36F6841-94B4-496A-ABF1-A19ACD4A3BA1}"/>
                </a:ext>
              </a:extLst>
            </p:cNvPr>
            <p:cNvSpPr txBox="1"/>
            <p:nvPr/>
          </p:nvSpPr>
          <p:spPr>
            <a:xfrm>
              <a:off x="1865750" y="700805"/>
              <a:ext cx="267086" cy="474490"/>
            </a:xfrm>
            <a:prstGeom prst="rect">
              <a:avLst/>
            </a:prstGeom>
          </p:spPr>
          <p:txBody>
            <a:bodyPr vert="horz" wrap="square" lIns="0" tIns="10484" rIns="0" bIns="0" rtlCol="0">
              <a:spAutoFit/>
            </a:bodyPr>
            <a:lstStyle/>
            <a:p>
              <a:pPr marL="10484" defTabSz="888065">
                <a:spcBef>
                  <a:spcPts val="83"/>
                </a:spcBef>
              </a:pPr>
              <a:r>
                <a:rPr sz="2477" kern="0" spc="-50" dirty="0">
                  <a:solidFill>
                    <a:srgbClr val="262C60"/>
                  </a:solidFill>
                  <a:latin typeface="Palatino Linotype"/>
                  <a:cs typeface="Palatino Linotype"/>
                </a:rPr>
                <a:t>$</a:t>
              </a:r>
              <a:endParaRPr sz="2477" kern="0" dirty="0">
                <a:solidFill>
                  <a:srgbClr val="262C60"/>
                </a:solidFill>
                <a:latin typeface="Palatino Linotype"/>
                <a:cs typeface="Palatino Linotype"/>
              </a:endParaRPr>
            </a:p>
          </p:txBody>
        </p: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A3F0BD1D-9CEE-47E8-BA8B-A17229899A23}"/>
              </a:ext>
            </a:extLst>
          </p:cNvPr>
          <p:cNvSpPr txBox="1"/>
          <p:nvPr/>
        </p:nvSpPr>
        <p:spPr>
          <a:xfrm>
            <a:off x="3032014" y="1013445"/>
            <a:ext cx="1363385" cy="600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8594" defTabSz="888065"/>
            <a:r>
              <a:rPr lang="en-US" sz="1651" kern="0" spc="70" dirty="0">
                <a:solidFill>
                  <a:srgbClr val="FFFFFF"/>
                </a:solidFill>
                <a:latin typeface="Montserrat" pitchFamily="2" charset="-52"/>
                <a:cs typeface="Century Gothic"/>
              </a:rPr>
              <a:t>$</a:t>
            </a:r>
            <a:r>
              <a:rPr lang="ru-RU" sz="1651" kern="0" spc="70" dirty="0">
                <a:solidFill>
                  <a:srgbClr val="FFFFFF"/>
                </a:solidFill>
                <a:latin typeface="Montserrat" pitchFamily="2" charset="-52"/>
                <a:cs typeface="Century Gothic"/>
              </a:rPr>
              <a:t>288.6</a:t>
            </a:r>
          </a:p>
          <a:p>
            <a:pPr marL="218594" defTabSz="888065"/>
            <a:r>
              <a:rPr lang="ru-RU" sz="1651" kern="0" spc="70" dirty="0">
                <a:solidFill>
                  <a:srgbClr val="FFFFFF"/>
                </a:solidFill>
                <a:latin typeface="Montserrat" pitchFamily="2" charset="-52"/>
                <a:cs typeface="Century Gothic"/>
              </a:rPr>
              <a:t>млн</a:t>
            </a:r>
            <a:endParaRPr lang="en-US" sz="1651" kern="0" dirty="0">
              <a:solidFill>
                <a:sysClr val="windowText" lastClr="000000"/>
              </a:solidFill>
              <a:latin typeface="Montserrat" pitchFamily="2" charset="-52"/>
              <a:cs typeface="Century Gothic"/>
            </a:endParaRPr>
          </a:p>
        </p:txBody>
      </p:sp>
      <p:cxnSp>
        <p:nvCxnSpPr>
          <p:cNvPr id="79" name="Прямая соединительная линия 78">
            <a:extLst>
              <a:ext uri="{FF2B5EF4-FFF2-40B4-BE49-F238E27FC236}">
                <a16:creationId xmlns:a16="http://schemas.microsoft.com/office/drawing/2014/main" id="{836919C3-97AF-4D72-BD1B-33E1B0E6C9D7}"/>
              </a:ext>
            </a:extLst>
          </p:cNvPr>
          <p:cNvCxnSpPr/>
          <p:nvPr/>
        </p:nvCxnSpPr>
        <p:spPr>
          <a:xfrm>
            <a:off x="4395399" y="1083513"/>
            <a:ext cx="0" cy="51432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object 39">
            <a:extLst>
              <a:ext uri="{FF2B5EF4-FFF2-40B4-BE49-F238E27FC236}">
                <a16:creationId xmlns:a16="http://schemas.microsoft.com/office/drawing/2014/main" id="{AF0CB9D3-2BDF-4CD1-98BB-E8B6EF0798E4}"/>
              </a:ext>
            </a:extLst>
          </p:cNvPr>
          <p:cNvSpPr/>
          <p:nvPr/>
        </p:nvSpPr>
        <p:spPr>
          <a:xfrm>
            <a:off x="3867090" y="3005588"/>
            <a:ext cx="846088" cy="846088"/>
          </a:xfrm>
          <a:custGeom>
            <a:avLst/>
            <a:gdLst/>
            <a:ahLst/>
            <a:cxnLst/>
            <a:rect l="l" t="t" r="r" b="b"/>
            <a:pathLst>
              <a:path w="1024890" h="1024889">
                <a:moveTo>
                  <a:pt x="512203" y="0"/>
                </a:moveTo>
                <a:lnTo>
                  <a:pt x="465583" y="2093"/>
                </a:lnTo>
                <a:lnTo>
                  <a:pt x="420135" y="8252"/>
                </a:lnTo>
                <a:lnTo>
                  <a:pt x="376040" y="18296"/>
                </a:lnTo>
                <a:lnTo>
                  <a:pt x="333480" y="32045"/>
                </a:lnTo>
                <a:lnTo>
                  <a:pt x="292635" y="49316"/>
                </a:lnTo>
                <a:lnTo>
                  <a:pt x="253685" y="69931"/>
                </a:lnTo>
                <a:lnTo>
                  <a:pt x="216813" y="93707"/>
                </a:lnTo>
                <a:lnTo>
                  <a:pt x="182198" y="120464"/>
                </a:lnTo>
                <a:lnTo>
                  <a:pt x="150021" y="150021"/>
                </a:lnTo>
                <a:lnTo>
                  <a:pt x="120464" y="182198"/>
                </a:lnTo>
                <a:lnTo>
                  <a:pt x="93707" y="216813"/>
                </a:lnTo>
                <a:lnTo>
                  <a:pt x="69931" y="253685"/>
                </a:lnTo>
                <a:lnTo>
                  <a:pt x="49316" y="292635"/>
                </a:lnTo>
                <a:lnTo>
                  <a:pt x="32045" y="333480"/>
                </a:lnTo>
                <a:lnTo>
                  <a:pt x="18296" y="376040"/>
                </a:lnTo>
                <a:lnTo>
                  <a:pt x="8252" y="420135"/>
                </a:lnTo>
                <a:lnTo>
                  <a:pt x="2093" y="465583"/>
                </a:lnTo>
                <a:lnTo>
                  <a:pt x="0" y="512203"/>
                </a:lnTo>
                <a:lnTo>
                  <a:pt x="2093" y="558822"/>
                </a:lnTo>
                <a:lnTo>
                  <a:pt x="8252" y="604268"/>
                </a:lnTo>
                <a:lnTo>
                  <a:pt x="18296" y="648361"/>
                </a:lnTo>
                <a:lnTo>
                  <a:pt x="32045" y="690920"/>
                </a:lnTo>
                <a:lnTo>
                  <a:pt x="49316" y="731764"/>
                </a:lnTo>
                <a:lnTo>
                  <a:pt x="69931" y="770712"/>
                </a:lnTo>
                <a:lnTo>
                  <a:pt x="93707" y="807584"/>
                </a:lnTo>
                <a:lnTo>
                  <a:pt x="120464" y="842198"/>
                </a:lnTo>
                <a:lnTo>
                  <a:pt x="150021" y="874374"/>
                </a:lnTo>
                <a:lnTo>
                  <a:pt x="182198" y="903931"/>
                </a:lnTo>
                <a:lnTo>
                  <a:pt x="216813" y="930687"/>
                </a:lnTo>
                <a:lnTo>
                  <a:pt x="253685" y="954463"/>
                </a:lnTo>
                <a:lnTo>
                  <a:pt x="292635" y="975078"/>
                </a:lnTo>
                <a:lnTo>
                  <a:pt x="333480" y="992349"/>
                </a:lnTo>
                <a:lnTo>
                  <a:pt x="376040" y="1006098"/>
                </a:lnTo>
                <a:lnTo>
                  <a:pt x="420135" y="1016142"/>
                </a:lnTo>
                <a:lnTo>
                  <a:pt x="465583" y="1022301"/>
                </a:lnTo>
                <a:lnTo>
                  <a:pt x="512203" y="1024394"/>
                </a:lnTo>
                <a:lnTo>
                  <a:pt x="558824" y="1022301"/>
                </a:lnTo>
                <a:lnTo>
                  <a:pt x="604272" y="1016142"/>
                </a:lnTo>
                <a:lnTo>
                  <a:pt x="648366" y="1006098"/>
                </a:lnTo>
                <a:lnTo>
                  <a:pt x="690927" y="992349"/>
                </a:lnTo>
                <a:lnTo>
                  <a:pt x="731772" y="975078"/>
                </a:lnTo>
                <a:lnTo>
                  <a:pt x="770721" y="954463"/>
                </a:lnTo>
                <a:lnTo>
                  <a:pt x="807594" y="930687"/>
                </a:lnTo>
                <a:lnTo>
                  <a:pt x="842209" y="903931"/>
                </a:lnTo>
                <a:lnTo>
                  <a:pt x="874385" y="874374"/>
                </a:lnTo>
                <a:lnTo>
                  <a:pt x="903942" y="842198"/>
                </a:lnTo>
                <a:lnTo>
                  <a:pt x="930699" y="807584"/>
                </a:lnTo>
                <a:lnTo>
                  <a:pt x="954476" y="770712"/>
                </a:lnTo>
                <a:lnTo>
                  <a:pt x="975090" y="731764"/>
                </a:lnTo>
                <a:lnTo>
                  <a:pt x="992362" y="690920"/>
                </a:lnTo>
                <a:lnTo>
                  <a:pt x="1006110" y="648361"/>
                </a:lnTo>
                <a:lnTo>
                  <a:pt x="1016155" y="604268"/>
                </a:lnTo>
                <a:lnTo>
                  <a:pt x="1022314" y="558822"/>
                </a:lnTo>
                <a:lnTo>
                  <a:pt x="1024407" y="512203"/>
                </a:lnTo>
                <a:lnTo>
                  <a:pt x="1022314" y="465583"/>
                </a:lnTo>
                <a:lnTo>
                  <a:pt x="1016155" y="420135"/>
                </a:lnTo>
                <a:lnTo>
                  <a:pt x="1006110" y="376040"/>
                </a:lnTo>
                <a:lnTo>
                  <a:pt x="992362" y="333480"/>
                </a:lnTo>
                <a:lnTo>
                  <a:pt x="975090" y="292635"/>
                </a:lnTo>
                <a:lnTo>
                  <a:pt x="954476" y="253685"/>
                </a:lnTo>
                <a:lnTo>
                  <a:pt x="930699" y="216813"/>
                </a:lnTo>
                <a:lnTo>
                  <a:pt x="903942" y="182198"/>
                </a:lnTo>
                <a:lnTo>
                  <a:pt x="874385" y="150021"/>
                </a:lnTo>
                <a:lnTo>
                  <a:pt x="842209" y="120464"/>
                </a:lnTo>
                <a:lnTo>
                  <a:pt x="807594" y="93707"/>
                </a:lnTo>
                <a:lnTo>
                  <a:pt x="770721" y="69931"/>
                </a:lnTo>
                <a:lnTo>
                  <a:pt x="731772" y="49316"/>
                </a:lnTo>
                <a:lnTo>
                  <a:pt x="690927" y="32045"/>
                </a:lnTo>
                <a:lnTo>
                  <a:pt x="648366" y="18296"/>
                </a:lnTo>
                <a:lnTo>
                  <a:pt x="604272" y="8252"/>
                </a:lnTo>
                <a:lnTo>
                  <a:pt x="558824" y="2093"/>
                </a:lnTo>
                <a:lnTo>
                  <a:pt x="51220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888065"/>
            <a:endParaRPr sz="1748" kern="0">
              <a:solidFill>
                <a:sysClr val="windowText" lastClr="000000"/>
              </a:solidFill>
            </a:endParaRPr>
          </a:p>
        </p:txBody>
      </p:sp>
      <p:grpSp>
        <p:nvGrpSpPr>
          <p:cNvPr id="61" name="object 27">
            <a:extLst>
              <a:ext uri="{FF2B5EF4-FFF2-40B4-BE49-F238E27FC236}">
                <a16:creationId xmlns:a16="http://schemas.microsoft.com/office/drawing/2014/main" id="{B2DED07F-982D-A2F3-7614-89152694C3C2}"/>
              </a:ext>
            </a:extLst>
          </p:cNvPr>
          <p:cNvGrpSpPr/>
          <p:nvPr/>
        </p:nvGrpSpPr>
        <p:grpSpPr>
          <a:xfrm>
            <a:off x="3239790" y="2387115"/>
            <a:ext cx="2175812" cy="2170878"/>
            <a:chOff x="6217320" y="1851355"/>
            <a:chExt cx="2240280" cy="2235200"/>
          </a:xfrm>
        </p:grpSpPr>
        <p:sp>
          <p:nvSpPr>
            <p:cNvPr id="62" name="object 28">
              <a:extLst>
                <a:ext uri="{FF2B5EF4-FFF2-40B4-BE49-F238E27FC236}">
                  <a16:creationId xmlns:a16="http://schemas.microsoft.com/office/drawing/2014/main" id="{F9580E7B-F046-0C03-FF83-3B8D20E06F15}"/>
                </a:ext>
              </a:extLst>
            </p:cNvPr>
            <p:cNvSpPr/>
            <p:nvPr/>
          </p:nvSpPr>
          <p:spPr>
            <a:xfrm>
              <a:off x="7128294" y="1864055"/>
              <a:ext cx="210185" cy="1105535"/>
            </a:xfrm>
            <a:custGeom>
              <a:avLst/>
              <a:gdLst/>
              <a:ahLst/>
              <a:cxnLst/>
              <a:rect l="l" t="t" r="r" b="b"/>
              <a:pathLst>
                <a:path w="210184" h="1105535">
                  <a:moveTo>
                    <a:pt x="210032" y="0"/>
                  </a:moveTo>
                  <a:lnTo>
                    <a:pt x="157371" y="1288"/>
                  </a:lnTo>
                  <a:lnTo>
                    <a:pt x="104535" y="5129"/>
                  </a:lnTo>
                  <a:lnTo>
                    <a:pt x="51939" y="11481"/>
                  </a:lnTo>
                  <a:lnTo>
                    <a:pt x="0" y="20307"/>
                  </a:lnTo>
                  <a:lnTo>
                    <a:pt x="210032" y="1105471"/>
                  </a:lnTo>
                  <a:lnTo>
                    <a:pt x="210032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pPr defTabSz="888065"/>
              <a:endParaRPr sz="1748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5" name="object 29">
              <a:extLst>
                <a:ext uri="{FF2B5EF4-FFF2-40B4-BE49-F238E27FC236}">
                  <a16:creationId xmlns:a16="http://schemas.microsoft.com/office/drawing/2014/main" id="{F669ACAB-1671-2B75-7F15-61B4669429E1}"/>
                </a:ext>
              </a:extLst>
            </p:cNvPr>
            <p:cNvSpPr/>
            <p:nvPr/>
          </p:nvSpPr>
          <p:spPr>
            <a:xfrm>
              <a:off x="7128294" y="1864055"/>
              <a:ext cx="210185" cy="1105535"/>
            </a:xfrm>
            <a:custGeom>
              <a:avLst/>
              <a:gdLst/>
              <a:ahLst/>
              <a:cxnLst/>
              <a:rect l="l" t="t" r="r" b="b"/>
              <a:pathLst>
                <a:path w="210184" h="1105535">
                  <a:moveTo>
                    <a:pt x="210032" y="1105471"/>
                  </a:moveTo>
                  <a:lnTo>
                    <a:pt x="0" y="20307"/>
                  </a:lnTo>
                  <a:lnTo>
                    <a:pt x="51939" y="11481"/>
                  </a:lnTo>
                  <a:lnTo>
                    <a:pt x="104535" y="5129"/>
                  </a:lnTo>
                  <a:lnTo>
                    <a:pt x="157371" y="1288"/>
                  </a:lnTo>
                  <a:lnTo>
                    <a:pt x="210032" y="0"/>
                  </a:lnTo>
                  <a:lnTo>
                    <a:pt x="210032" y="1105471"/>
                  </a:lnTo>
                  <a:close/>
                </a:path>
              </a:pathLst>
            </a:custGeom>
            <a:ln w="25399">
              <a:solidFill>
                <a:srgbClr val="F1F2F2"/>
              </a:solidFill>
            </a:ln>
          </p:spPr>
          <p:txBody>
            <a:bodyPr wrap="square" lIns="0" tIns="0" rIns="0" bIns="0" rtlCol="0"/>
            <a:lstStyle/>
            <a:p>
              <a:pPr defTabSz="888065"/>
              <a:endParaRPr sz="1748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7" name="object 30">
              <a:extLst>
                <a:ext uri="{FF2B5EF4-FFF2-40B4-BE49-F238E27FC236}">
                  <a16:creationId xmlns:a16="http://schemas.microsoft.com/office/drawing/2014/main" id="{94892812-CAEF-90D8-241A-D896664F8640}"/>
                </a:ext>
              </a:extLst>
            </p:cNvPr>
            <p:cNvSpPr/>
            <p:nvPr/>
          </p:nvSpPr>
          <p:spPr>
            <a:xfrm>
              <a:off x="6803224" y="1884451"/>
              <a:ext cx="534670" cy="1082675"/>
            </a:xfrm>
            <a:custGeom>
              <a:avLst/>
              <a:gdLst/>
              <a:ahLst/>
              <a:cxnLst/>
              <a:rect l="l" t="t" r="r" b="b"/>
              <a:pathLst>
                <a:path w="534670" h="1082675">
                  <a:moveTo>
                    <a:pt x="324154" y="0"/>
                  </a:moveTo>
                  <a:lnTo>
                    <a:pt x="273667" y="10816"/>
                  </a:lnTo>
                  <a:lnTo>
                    <a:pt x="225740" y="23220"/>
                  </a:lnTo>
                  <a:lnTo>
                    <a:pt x="179674" y="37467"/>
                  </a:lnTo>
                  <a:lnTo>
                    <a:pt x="134767" y="53811"/>
                  </a:lnTo>
                  <a:lnTo>
                    <a:pt x="90319" y="72509"/>
                  </a:lnTo>
                  <a:lnTo>
                    <a:pt x="45630" y="93814"/>
                  </a:lnTo>
                  <a:lnTo>
                    <a:pt x="0" y="117983"/>
                  </a:lnTo>
                  <a:lnTo>
                    <a:pt x="534543" y="1082332"/>
                  </a:lnTo>
                  <a:lnTo>
                    <a:pt x="324154" y="0"/>
                  </a:lnTo>
                  <a:close/>
                </a:path>
              </a:pathLst>
            </a:custGeom>
            <a:solidFill>
              <a:srgbClr val="5A7437"/>
            </a:solidFill>
          </p:spPr>
          <p:txBody>
            <a:bodyPr wrap="square" lIns="0" tIns="0" rIns="0" bIns="0" rtlCol="0"/>
            <a:lstStyle/>
            <a:p>
              <a:pPr defTabSz="888065"/>
              <a:endParaRPr sz="1748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2" name="object 31">
              <a:extLst>
                <a:ext uri="{FF2B5EF4-FFF2-40B4-BE49-F238E27FC236}">
                  <a16:creationId xmlns:a16="http://schemas.microsoft.com/office/drawing/2014/main" id="{C05D9DC3-A32B-615B-757F-26887092BD69}"/>
                </a:ext>
              </a:extLst>
            </p:cNvPr>
            <p:cNvSpPr/>
            <p:nvPr/>
          </p:nvSpPr>
          <p:spPr>
            <a:xfrm>
              <a:off x="6803224" y="1884451"/>
              <a:ext cx="534670" cy="1082675"/>
            </a:xfrm>
            <a:custGeom>
              <a:avLst/>
              <a:gdLst/>
              <a:ahLst/>
              <a:cxnLst/>
              <a:rect l="l" t="t" r="r" b="b"/>
              <a:pathLst>
                <a:path w="534670" h="1082675">
                  <a:moveTo>
                    <a:pt x="534543" y="1082332"/>
                  </a:moveTo>
                  <a:lnTo>
                    <a:pt x="0" y="117983"/>
                  </a:lnTo>
                  <a:lnTo>
                    <a:pt x="45630" y="93814"/>
                  </a:lnTo>
                  <a:lnTo>
                    <a:pt x="90319" y="72509"/>
                  </a:lnTo>
                  <a:lnTo>
                    <a:pt x="134767" y="53811"/>
                  </a:lnTo>
                  <a:lnTo>
                    <a:pt x="179674" y="37467"/>
                  </a:lnTo>
                  <a:lnTo>
                    <a:pt x="225740" y="23220"/>
                  </a:lnTo>
                  <a:lnTo>
                    <a:pt x="273667" y="10816"/>
                  </a:lnTo>
                  <a:lnTo>
                    <a:pt x="324154" y="0"/>
                  </a:lnTo>
                  <a:lnTo>
                    <a:pt x="534543" y="1082332"/>
                  </a:lnTo>
                  <a:close/>
                </a:path>
              </a:pathLst>
            </a:custGeom>
            <a:ln w="25399">
              <a:solidFill>
                <a:srgbClr val="F1F2F2"/>
              </a:solidFill>
            </a:ln>
          </p:spPr>
          <p:txBody>
            <a:bodyPr wrap="square" lIns="0" tIns="0" rIns="0" bIns="0" rtlCol="0"/>
            <a:lstStyle/>
            <a:p>
              <a:pPr defTabSz="888065"/>
              <a:endParaRPr sz="1748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3" name="object 32">
              <a:extLst>
                <a:ext uri="{FF2B5EF4-FFF2-40B4-BE49-F238E27FC236}">
                  <a16:creationId xmlns:a16="http://schemas.microsoft.com/office/drawing/2014/main" id="{1E7B99C2-5EF5-570A-10C3-1F2373EF541B}"/>
                </a:ext>
              </a:extLst>
            </p:cNvPr>
            <p:cNvSpPr/>
            <p:nvPr/>
          </p:nvSpPr>
          <p:spPr>
            <a:xfrm>
              <a:off x="6276213" y="2002891"/>
              <a:ext cx="1061720" cy="966469"/>
            </a:xfrm>
            <a:custGeom>
              <a:avLst/>
              <a:gdLst/>
              <a:ahLst/>
              <a:cxnLst/>
              <a:rect l="l" t="t" r="r" b="b"/>
              <a:pathLst>
                <a:path w="1061720" h="966469">
                  <a:moveTo>
                    <a:pt x="526199" y="0"/>
                  </a:moveTo>
                  <a:lnTo>
                    <a:pt x="482977" y="25121"/>
                  </a:lnTo>
                  <a:lnTo>
                    <a:pt x="441344" y="51684"/>
                  </a:lnTo>
                  <a:lnTo>
                    <a:pt x="401309" y="79673"/>
                  </a:lnTo>
                  <a:lnTo>
                    <a:pt x="362884" y="109076"/>
                  </a:lnTo>
                  <a:lnTo>
                    <a:pt x="326079" y="139879"/>
                  </a:lnTo>
                  <a:lnTo>
                    <a:pt x="290906" y="172069"/>
                  </a:lnTo>
                  <a:lnTo>
                    <a:pt x="257374" y="205631"/>
                  </a:lnTo>
                  <a:lnTo>
                    <a:pt x="225496" y="240553"/>
                  </a:lnTo>
                  <a:lnTo>
                    <a:pt x="195281" y="276820"/>
                  </a:lnTo>
                  <a:lnTo>
                    <a:pt x="166741" y="314419"/>
                  </a:lnTo>
                  <a:lnTo>
                    <a:pt x="139886" y="353336"/>
                  </a:lnTo>
                  <a:lnTo>
                    <a:pt x="114727" y="393558"/>
                  </a:lnTo>
                  <a:lnTo>
                    <a:pt x="91275" y="435072"/>
                  </a:lnTo>
                  <a:lnTo>
                    <a:pt x="69541" y="477863"/>
                  </a:lnTo>
                  <a:lnTo>
                    <a:pt x="49536" y="521917"/>
                  </a:lnTo>
                  <a:lnTo>
                    <a:pt x="31270" y="567223"/>
                  </a:lnTo>
                  <a:lnTo>
                    <a:pt x="14754" y="613765"/>
                  </a:lnTo>
                  <a:lnTo>
                    <a:pt x="0" y="661530"/>
                  </a:lnTo>
                  <a:lnTo>
                    <a:pt x="1061631" y="965949"/>
                  </a:lnTo>
                  <a:lnTo>
                    <a:pt x="526199" y="0"/>
                  </a:lnTo>
                  <a:close/>
                </a:path>
              </a:pathLst>
            </a:custGeom>
            <a:solidFill>
              <a:srgbClr val="93BD65"/>
            </a:solidFill>
          </p:spPr>
          <p:txBody>
            <a:bodyPr wrap="square" lIns="0" tIns="0" rIns="0" bIns="0" rtlCol="0"/>
            <a:lstStyle/>
            <a:p>
              <a:pPr defTabSz="888065"/>
              <a:endParaRPr sz="1748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4" name="object 33">
              <a:extLst>
                <a:ext uri="{FF2B5EF4-FFF2-40B4-BE49-F238E27FC236}">
                  <a16:creationId xmlns:a16="http://schemas.microsoft.com/office/drawing/2014/main" id="{177B5483-F81C-70C6-70F0-46ACEA3BD3C4}"/>
                </a:ext>
              </a:extLst>
            </p:cNvPr>
            <p:cNvSpPr/>
            <p:nvPr/>
          </p:nvSpPr>
          <p:spPr>
            <a:xfrm>
              <a:off x="6276213" y="2002891"/>
              <a:ext cx="1061720" cy="966469"/>
            </a:xfrm>
            <a:custGeom>
              <a:avLst/>
              <a:gdLst/>
              <a:ahLst/>
              <a:cxnLst/>
              <a:rect l="l" t="t" r="r" b="b"/>
              <a:pathLst>
                <a:path w="1061720" h="966469">
                  <a:moveTo>
                    <a:pt x="1061631" y="965949"/>
                  </a:moveTo>
                  <a:lnTo>
                    <a:pt x="0" y="661530"/>
                  </a:lnTo>
                  <a:lnTo>
                    <a:pt x="14754" y="613765"/>
                  </a:lnTo>
                  <a:lnTo>
                    <a:pt x="31270" y="567223"/>
                  </a:lnTo>
                  <a:lnTo>
                    <a:pt x="49536" y="521917"/>
                  </a:lnTo>
                  <a:lnTo>
                    <a:pt x="69541" y="477863"/>
                  </a:lnTo>
                  <a:lnTo>
                    <a:pt x="91275" y="435072"/>
                  </a:lnTo>
                  <a:lnTo>
                    <a:pt x="114727" y="393558"/>
                  </a:lnTo>
                  <a:lnTo>
                    <a:pt x="139886" y="353336"/>
                  </a:lnTo>
                  <a:lnTo>
                    <a:pt x="166741" y="314419"/>
                  </a:lnTo>
                  <a:lnTo>
                    <a:pt x="195281" y="276820"/>
                  </a:lnTo>
                  <a:lnTo>
                    <a:pt x="225496" y="240553"/>
                  </a:lnTo>
                  <a:lnTo>
                    <a:pt x="257374" y="205631"/>
                  </a:lnTo>
                  <a:lnTo>
                    <a:pt x="290906" y="172069"/>
                  </a:lnTo>
                  <a:lnTo>
                    <a:pt x="326079" y="139879"/>
                  </a:lnTo>
                  <a:lnTo>
                    <a:pt x="362884" y="109076"/>
                  </a:lnTo>
                  <a:lnTo>
                    <a:pt x="401309" y="79673"/>
                  </a:lnTo>
                  <a:lnTo>
                    <a:pt x="441344" y="51684"/>
                  </a:lnTo>
                  <a:lnTo>
                    <a:pt x="482977" y="25121"/>
                  </a:lnTo>
                  <a:lnTo>
                    <a:pt x="526199" y="0"/>
                  </a:lnTo>
                  <a:lnTo>
                    <a:pt x="1061631" y="965949"/>
                  </a:lnTo>
                  <a:close/>
                </a:path>
              </a:pathLst>
            </a:custGeom>
            <a:ln w="25400">
              <a:solidFill>
                <a:srgbClr val="F1F2F2"/>
              </a:solidFill>
            </a:ln>
          </p:spPr>
          <p:txBody>
            <a:bodyPr wrap="square" lIns="0" tIns="0" rIns="0" bIns="0" rtlCol="0"/>
            <a:lstStyle/>
            <a:p>
              <a:pPr defTabSz="888065"/>
              <a:endParaRPr sz="1748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5" name="object 34">
              <a:extLst>
                <a:ext uri="{FF2B5EF4-FFF2-40B4-BE49-F238E27FC236}">
                  <a16:creationId xmlns:a16="http://schemas.microsoft.com/office/drawing/2014/main" id="{3EDD0845-DF21-850C-5688-C79A3B225584}"/>
                </a:ext>
              </a:extLst>
            </p:cNvPr>
            <p:cNvSpPr/>
            <p:nvPr/>
          </p:nvSpPr>
          <p:spPr>
            <a:xfrm>
              <a:off x="6230020" y="2665323"/>
              <a:ext cx="1108075" cy="906144"/>
            </a:xfrm>
            <a:custGeom>
              <a:avLst/>
              <a:gdLst/>
              <a:ahLst/>
              <a:cxnLst/>
              <a:rect l="l" t="t" r="r" b="b"/>
              <a:pathLst>
                <a:path w="1108075" h="906145">
                  <a:moveTo>
                    <a:pt x="46002" y="0"/>
                  </a:moveTo>
                  <a:lnTo>
                    <a:pt x="32625" y="50515"/>
                  </a:lnTo>
                  <a:lnTo>
                    <a:pt x="21534" y="100767"/>
                  </a:lnTo>
                  <a:lnTo>
                    <a:pt x="12727" y="150747"/>
                  </a:lnTo>
                  <a:lnTo>
                    <a:pt x="6203" y="200444"/>
                  </a:lnTo>
                  <a:lnTo>
                    <a:pt x="1961" y="249851"/>
                  </a:lnTo>
                  <a:lnTo>
                    <a:pt x="0" y="298957"/>
                  </a:lnTo>
                  <a:lnTo>
                    <a:pt x="317" y="347756"/>
                  </a:lnTo>
                  <a:lnTo>
                    <a:pt x="2912" y="396236"/>
                  </a:lnTo>
                  <a:lnTo>
                    <a:pt x="7783" y="444390"/>
                  </a:lnTo>
                  <a:lnTo>
                    <a:pt x="14929" y="492209"/>
                  </a:lnTo>
                  <a:lnTo>
                    <a:pt x="24349" y="539683"/>
                  </a:lnTo>
                  <a:lnTo>
                    <a:pt x="36041" y="586804"/>
                  </a:lnTo>
                  <a:lnTo>
                    <a:pt x="50004" y="633563"/>
                  </a:lnTo>
                  <a:lnTo>
                    <a:pt x="66237" y="679950"/>
                  </a:lnTo>
                  <a:lnTo>
                    <a:pt x="84737" y="725957"/>
                  </a:lnTo>
                  <a:lnTo>
                    <a:pt x="105505" y="771575"/>
                  </a:lnTo>
                  <a:lnTo>
                    <a:pt x="128538" y="816795"/>
                  </a:lnTo>
                  <a:lnTo>
                    <a:pt x="153836" y="861608"/>
                  </a:lnTo>
                  <a:lnTo>
                    <a:pt x="181396" y="906005"/>
                  </a:lnTo>
                  <a:lnTo>
                    <a:pt x="1107658" y="304444"/>
                  </a:lnTo>
                  <a:lnTo>
                    <a:pt x="46002" y="0"/>
                  </a:lnTo>
                  <a:close/>
                </a:path>
              </a:pathLst>
            </a:custGeom>
            <a:solidFill>
              <a:srgbClr val="95C3DB"/>
            </a:solidFill>
          </p:spPr>
          <p:txBody>
            <a:bodyPr wrap="square" lIns="0" tIns="0" rIns="0" bIns="0" rtlCol="0"/>
            <a:lstStyle/>
            <a:p>
              <a:pPr defTabSz="888065"/>
              <a:endParaRPr sz="1748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6" name="object 35">
              <a:extLst>
                <a:ext uri="{FF2B5EF4-FFF2-40B4-BE49-F238E27FC236}">
                  <a16:creationId xmlns:a16="http://schemas.microsoft.com/office/drawing/2014/main" id="{2A40BE68-6A40-C52E-D610-5FE2EA85C752}"/>
                </a:ext>
              </a:extLst>
            </p:cNvPr>
            <p:cNvSpPr/>
            <p:nvPr/>
          </p:nvSpPr>
          <p:spPr>
            <a:xfrm>
              <a:off x="6230020" y="2665323"/>
              <a:ext cx="1108075" cy="906144"/>
            </a:xfrm>
            <a:custGeom>
              <a:avLst/>
              <a:gdLst/>
              <a:ahLst/>
              <a:cxnLst/>
              <a:rect l="l" t="t" r="r" b="b"/>
              <a:pathLst>
                <a:path w="1108075" h="906145">
                  <a:moveTo>
                    <a:pt x="1107658" y="304444"/>
                  </a:moveTo>
                  <a:lnTo>
                    <a:pt x="181396" y="906005"/>
                  </a:lnTo>
                  <a:lnTo>
                    <a:pt x="153836" y="861608"/>
                  </a:lnTo>
                  <a:lnTo>
                    <a:pt x="128538" y="816795"/>
                  </a:lnTo>
                  <a:lnTo>
                    <a:pt x="105505" y="771575"/>
                  </a:lnTo>
                  <a:lnTo>
                    <a:pt x="84737" y="725957"/>
                  </a:lnTo>
                  <a:lnTo>
                    <a:pt x="66237" y="679950"/>
                  </a:lnTo>
                  <a:lnTo>
                    <a:pt x="50004" y="633563"/>
                  </a:lnTo>
                  <a:lnTo>
                    <a:pt x="36041" y="586804"/>
                  </a:lnTo>
                  <a:lnTo>
                    <a:pt x="24349" y="539683"/>
                  </a:lnTo>
                  <a:lnTo>
                    <a:pt x="14929" y="492209"/>
                  </a:lnTo>
                  <a:lnTo>
                    <a:pt x="7783" y="444390"/>
                  </a:lnTo>
                  <a:lnTo>
                    <a:pt x="2912" y="396236"/>
                  </a:lnTo>
                  <a:lnTo>
                    <a:pt x="317" y="347756"/>
                  </a:lnTo>
                  <a:lnTo>
                    <a:pt x="0" y="298957"/>
                  </a:lnTo>
                  <a:lnTo>
                    <a:pt x="1961" y="249851"/>
                  </a:lnTo>
                  <a:lnTo>
                    <a:pt x="6203" y="200444"/>
                  </a:lnTo>
                  <a:lnTo>
                    <a:pt x="12727" y="150747"/>
                  </a:lnTo>
                  <a:lnTo>
                    <a:pt x="21534" y="100767"/>
                  </a:lnTo>
                  <a:lnTo>
                    <a:pt x="32625" y="50515"/>
                  </a:lnTo>
                  <a:lnTo>
                    <a:pt x="46002" y="0"/>
                  </a:lnTo>
                  <a:lnTo>
                    <a:pt x="1107658" y="304444"/>
                  </a:lnTo>
                  <a:close/>
                </a:path>
              </a:pathLst>
            </a:custGeom>
            <a:ln w="25400">
              <a:solidFill>
                <a:srgbClr val="F1F2F2"/>
              </a:solidFill>
            </a:ln>
          </p:spPr>
          <p:txBody>
            <a:bodyPr wrap="square" lIns="0" tIns="0" rIns="0" bIns="0" rtlCol="0"/>
            <a:lstStyle/>
            <a:p>
              <a:pPr defTabSz="888065"/>
              <a:endParaRPr sz="1748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7" name="object 36">
              <a:extLst>
                <a:ext uri="{FF2B5EF4-FFF2-40B4-BE49-F238E27FC236}">
                  <a16:creationId xmlns:a16="http://schemas.microsoft.com/office/drawing/2014/main" id="{A87FF803-EC83-4C6D-0A1F-FF20D4A4B6C9}"/>
                </a:ext>
              </a:extLst>
            </p:cNvPr>
            <p:cNvSpPr/>
            <p:nvPr/>
          </p:nvSpPr>
          <p:spPr>
            <a:xfrm>
              <a:off x="6411861" y="2970250"/>
              <a:ext cx="1529080" cy="1103630"/>
            </a:xfrm>
            <a:custGeom>
              <a:avLst/>
              <a:gdLst/>
              <a:ahLst/>
              <a:cxnLst/>
              <a:rect l="l" t="t" r="r" b="b"/>
              <a:pathLst>
                <a:path w="1529079" h="1103629">
                  <a:moveTo>
                    <a:pt x="926795" y="0"/>
                  </a:moveTo>
                  <a:lnTo>
                    <a:pt x="0" y="601776"/>
                  </a:lnTo>
                  <a:lnTo>
                    <a:pt x="26844" y="641221"/>
                  </a:lnTo>
                  <a:lnTo>
                    <a:pt x="55116" y="679145"/>
                  </a:lnTo>
                  <a:lnTo>
                    <a:pt x="84759" y="715537"/>
                  </a:lnTo>
                  <a:lnTo>
                    <a:pt x="115712" y="750384"/>
                  </a:lnTo>
                  <a:lnTo>
                    <a:pt x="147917" y="783673"/>
                  </a:lnTo>
                  <a:lnTo>
                    <a:pt x="181316" y="815391"/>
                  </a:lnTo>
                  <a:lnTo>
                    <a:pt x="215849" y="845528"/>
                  </a:lnTo>
                  <a:lnTo>
                    <a:pt x="251459" y="874069"/>
                  </a:lnTo>
                  <a:lnTo>
                    <a:pt x="288085" y="901002"/>
                  </a:lnTo>
                  <a:lnTo>
                    <a:pt x="325670" y="926316"/>
                  </a:lnTo>
                  <a:lnTo>
                    <a:pt x="364154" y="949996"/>
                  </a:lnTo>
                  <a:lnTo>
                    <a:pt x="403480" y="972032"/>
                  </a:lnTo>
                  <a:lnTo>
                    <a:pt x="443587" y="992410"/>
                  </a:lnTo>
                  <a:lnTo>
                    <a:pt x="484418" y="1011119"/>
                  </a:lnTo>
                  <a:lnTo>
                    <a:pt x="525914" y="1028144"/>
                  </a:lnTo>
                  <a:lnTo>
                    <a:pt x="568016" y="1043475"/>
                  </a:lnTo>
                  <a:lnTo>
                    <a:pt x="610665" y="1057098"/>
                  </a:lnTo>
                  <a:lnTo>
                    <a:pt x="653802" y="1069002"/>
                  </a:lnTo>
                  <a:lnTo>
                    <a:pt x="697369" y="1079172"/>
                  </a:lnTo>
                  <a:lnTo>
                    <a:pt x="741307" y="1087598"/>
                  </a:lnTo>
                  <a:lnTo>
                    <a:pt x="785558" y="1094267"/>
                  </a:lnTo>
                  <a:lnTo>
                    <a:pt x="830061" y="1099165"/>
                  </a:lnTo>
                  <a:lnTo>
                    <a:pt x="874760" y="1102281"/>
                  </a:lnTo>
                  <a:lnTo>
                    <a:pt x="919594" y="1103603"/>
                  </a:lnTo>
                  <a:lnTo>
                    <a:pt x="964506" y="1103116"/>
                  </a:lnTo>
                  <a:lnTo>
                    <a:pt x="1009436" y="1100810"/>
                  </a:lnTo>
                  <a:lnTo>
                    <a:pt x="1054326" y="1096672"/>
                  </a:lnTo>
                  <a:lnTo>
                    <a:pt x="1099117" y="1090689"/>
                  </a:lnTo>
                  <a:lnTo>
                    <a:pt x="1143751" y="1082848"/>
                  </a:lnTo>
                  <a:lnTo>
                    <a:pt x="1188168" y="1073138"/>
                  </a:lnTo>
                  <a:lnTo>
                    <a:pt x="1232309" y="1061545"/>
                  </a:lnTo>
                  <a:lnTo>
                    <a:pt x="1276117" y="1048057"/>
                  </a:lnTo>
                  <a:lnTo>
                    <a:pt x="1319532" y="1032663"/>
                  </a:lnTo>
                  <a:lnTo>
                    <a:pt x="1362496" y="1015348"/>
                  </a:lnTo>
                  <a:lnTo>
                    <a:pt x="1404949" y="996101"/>
                  </a:lnTo>
                  <a:lnTo>
                    <a:pt x="1446833" y="974910"/>
                  </a:lnTo>
                  <a:lnTo>
                    <a:pt x="1488090" y="951761"/>
                  </a:lnTo>
                  <a:lnTo>
                    <a:pt x="1528660" y="926642"/>
                  </a:lnTo>
                  <a:lnTo>
                    <a:pt x="926795" y="0"/>
                  </a:lnTo>
                  <a:close/>
                </a:path>
              </a:pathLst>
            </a:custGeom>
            <a:solidFill>
              <a:srgbClr val="242F66"/>
            </a:solidFill>
          </p:spPr>
          <p:txBody>
            <a:bodyPr wrap="square" lIns="0" tIns="0" rIns="0" bIns="0" rtlCol="0"/>
            <a:lstStyle/>
            <a:p>
              <a:pPr defTabSz="888065"/>
              <a:endParaRPr sz="1748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8" name="object 37">
              <a:extLst>
                <a:ext uri="{FF2B5EF4-FFF2-40B4-BE49-F238E27FC236}">
                  <a16:creationId xmlns:a16="http://schemas.microsoft.com/office/drawing/2014/main" id="{270F78F1-763B-7069-3840-40655E561CC0}"/>
                </a:ext>
              </a:extLst>
            </p:cNvPr>
            <p:cNvSpPr/>
            <p:nvPr/>
          </p:nvSpPr>
          <p:spPr>
            <a:xfrm>
              <a:off x="6411861" y="2970250"/>
              <a:ext cx="1529080" cy="1103630"/>
            </a:xfrm>
            <a:custGeom>
              <a:avLst/>
              <a:gdLst/>
              <a:ahLst/>
              <a:cxnLst/>
              <a:rect l="l" t="t" r="r" b="b"/>
              <a:pathLst>
                <a:path w="1529079" h="1103629">
                  <a:moveTo>
                    <a:pt x="926795" y="0"/>
                  </a:moveTo>
                  <a:lnTo>
                    <a:pt x="1528660" y="926642"/>
                  </a:lnTo>
                  <a:lnTo>
                    <a:pt x="1488090" y="951761"/>
                  </a:lnTo>
                  <a:lnTo>
                    <a:pt x="1446833" y="974910"/>
                  </a:lnTo>
                  <a:lnTo>
                    <a:pt x="1404949" y="996101"/>
                  </a:lnTo>
                  <a:lnTo>
                    <a:pt x="1362496" y="1015348"/>
                  </a:lnTo>
                  <a:lnTo>
                    <a:pt x="1319532" y="1032663"/>
                  </a:lnTo>
                  <a:lnTo>
                    <a:pt x="1276117" y="1048057"/>
                  </a:lnTo>
                  <a:lnTo>
                    <a:pt x="1232309" y="1061545"/>
                  </a:lnTo>
                  <a:lnTo>
                    <a:pt x="1188168" y="1073138"/>
                  </a:lnTo>
                  <a:lnTo>
                    <a:pt x="1143751" y="1082848"/>
                  </a:lnTo>
                  <a:lnTo>
                    <a:pt x="1099117" y="1090689"/>
                  </a:lnTo>
                  <a:lnTo>
                    <a:pt x="1054326" y="1096672"/>
                  </a:lnTo>
                  <a:lnTo>
                    <a:pt x="1009436" y="1100810"/>
                  </a:lnTo>
                  <a:lnTo>
                    <a:pt x="964506" y="1103116"/>
                  </a:lnTo>
                  <a:lnTo>
                    <a:pt x="919594" y="1103603"/>
                  </a:lnTo>
                  <a:lnTo>
                    <a:pt x="874760" y="1102281"/>
                  </a:lnTo>
                  <a:lnTo>
                    <a:pt x="830061" y="1099165"/>
                  </a:lnTo>
                  <a:lnTo>
                    <a:pt x="785558" y="1094267"/>
                  </a:lnTo>
                  <a:lnTo>
                    <a:pt x="741307" y="1087598"/>
                  </a:lnTo>
                  <a:lnTo>
                    <a:pt x="697369" y="1079172"/>
                  </a:lnTo>
                  <a:lnTo>
                    <a:pt x="653802" y="1069002"/>
                  </a:lnTo>
                  <a:lnTo>
                    <a:pt x="610665" y="1057098"/>
                  </a:lnTo>
                  <a:lnTo>
                    <a:pt x="568016" y="1043475"/>
                  </a:lnTo>
                  <a:lnTo>
                    <a:pt x="525914" y="1028144"/>
                  </a:lnTo>
                  <a:lnTo>
                    <a:pt x="484418" y="1011119"/>
                  </a:lnTo>
                  <a:lnTo>
                    <a:pt x="443587" y="992410"/>
                  </a:lnTo>
                  <a:lnTo>
                    <a:pt x="403480" y="972032"/>
                  </a:lnTo>
                  <a:lnTo>
                    <a:pt x="364154" y="949996"/>
                  </a:lnTo>
                  <a:lnTo>
                    <a:pt x="325670" y="926316"/>
                  </a:lnTo>
                  <a:lnTo>
                    <a:pt x="288085" y="901002"/>
                  </a:lnTo>
                  <a:lnTo>
                    <a:pt x="251459" y="874069"/>
                  </a:lnTo>
                  <a:lnTo>
                    <a:pt x="215849" y="845528"/>
                  </a:lnTo>
                  <a:lnTo>
                    <a:pt x="181316" y="815391"/>
                  </a:lnTo>
                  <a:lnTo>
                    <a:pt x="147917" y="783673"/>
                  </a:lnTo>
                  <a:lnTo>
                    <a:pt x="115712" y="750384"/>
                  </a:lnTo>
                  <a:lnTo>
                    <a:pt x="84759" y="715537"/>
                  </a:lnTo>
                  <a:lnTo>
                    <a:pt x="55116" y="679145"/>
                  </a:lnTo>
                  <a:lnTo>
                    <a:pt x="26844" y="641221"/>
                  </a:lnTo>
                  <a:lnTo>
                    <a:pt x="0" y="601776"/>
                  </a:lnTo>
                  <a:lnTo>
                    <a:pt x="926795" y="0"/>
                  </a:lnTo>
                  <a:close/>
                </a:path>
              </a:pathLst>
            </a:custGeom>
            <a:ln w="25399">
              <a:solidFill>
                <a:srgbClr val="F1F2F2"/>
              </a:solidFill>
            </a:ln>
          </p:spPr>
          <p:txBody>
            <a:bodyPr wrap="square" lIns="0" tIns="0" rIns="0" bIns="0" rtlCol="0"/>
            <a:lstStyle/>
            <a:p>
              <a:pPr defTabSz="888065"/>
              <a:endParaRPr sz="1748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9" name="object 38">
              <a:extLst>
                <a:ext uri="{FF2B5EF4-FFF2-40B4-BE49-F238E27FC236}">
                  <a16:creationId xmlns:a16="http://schemas.microsoft.com/office/drawing/2014/main" id="{6A2450D1-2CF1-3CEA-D3FB-1974727784FE}"/>
                </a:ext>
              </a:extLst>
            </p:cNvPr>
            <p:cNvSpPr/>
            <p:nvPr/>
          </p:nvSpPr>
          <p:spPr>
            <a:xfrm>
              <a:off x="7339266" y="1864055"/>
              <a:ext cx="1105535" cy="2032635"/>
            </a:xfrm>
            <a:custGeom>
              <a:avLst/>
              <a:gdLst/>
              <a:ahLst/>
              <a:cxnLst/>
              <a:rect l="l" t="t" r="r" b="b"/>
              <a:pathLst>
                <a:path w="1105534" h="2032635">
                  <a:moveTo>
                    <a:pt x="0" y="0"/>
                  </a:moveTo>
                  <a:lnTo>
                    <a:pt x="0" y="1105408"/>
                  </a:lnTo>
                  <a:lnTo>
                    <a:pt x="601865" y="2032482"/>
                  </a:lnTo>
                  <a:lnTo>
                    <a:pt x="643669" y="2004137"/>
                  </a:lnTo>
                  <a:lnTo>
                    <a:pt x="683749" y="1974544"/>
                  </a:lnTo>
                  <a:lnTo>
                    <a:pt x="722092" y="1943726"/>
                  </a:lnTo>
                  <a:lnTo>
                    <a:pt x="758685" y="1911707"/>
                  </a:lnTo>
                  <a:lnTo>
                    <a:pt x="793517" y="1878508"/>
                  </a:lnTo>
                  <a:lnTo>
                    <a:pt x="826575" y="1844153"/>
                  </a:lnTo>
                  <a:lnTo>
                    <a:pt x="857846" y="1808665"/>
                  </a:lnTo>
                  <a:lnTo>
                    <a:pt x="887318" y="1772067"/>
                  </a:lnTo>
                  <a:lnTo>
                    <a:pt x="914979" y="1734381"/>
                  </a:lnTo>
                  <a:lnTo>
                    <a:pt x="940816" y="1695630"/>
                  </a:lnTo>
                  <a:lnTo>
                    <a:pt x="964817" y="1655838"/>
                  </a:lnTo>
                  <a:lnTo>
                    <a:pt x="986969" y="1615026"/>
                  </a:lnTo>
                  <a:lnTo>
                    <a:pt x="1007260" y="1573219"/>
                  </a:lnTo>
                  <a:lnTo>
                    <a:pt x="1025678" y="1530439"/>
                  </a:lnTo>
                  <a:lnTo>
                    <a:pt x="1042209" y="1486709"/>
                  </a:lnTo>
                  <a:lnTo>
                    <a:pt x="1056842" y="1442051"/>
                  </a:lnTo>
                  <a:lnTo>
                    <a:pt x="1069565" y="1396489"/>
                  </a:lnTo>
                  <a:lnTo>
                    <a:pt x="1080364" y="1350046"/>
                  </a:lnTo>
                  <a:lnTo>
                    <a:pt x="1089228" y="1302744"/>
                  </a:lnTo>
                  <a:lnTo>
                    <a:pt x="1096143" y="1254606"/>
                  </a:lnTo>
                  <a:lnTo>
                    <a:pt x="1101098" y="1205655"/>
                  </a:lnTo>
                  <a:lnTo>
                    <a:pt x="1104080" y="1155915"/>
                  </a:lnTo>
                  <a:lnTo>
                    <a:pt x="1105077" y="1105408"/>
                  </a:lnTo>
                  <a:lnTo>
                    <a:pt x="1104056" y="1057457"/>
                  </a:lnTo>
                  <a:lnTo>
                    <a:pt x="1101021" y="1010028"/>
                  </a:lnTo>
                  <a:lnTo>
                    <a:pt x="1096013" y="963163"/>
                  </a:lnTo>
                  <a:lnTo>
                    <a:pt x="1089073" y="916902"/>
                  </a:lnTo>
                  <a:lnTo>
                    <a:pt x="1080244" y="871288"/>
                  </a:lnTo>
                  <a:lnTo>
                    <a:pt x="1069566" y="826361"/>
                  </a:lnTo>
                  <a:lnTo>
                    <a:pt x="1057081" y="782164"/>
                  </a:lnTo>
                  <a:lnTo>
                    <a:pt x="1042831" y="738737"/>
                  </a:lnTo>
                  <a:lnTo>
                    <a:pt x="1026856" y="696122"/>
                  </a:lnTo>
                  <a:lnTo>
                    <a:pt x="1009199" y="654361"/>
                  </a:lnTo>
                  <a:lnTo>
                    <a:pt x="989901" y="613495"/>
                  </a:lnTo>
                  <a:lnTo>
                    <a:pt x="969003" y="573565"/>
                  </a:lnTo>
                  <a:lnTo>
                    <a:pt x="946547" y="534614"/>
                  </a:lnTo>
                  <a:lnTo>
                    <a:pt x="922574" y="496681"/>
                  </a:lnTo>
                  <a:lnTo>
                    <a:pt x="897126" y="459810"/>
                  </a:lnTo>
                  <a:lnTo>
                    <a:pt x="870244" y="424042"/>
                  </a:lnTo>
                  <a:lnTo>
                    <a:pt x="841970" y="389417"/>
                  </a:lnTo>
                  <a:lnTo>
                    <a:pt x="812345" y="355978"/>
                  </a:lnTo>
                  <a:lnTo>
                    <a:pt x="781410" y="323765"/>
                  </a:lnTo>
                  <a:lnTo>
                    <a:pt x="749207" y="292821"/>
                  </a:lnTo>
                  <a:lnTo>
                    <a:pt x="715778" y="263187"/>
                  </a:lnTo>
                  <a:lnTo>
                    <a:pt x="681164" y="234904"/>
                  </a:lnTo>
                  <a:lnTo>
                    <a:pt x="645406" y="208014"/>
                  </a:lnTo>
                  <a:lnTo>
                    <a:pt x="608546" y="182558"/>
                  </a:lnTo>
                  <a:lnTo>
                    <a:pt x="570625" y="158578"/>
                  </a:lnTo>
                  <a:lnTo>
                    <a:pt x="531685" y="136115"/>
                  </a:lnTo>
                  <a:lnTo>
                    <a:pt x="491767" y="115211"/>
                  </a:lnTo>
                  <a:lnTo>
                    <a:pt x="450913" y="95907"/>
                  </a:lnTo>
                  <a:lnTo>
                    <a:pt x="409165" y="78244"/>
                  </a:lnTo>
                  <a:lnTo>
                    <a:pt x="366562" y="62265"/>
                  </a:lnTo>
                  <a:lnTo>
                    <a:pt x="323148" y="48010"/>
                  </a:lnTo>
                  <a:lnTo>
                    <a:pt x="278964" y="35522"/>
                  </a:lnTo>
                  <a:lnTo>
                    <a:pt x="234050" y="24840"/>
                  </a:lnTo>
                  <a:lnTo>
                    <a:pt x="188449" y="16008"/>
                  </a:lnTo>
                  <a:lnTo>
                    <a:pt x="142202" y="9067"/>
                  </a:lnTo>
                  <a:lnTo>
                    <a:pt x="95351" y="4057"/>
                  </a:lnTo>
                  <a:lnTo>
                    <a:pt x="47936" y="10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ABDD"/>
            </a:solidFill>
          </p:spPr>
          <p:txBody>
            <a:bodyPr wrap="square" lIns="0" tIns="0" rIns="0" bIns="0" rtlCol="0"/>
            <a:lstStyle/>
            <a:p>
              <a:pPr defTabSz="888065"/>
              <a:endParaRPr sz="1748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0" name="object 39">
              <a:extLst>
                <a:ext uri="{FF2B5EF4-FFF2-40B4-BE49-F238E27FC236}">
                  <a16:creationId xmlns:a16="http://schemas.microsoft.com/office/drawing/2014/main" id="{75DD2A44-EC81-A1AA-5E53-F287F1D7C1ED}"/>
                </a:ext>
              </a:extLst>
            </p:cNvPr>
            <p:cNvSpPr/>
            <p:nvPr/>
          </p:nvSpPr>
          <p:spPr>
            <a:xfrm>
              <a:off x="7339266" y="1864055"/>
              <a:ext cx="1105535" cy="2032635"/>
            </a:xfrm>
            <a:custGeom>
              <a:avLst/>
              <a:gdLst/>
              <a:ahLst/>
              <a:cxnLst/>
              <a:rect l="l" t="t" r="r" b="b"/>
              <a:pathLst>
                <a:path w="1105534" h="2032635">
                  <a:moveTo>
                    <a:pt x="0" y="1105408"/>
                  </a:moveTo>
                  <a:lnTo>
                    <a:pt x="0" y="0"/>
                  </a:lnTo>
                  <a:lnTo>
                    <a:pt x="47936" y="1021"/>
                  </a:lnTo>
                  <a:lnTo>
                    <a:pt x="95351" y="4057"/>
                  </a:lnTo>
                  <a:lnTo>
                    <a:pt x="142202" y="9067"/>
                  </a:lnTo>
                  <a:lnTo>
                    <a:pt x="188449" y="16008"/>
                  </a:lnTo>
                  <a:lnTo>
                    <a:pt x="234050" y="24840"/>
                  </a:lnTo>
                  <a:lnTo>
                    <a:pt x="278964" y="35522"/>
                  </a:lnTo>
                  <a:lnTo>
                    <a:pt x="323148" y="48010"/>
                  </a:lnTo>
                  <a:lnTo>
                    <a:pt x="366562" y="62265"/>
                  </a:lnTo>
                  <a:lnTo>
                    <a:pt x="409165" y="78244"/>
                  </a:lnTo>
                  <a:lnTo>
                    <a:pt x="450913" y="95907"/>
                  </a:lnTo>
                  <a:lnTo>
                    <a:pt x="491767" y="115211"/>
                  </a:lnTo>
                  <a:lnTo>
                    <a:pt x="531685" y="136115"/>
                  </a:lnTo>
                  <a:lnTo>
                    <a:pt x="570625" y="158578"/>
                  </a:lnTo>
                  <a:lnTo>
                    <a:pt x="608546" y="182558"/>
                  </a:lnTo>
                  <a:lnTo>
                    <a:pt x="645406" y="208014"/>
                  </a:lnTo>
                  <a:lnTo>
                    <a:pt x="681164" y="234904"/>
                  </a:lnTo>
                  <a:lnTo>
                    <a:pt x="715778" y="263187"/>
                  </a:lnTo>
                  <a:lnTo>
                    <a:pt x="749207" y="292821"/>
                  </a:lnTo>
                  <a:lnTo>
                    <a:pt x="781410" y="323765"/>
                  </a:lnTo>
                  <a:lnTo>
                    <a:pt x="812345" y="355978"/>
                  </a:lnTo>
                  <a:lnTo>
                    <a:pt x="841970" y="389417"/>
                  </a:lnTo>
                  <a:lnTo>
                    <a:pt x="870244" y="424042"/>
                  </a:lnTo>
                  <a:lnTo>
                    <a:pt x="897126" y="459810"/>
                  </a:lnTo>
                  <a:lnTo>
                    <a:pt x="922574" y="496681"/>
                  </a:lnTo>
                  <a:lnTo>
                    <a:pt x="946547" y="534614"/>
                  </a:lnTo>
                  <a:lnTo>
                    <a:pt x="969003" y="573565"/>
                  </a:lnTo>
                  <a:lnTo>
                    <a:pt x="989901" y="613495"/>
                  </a:lnTo>
                  <a:lnTo>
                    <a:pt x="1009199" y="654361"/>
                  </a:lnTo>
                  <a:lnTo>
                    <a:pt x="1026856" y="696122"/>
                  </a:lnTo>
                  <a:lnTo>
                    <a:pt x="1042831" y="738737"/>
                  </a:lnTo>
                  <a:lnTo>
                    <a:pt x="1057081" y="782164"/>
                  </a:lnTo>
                  <a:lnTo>
                    <a:pt x="1069566" y="826361"/>
                  </a:lnTo>
                  <a:lnTo>
                    <a:pt x="1080244" y="871288"/>
                  </a:lnTo>
                  <a:lnTo>
                    <a:pt x="1089073" y="916902"/>
                  </a:lnTo>
                  <a:lnTo>
                    <a:pt x="1096013" y="963163"/>
                  </a:lnTo>
                  <a:lnTo>
                    <a:pt x="1101021" y="1010028"/>
                  </a:lnTo>
                  <a:lnTo>
                    <a:pt x="1104056" y="1057457"/>
                  </a:lnTo>
                  <a:lnTo>
                    <a:pt x="1105077" y="1105408"/>
                  </a:lnTo>
                  <a:lnTo>
                    <a:pt x="1104080" y="1155915"/>
                  </a:lnTo>
                  <a:lnTo>
                    <a:pt x="1101098" y="1205655"/>
                  </a:lnTo>
                  <a:lnTo>
                    <a:pt x="1096143" y="1254606"/>
                  </a:lnTo>
                  <a:lnTo>
                    <a:pt x="1089228" y="1302744"/>
                  </a:lnTo>
                  <a:lnTo>
                    <a:pt x="1080364" y="1350046"/>
                  </a:lnTo>
                  <a:lnTo>
                    <a:pt x="1069565" y="1396489"/>
                  </a:lnTo>
                  <a:lnTo>
                    <a:pt x="1056842" y="1442051"/>
                  </a:lnTo>
                  <a:lnTo>
                    <a:pt x="1042209" y="1486709"/>
                  </a:lnTo>
                  <a:lnTo>
                    <a:pt x="1025678" y="1530439"/>
                  </a:lnTo>
                  <a:lnTo>
                    <a:pt x="1007260" y="1573219"/>
                  </a:lnTo>
                  <a:lnTo>
                    <a:pt x="986969" y="1615026"/>
                  </a:lnTo>
                  <a:lnTo>
                    <a:pt x="964817" y="1655838"/>
                  </a:lnTo>
                  <a:lnTo>
                    <a:pt x="940816" y="1695630"/>
                  </a:lnTo>
                  <a:lnTo>
                    <a:pt x="914979" y="1734381"/>
                  </a:lnTo>
                  <a:lnTo>
                    <a:pt x="887318" y="1772067"/>
                  </a:lnTo>
                  <a:lnTo>
                    <a:pt x="857846" y="1808665"/>
                  </a:lnTo>
                  <a:lnTo>
                    <a:pt x="826575" y="1844153"/>
                  </a:lnTo>
                  <a:lnTo>
                    <a:pt x="793517" y="1878508"/>
                  </a:lnTo>
                  <a:lnTo>
                    <a:pt x="758685" y="1911707"/>
                  </a:lnTo>
                  <a:lnTo>
                    <a:pt x="722092" y="1943726"/>
                  </a:lnTo>
                  <a:lnTo>
                    <a:pt x="683749" y="1974544"/>
                  </a:lnTo>
                  <a:lnTo>
                    <a:pt x="643669" y="2004137"/>
                  </a:lnTo>
                  <a:lnTo>
                    <a:pt x="601865" y="2032482"/>
                  </a:lnTo>
                  <a:lnTo>
                    <a:pt x="0" y="1105408"/>
                  </a:lnTo>
                  <a:close/>
                </a:path>
              </a:pathLst>
            </a:custGeom>
            <a:ln w="25399">
              <a:solidFill>
                <a:srgbClr val="F1F2F2"/>
              </a:solidFill>
            </a:ln>
          </p:spPr>
          <p:txBody>
            <a:bodyPr wrap="square" lIns="0" tIns="0" rIns="0" bIns="0" rtlCol="0"/>
            <a:lstStyle/>
            <a:p>
              <a:pPr defTabSz="888065"/>
              <a:endParaRPr sz="1748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01" name="object 46">
            <a:extLst>
              <a:ext uri="{FF2B5EF4-FFF2-40B4-BE49-F238E27FC236}">
                <a16:creationId xmlns:a16="http://schemas.microsoft.com/office/drawing/2014/main" id="{E748306D-B487-E19D-B5C0-B607EAF8819B}"/>
              </a:ext>
            </a:extLst>
          </p:cNvPr>
          <p:cNvSpPr txBox="1"/>
          <p:nvPr/>
        </p:nvSpPr>
        <p:spPr>
          <a:xfrm>
            <a:off x="3754106" y="2224065"/>
            <a:ext cx="314531" cy="191735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 defTabSz="888065">
              <a:spcBef>
                <a:spcPts val="97"/>
              </a:spcBef>
            </a:pPr>
            <a:r>
              <a:rPr sz="1165" kern="0" spc="-53" dirty="0">
                <a:solidFill>
                  <a:srgbClr val="231F20"/>
                </a:solidFill>
                <a:latin typeface="Century Gothic"/>
                <a:cs typeface="Century Gothic"/>
              </a:rPr>
              <a:t>5,1%</a:t>
            </a:r>
            <a:endParaRPr sz="1165" kern="0">
              <a:solidFill>
                <a:sysClr val="windowText" lastClr="000000"/>
              </a:solidFill>
              <a:latin typeface="Century Gothic"/>
              <a:cs typeface="Century Gothic"/>
            </a:endParaRPr>
          </a:p>
        </p:txBody>
      </p:sp>
      <p:sp>
        <p:nvSpPr>
          <p:cNvPr id="102" name="object 47">
            <a:extLst>
              <a:ext uri="{FF2B5EF4-FFF2-40B4-BE49-F238E27FC236}">
                <a16:creationId xmlns:a16="http://schemas.microsoft.com/office/drawing/2014/main" id="{2450B137-31AD-1C56-3F4C-14A228A931EC}"/>
              </a:ext>
            </a:extLst>
          </p:cNvPr>
          <p:cNvSpPr txBox="1"/>
          <p:nvPr/>
        </p:nvSpPr>
        <p:spPr>
          <a:xfrm>
            <a:off x="4230811" y="2156484"/>
            <a:ext cx="354618" cy="191735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 defTabSz="888065">
              <a:spcBef>
                <a:spcPts val="97"/>
              </a:spcBef>
            </a:pPr>
            <a:r>
              <a:rPr sz="1165" kern="0" spc="-19" dirty="0">
                <a:solidFill>
                  <a:srgbClr val="231F20"/>
                </a:solidFill>
                <a:latin typeface="Century Gothic"/>
                <a:cs typeface="Century Gothic"/>
              </a:rPr>
              <a:t>2,9%</a:t>
            </a:r>
            <a:endParaRPr sz="1165" kern="0">
              <a:solidFill>
                <a:sysClr val="windowText" lastClr="000000"/>
              </a:solidFill>
              <a:latin typeface="Century Gothic"/>
              <a:cs typeface="Century Gothic"/>
            </a:endParaRPr>
          </a:p>
        </p:txBody>
      </p:sp>
      <p:sp>
        <p:nvSpPr>
          <p:cNvPr id="103" name="object 44">
            <a:extLst>
              <a:ext uri="{FF2B5EF4-FFF2-40B4-BE49-F238E27FC236}">
                <a16:creationId xmlns:a16="http://schemas.microsoft.com/office/drawing/2014/main" id="{28BCBEF9-53CD-0575-C16A-0274E6C0CA2C}"/>
              </a:ext>
            </a:extLst>
          </p:cNvPr>
          <p:cNvSpPr txBox="1"/>
          <p:nvPr/>
        </p:nvSpPr>
        <p:spPr>
          <a:xfrm>
            <a:off x="3035115" y="2591190"/>
            <a:ext cx="405189" cy="191735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 defTabSz="888065">
              <a:spcBef>
                <a:spcPts val="97"/>
              </a:spcBef>
            </a:pPr>
            <a:r>
              <a:rPr sz="1165" kern="0" spc="-29" dirty="0">
                <a:solidFill>
                  <a:srgbClr val="231F20"/>
                </a:solidFill>
                <a:latin typeface="Century Gothic"/>
                <a:cs typeface="Century Gothic"/>
              </a:rPr>
              <a:t>12,4%</a:t>
            </a:r>
            <a:endParaRPr sz="1165" kern="0">
              <a:solidFill>
                <a:sysClr val="windowText" lastClr="000000"/>
              </a:solidFill>
              <a:latin typeface="Century Gothic"/>
              <a:cs typeface="Century Gothic"/>
            </a:endParaRPr>
          </a:p>
        </p:txBody>
      </p:sp>
      <p:sp>
        <p:nvSpPr>
          <p:cNvPr id="104" name="object 42">
            <a:extLst>
              <a:ext uri="{FF2B5EF4-FFF2-40B4-BE49-F238E27FC236}">
                <a16:creationId xmlns:a16="http://schemas.microsoft.com/office/drawing/2014/main" id="{4EEB1E7C-15FE-B487-A837-A0A88B6C44DE}"/>
              </a:ext>
            </a:extLst>
          </p:cNvPr>
          <p:cNvSpPr txBox="1"/>
          <p:nvPr/>
        </p:nvSpPr>
        <p:spPr>
          <a:xfrm>
            <a:off x="5493831" y="3273240"/>
            <a:ext cx="423073" cy="191735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 defTabSz="888065">
              <a:spcBef>
                <a:spcPts val="97"/>
              </a:spcBef>
            </a:pPr>
            <a:r>
              <a:rPr sz="1165" kern="0" spc="-10" dirty="0">
                <a:solidFill>
                  <a:srgbClr val="231F20"/>
                </a:solidFill>
                <a:latin typeface="Century Gothic"/>
                <a:cs typeface="Century Gothic"/>
              </a:rPr>
              <a:t>41,0%</a:t>
            </a:r>
            <a:endParaRPr sz="1165" kern="0" dirty="0">
              <a:solidFill>
                <a:sysClr val="windowText" lastClr="000000"/>
              </a:solidFill>
              <a:latin typeface="Century Gothic"/>
              <a:cs typeface="Century Gothic"/>
            </a:endParaRPr>
          </a:p>
        </p:txBody>
      </p:sp>
      <p:sp>
        <p:nvSpPr>
          <p:cNvPr id="105" name="object 45">
            <a:extLst>
              <a:ext uri="{FF2B5EF4-FFF2-40B4-BE49-F238E27FC236}">
                <a16:creationId xmlns:a16="http://schemas.microsoft.com/office/drawing/2014/main" id="{7219FABA-C86A-4B8C-3303-BBE6AC8B2250}"/>
              </a:ext>
            </a:extLst>
          </p:cNvPr>
          <p:cNvSpPr txBox="1"/>
          <p:nvPr/>
        </p:nvSpPr>
        <p:spPr>
          <a:xfrm>
            <a:off x="2722840" y="3626119"/>
            <a:ext cx="401488" cy="191735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 defTabSz="888065">
              <a:spcBef>
                <a:spcPts val="97"/>
              </a:spcBef>
            </a:pPr>
            <a:r>
              <a:rPr sz="1165" kern="0" spc="-34" dirty="0">
                <a:solidFill>
                  <a:srgbClr val="231F20"/>
                </a:solidFill>
                <a:latin typeface="Century Gothic"/>
                <a:cs typeface="Century Gothic"/>
              </a:rPr>
              <a:t>13,7%</a:t>
            </a:r>
            <a:endParaRPr sz="1165" kern="0" dirty="0">
              <a:solidFill>
                <a:sysClr val="windowText" lastClr="000000"/>
              </a:solidFill>
              <a:latin typeface="Century Gothic"/>
              <a:cs typeface="Century Gothic"/>
            </a:endParaRPr>
          </a:p>
        </p:txBody>
      </p:sp>
      <p:sp>
        <p:nvSpPr>
          <p:cNvPr id="106" name="object 43">
            <a:extLst>
              <a:ext uri="{FF2B5EF4-FFF2-40B4-BE49-F238E27FC236}">
                <a16:creationId xmlns:a16="http://schemas.microsoft.com/office/drawing/2014/main" id="{D198F4B0-ABB9-8D70-8D01-98EB7668AF95}"/>
              </a:ext>
            </a:extLst>
          </p:cNvPr>
          <p:cNvSpPr txBox="1"/>
          <p:nvPr/>
        </p:nvSpPr>
        <p:spPr>
          <a:xfrm>
            <a:off x="3447014" y="4465139"/>
            <a:ext cx="450826" cy="191735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 defTabSz="888065">
              <a:spcBef>
                <a:spcPts val="97"/>
              </a:spcBef>
            </a:pPr>
            <a:r>
              <a:rPr sz="1165" kern="0" spc="-10" dirty="0">
                <a:solidFill>
                  <a:srgbClr val="231F20"/>
                </a:solidFill>
                <a:latin typeface="Century Gothic"/>
                <a:cs typeface="Century Gothic"/>
              </a:rPr>
              <a:t>24,9%</a:t>
            </a:r>
            <a:endParaRPr sz="1165" kern="0">
              <a:solidFill>
                <a:sysClr val="windowText" lastClr="000000"/>
              </a:solidFill>
              <a:latin typeface="Century Gothic"/>
              <a:cs typeface="Century Gothic"/>
            </a:endParaRPr>
          </a:p>
        </p:txBody>
      </p:sp>
      <p:sp>
        <p:nvSpPr>
          <p:cNvPr id="107" name="object 48">
            <a:extLst>
              <a:ext uri="{FF2B5EF4-FFF2-40B4-BE49-F238E27FC236}">
                <a16:creationId xmlns:a16="http://schemas.microsoft.com/office/drawing/2014/main" id="{6378D1BA-9A76-9470-949B-F9C459CA7DCB}"/>
              </a:ext>
            </a:extLst>
          </p:cNvPr>
          <p:cNvSpPr/>
          <p:nvPr/>
        </p:nvSpPr>
        <p:spPr>
          <a:xfrm>
            <a:off x="3830419" y="2925527"/>
            <a:ext cx="995397" cy="995397"/>
          </a:xfrm>
          <a:custGeom>
            <a:avLst/>
            <a:gdLst/>
            <a:ahLst/>
            <a:cxnLst/>
            <a:rect l="l" t="t" r="r" b="b"/>
            <a:pathLst>
              <a:path w="1024890" h="1024889">
                <a:moveTo>
                  <a:pt x="512203" y="0"/>
                </a:moveTo>
                <a:lnTo>
                  <a:pt x="465583" y="2093"/>
                </a:lnTo>
                <a:lnTo>
                  <a:pt x="420135" y="8252"/>
                </a:lnTo>
                <a:lnTo>
                  <a:pt x="376040" y="18296"/>
                </a:lnTo>
                <a:lnTo>
                  <a:pt x="333480" y="32045"/>
                </a:lnTo>
                <a:lnTo>
                  <a:pt x="292635" y="49316"/>
                </a:lnTo>
                <a:lnTo>
                  <a:pt x="253685" y="69931"/>
                </a:lnTo>
                <a:lnTo>
                  <a:pt x="216813" y="93707"/>
                </a:lnTo>
                <a:lnTo>
                  <a:pt x="182198" y="120464"/>
                </a:lnTo>
                <a:lnTo>
                  <a:pt x="150021" y="150021"/>
                </a:lnTo>
                <a:lnTo>
                  <a:pt x="120464" y="182198"/>
                </a:lnTo>
                <a:lnTo>
                  <a:pt x="93707" y="216813"/>
                </a:lnTo>
                <a:lnTo>
                  <a:pt x="69931" y="253685"/>
                </a:lnTo>
                <a:lnTo>
                  <a:pt x="49316" y="292635"/>
                </a:lnTo>
                <a:lnTo>
                  <a:pt x="32045" y="333480"/>
                </a:lnTo>
                <a:lnTo>
                  <a:pt x="18296" y="376040"/>
                </a:lnTo>
                <a:lnTo>
                  <a:pt x="8252" y="420135"/>
                </a:lnTo>
                <a:lnTo>
                  <a:pt x="2093" y="465583"/>
                </a:lnTo>
                <a:lnTo>
                  <a:pt x="0" y="512203"/>
                </a:lnTo>
                <a:lnTo>
                  <a:pt x="2093" y="558822"/>
                </a:lnTo>
                <a:lnTo>
                  <a:pt x="8252" y="604268"/>
                </a:lnTo>
                <a:lnTo>
                  <a:pt x="18296" y="648361"/>
                </a:lnTo>
                <a:lnTo>
                  <a:pt x="32045" y="690920"/>
                </a:lnTo>
                <a:lnTo>
                  <a:pt x="49316" y="731764"/>
                </a:lnTo>
                <a:lnTo>
                  <a:pt x="69931" y="770712"/>
                </a:lnTo>
                <a:lnTo>
                  <a:pt x="93707" y="807584"/>
                </a:lnTo>
                <a:lnTo>
                  <a:pt x="120464" y="842198"/>
                </a:lnTo>
                <a:lnTo>
                  <a:pt x="150021" y="874374"/>
                </a:lnTo>
                <a:lnTo>
                  <a:pt x="182198" y="903931"/>
                </a:lnTo>
                <a:lnTo>
                  <a:pt x="216813" y="930687"/>
                </a:lnTo>
                <a:lnTo>
                  <a:pt x="253685" y="954463"/>
                </a:lnTo>
                <a:lnTo>
                  <a:pt x="292635" y="975078"/>
                </a:lnTo>
                <a:lnTo>
                  <a:pt x="333480" y="992349"/>
                </a:lnTo>
                <a:lnTo>
                  <a:pt x="376040" y="1006098"/>
                </a:lnTo>
                <a:lnTo>
                  <a:pt x="420135" y="1016142"/>
                </a:lnTo>
                <a:lnTo>
                  <a:pt x="465583" y="1022301"/>
                </a:lnTo>
                <a:lnTo>
                  <a:pt x="512203" y="1024394"/>
                </a:lnTo>
                <a:lnTo>
                  <a:pt x="558824" y="1022301"/>
                </a:lnTo>
                <a:lnTo>
                  <a:pt x="604272" y="1016142"/>
                </a:lnTo>
                <a:lnTo>
                  <a:pt x="648366" y="1006098"/>
                </a:lnTo>
                <a:lnTo>
                  <a:pt x="690927" y="992349"/>
                </a:lnTo>
                <a:lnTo>
                  <a:pt x="731772" y="975078"/>
                </a:lnTo>
                <a:lnTo>
                  <a:pt x="770721" y="954463"/>
                </a:lnTo>
                <a:lnTo>
                  <a:pt x="807594" y="930687"/>
                </a:lnTo>
                <a:lnTo>
                  <a:pt x="842209" y="903931"/>
                </a:lnTo>
                <a:lnTo>
                  <a:pt x="874385" y="874374"/>
                </a:lnTo>
                <a:lnTo>
                  <a:pt x="903942" y="842198"/>
                </a:lnTo>
                <a:lnTo>
                  <a:pt x="930699" y="807584"/>
                </a:lnTo>
                <a:lnTo>
                  <a:pt x="954476" y="770712"/>
                </a:lnTo>
                <a:lnTo>
                  <a:pt x="975090" y="731764"/>
                </a:lnTo>
                <a:lnTo>
                  <a:pt x="992362" y="690920"/>
                </a:lnTo>
                <a:lnTo>
                  <a:pt x="1006110" y="648361"/>
                </a:lnTo>
                <a:lnTo>
                  <a:pt x="1016155" y="604268"/>
                </a:lnTo>
                <a:lnTo>
                  <a:pt x="1022314" y="558822"/>
                </a:lnTo>
                <a:lnTo>
                  <a:pt x="1024407" y="512203"/>
                </a:lnTo>
                <a:lnTo>
                  <a:pt x="1022314" y="465583"/>
                </a:lnTo>
                <a:lnTo>
                  <a:pt x="1016155" y="420135"/>
                </a:lnTo>
                <a:lnTo>
                  <a:pt x="1006110" y="376040"/>
                </a:lnTo>
                <a:lnTo>
                  <a:pt x="992362" y="333480"/>
                </a:lnTo>
                <a:lnTo>
                  <a:pt x="975090" y="292635"/>
                </a:lnTo>
                <a:lnTo>
                  <a:pt x="954476" y="253685"/>
                </a:lnTo>
                <a:lnTo>
                  <a:pt x="930699" y="216813"/>
                </a:lnTo>
                <a:lnTo>
                  <a:pt x="903942" y="182198"/>
                </a:lnTo>
                <a:lnTo>
                  <a:pt x="874385" y="150021"/>
                </a:lnTo>
                <a:lnTo>
                  <a:pt x="842209" y="120464"/>
                </a:lnTo>
                <a:lnTo>
                  <a:pt x="807594" y="93707"/>
                </a:lnTo>
                <a:lnTo>
                  <a:pt x="770721" y="69931"/>
                </a:lnTo>
                <a:lnTo>
                  <a:pt x="731772" y="49316"/>
                </a:lnTo>
                <a:lnTo>
                  <a:pt x="690927" y="32045"/>
                </a:lnTo>
                <a:lnTo>
                  <a:pt x="648366" y="18296"/>
                </a:lnTo>
                <a:lnTo>
                  <a:pt x="604272" y="8252"/>
                </a:lnTo>
                <a:lnTo>
                  <a:pt x="558824" y="2093"/>
                </a:lnTo>
                <a:lnTo>
                  <a:pt x="51220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888065"/>
            <a:endParaRPr sz="1748" kern="0">
              <a:solidFill>
                <a:sysClr val="windowText" lastClr="000000"/>
              </a:solidFill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36B1ADA8-EE02-AD75-9ADE-85F09E9287F5}"/>
              </a:ext>
            </a:extLst>
          </p:cNvPr>
          <p:cNvSpPr txBox="1"/>
          <p:nvPr/>
        </p:nvSpPr>
        <p:spPr>
          <a:xfrm>
            <a:off x="2250296" y="4953094"/>
            <a:ext cx="2394593" cy="11172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88065">
              <a:spcBef>
                <a:spcPts val="1165"/>
              </a:spcBef>
            </a:pPr>
            <a:r>
              <a:rPr lang="ru-RU" sz="1165" kern="0" dirty="0">
                <a:solidFill>
                  <a:sysClr val="windowText" lastClr="000000"/>
                </a:solidFill>
              </a:rPr>
              <a:t>Строительно-монтажные  работы</a:t>
            </a:r>
          </a:p>
          <a:p>
            <a:pPr defTabSz="888065">
              <a:spcBef>
                <a:spcPts val="1165"/>
              </a:spcBef>
            </a:pPr>
            <a:r>
              <a:rPr lang="ru-RU" sz="1165" kern="0" dirty="0">
                <a:solidFill>
                  <a:sysClr val="windowText" lastClr="000000"/>
                </a:solidFill>
              </a:rPr>
              <a:t>Приобретение и монтаж оборудования </a:t>
            </a:r>
          </a:p>
          <a:p>
            <a:pPr defTabSz="888065">
              <a:spcBef>
                <a:spcPts val="1165"/>
              </a:spcBef>
            </a:pPr>
            <a:r>
              <a:rPr lang="ru-RU" sz="1165" kern="0" dirty="0">
                <a:solidFill>
                  <a:sysClr val="windowText" lastClr="000000"/>
                </a:solidFill>
              </a:rPr>
              <a:t>НДС</a:t>
            </a:r>
          </a:p>
        </p:txBody>
      </p:sp>
      <p:sp>
        <p:nvSpPr>
          <p:cNvPr id="112" name="object 50">
            <a:extLst>
              <a:ext uri="{FF2B5EF4-FFF2-40B4-BE49-F238E27FC236}">
                <a16:creationId xmlns:a16="http://schemas.microsoft.com/office/drawing/2014/main" id="{C894B7B1-2D3E-C1AC-3E51-B6568E100741}"/>
              </a:ext>
            </a:extLst>
          </p:cNvPr>
          <p:cNvSpPr/>
          <p:nvPr/>
        </p:nvSpPr>
        <p:spPr>
          <a:xfrm>
            <a:off x="1963374" y="5036687"/>
            <a:ext cx="221405" cy="217088"/>
          </a:xfrm>
          <a:custGeom>
            <a:avLst/>
            <a:gdLst/>
            <a:ahLst/>
            <a:cxnLst/>
            <a:rect l="l" t="t" r="r" b="b"/>
            <a:pathLst>
              <a:path w="227964" h="223520">
                <a:moveTo>
                  <a:pt x="227825" y="0"/>
                </a:moveTo>
                <a:lnTo>
                  <a:pt x="0" y="0"/>
                </a:lnTo>
                <a:lnTo>
                  <a:pt x="0" y="223202"/>
                </a:lnTo>
                <a:lnTo>
                  <a:pt x="227825" y="223202"/>
                </a:lnTo>
                <a:lnTo>
                  <a:pt x="227825" y="0"/>
                </a:lnTo>
                <a:close/>
              </a:path>
            </a:pathLst>
          </a:custGeom>
          <a:solidFill>
            <a:srgbClr val="6AABDD"/>
          </a:solidFill>
        </p:spPr>
        <p:txBody>
          <a:bodyPr wrap="square" lIns="0" tIns="0" rIns="0" bIns="0" rtlCol="0"/>
          <a:lstStyle/>
          <a:p>
            <a:pPr defTabSz="888065"/>
            <a:endParaRPr sz="1748" kern="0">
              <a:solidFill>
                <a:sysClr val="windowText" lastClr="000000"/>
              </a:solidFill>
            </a:endParaRPr>
          </a:p>
        </p:txBody>
      </p:sp>
      <p:sp>
        <p:nvSpPr>
          <p:cNvPr id="113" name="object 49">
            <a:extLst>
              <a:ext uri="{FF2B5EF4-FFF2-40B4-BE49-F238E27FC236}">
                <a16:creationId xmlns:a16="http://schemas.microsoft.com/office/drawing/2014/main" id="{A07A8943-F2C8-321D-7B85-E12AF0A973C3}"/>
              </a:ext>
            </a:extLst>
          </p:cNvPr>
          <p:cNvSpPr/>
          <p:nvPr/>
        </p:nvSpPr>
        <p:spPr>
          <a:xfrm>
            <a:off x="1963375" y="5518302"/>
            <a:ext cx="221405" cy="217088"/>
          </a:xfrm>
          <a:custGeom>
            <a:avLst/>
            <a:gdLst/>
            <a:ahLst/>
            <a:cxnLst/>
            <a:rect l="l" t="t" r="r" b="b"/>
            <a:pathLst>
              <a:path w="227964" h="223520">
                <a:moveTo>
                  <a:pt x="227825" y="0"/>
                </a:moveTo>
                <a:lnTo>
                  <a:pt x="0" y="0"/>
                </a:lnTo>
                <a:lnTo>
                  <a:pt x="0" y="223202"/>
                </a:lnTo>
                <a:lnTo>
                  <a:pt x="227825" y="223202"/>
                </a:lnTo>
                <a:lnTo>
                  <a:pt x="227825" y="0"/>
                </a:lnTo>
                <a:close/>
              </a:path>
            </a:pathLst>
          </a:custGeom>
          <a:solidFill>
            <a:srgbClr val="242F66"/>
          </a:solidFill>
        </p:spPr>
        <p:txBody>
          <a:bodyPr wrap="square" lIns="0" tIns="0" rIns="0" bIns="0" rtlCol="0"/>
          <a:lstStyle/>
          <a:p>
            <a:pPr defTabSz="888065"/>
            <a:endParaRPr sz="1748" kern="0" dirty="0">
              <a:solidFill>
                <a:sysClr val="windowText" lastClr="000000"/>
              </a:solidFill>
            </a:endParaRPr>
          </a:p>
        </p:txBody>
      </p:sp>
      <p:sp>
        <p:nvSpPr>
          <p:cNvPr id="114" name="object 51">
            <a:extLst>
              <a:ext uri="{FF2B5EF4-FFF2-40B4-BE49-F238E27FC236}">
                <a16:creationId xmlns:a16="http://schemas.microsoft.com/office/drawing/2014/main" id="{630F18AC-DB1F-E786-42A7-9AF08BC40FB7}"/>
              </a:ext>
            </a:extLst>
          </p:cNvPr>
          <p:cNvSpPr/>
          <p:nvPr/>
        </p:nvSpPr>
        <p:spPr>
          <a:xfrm>
            <a:off x="1963375" y="5991735"/>
            <a:ext cx="221405" cy="217088"/>
          </a:xfrm>
          <a:custGeom>
            <a:avLst/>
            <a:gdLst/>
            <a:ahLst/>
            <a:cxnLst/>
            <a:rect l="l" t="t" r="r" b="b"/>
            <a:pathLst>
              <a:path w="227964" h="223520">
                <a:moveTo>
                  <a:pt x="227825" y="0"/>
                </a:moveTo>
                <a:lnTo>
                  <a:pt x="0" y="0"/>
                </a:lnTo>
                <a:lnTo>
                  <a:pt x="0" y="223202"/>
                </a:lnTo>
                <a:lnTo>
                  <a:pt x="227825" y="223202"/>
                </a:lnTo>
                <a:lnTo>
                  <a:pt x="227825" y="0"/>
                </a:lnTo>
                <a:close/>
              </a:path>
            </a:pathLst>
          </a:custGeom>
          <a:solidFill>
            <a:srgbClr val="95C3DB"/>
          </a:solidFill>
        </p:spPr>
        <p:txBody>
          <a:bodyPr wrap="square" lIns="0" tIns="0" rIns="0" bIns="0" rtlCol="0"/>
          <a:lstStyle/>
          <a:p>
            <a:pPr defTabSz="888065"/>
            <a:endParaRPr sz="1748" kern="0" dirty="0">
              <a:solidFill>
                <a:sysClr val="windowText" lastClr="000000"/>
              </a:solidFill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6F426594-BEBB-E0B7-9EA0-E7202BD597D7}"/>
              </a:ext>
            </a:extLst>
          </p:cNvPr>
          <p:cNvSpPr txBox="1"/>
          <p:nvPr/>
        </p:nvSpPr>
        <p:spPr>
          <a:xfrm>
            <a:off x="4942847" y="5452988"/>
            <a:ext cx="2566945" cy="4508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88065">
              <a:spcBef>
                <a:spcPts val="1165"/>
              </a:spcBef>
            </a:pPr>
            <a:r>
              <a:rPr lang="ru-RU" sz="1165" kern="0" dirty="0">
                <a:solidFill>
                  <a:sysClr val="windowText" lastClr="000000"/>
                </a:solidFill>
              </a:rPr>
              <a:t>Прирост чистого оборотного капитала </a:t>
            </a:r>
          </a:p>
        </p:txBody>
      </p:sp>
      <p:sp>
        <p:nvSpPr>
          <p:cNvPr id="119" name="object 52">
            <a:extLst>
              <a:ext uri="{FF2B5EF4-FFF2-40B4-BE49-F238E27FC236}">
                <a16:creationId xmlns:a16="http://schemas.microsoft.com/office/drawing/2014/main" id="{60226A8C-638C-9589-D6E8-B9D659CD9D86}"/>
              </a:ext>
            </a:extLst>
          </p:cNvPr>
          <p:cNvSpPr/>
          <p:nvPr/>
        </p:nvSpPr>
        <p:spPr>
          <a:xfrm>
            <a:off x="4673824" y="5036687"/>
            <a:ext cx="221405" cy="217088"/>
          </a:xfrm>
          <a:custGeom>
            <a:avLst/>
            <a:gdLst/>
            <a:ahLst/>
            <a:cxnLst/>
            <a:rect l="l" t="t" r="r" b="b"/>
            <a:pathLst>
              <a:path w="227964" h="223520">
                <a:moveTo>
                  <a:pt x="227825" y="0"/>
                </a:moveTo>
                <a:lnTo>
                  <a:pt x="0" y="0"/>
                </a:lnTo>
                <a:lnTo>
                  <a:pt x="0" y="223202"/>
                </a:lnTo>
                <a:lnTo>
                  <a:pt x="227825" y="223202"/>
                </a:lnTo>
                <a:lnTo>
                  <a:pt x="227825" y="0"/>
                </a:lnTo>
                <a:close/>
              </a:path>
            </a:pathLst>
          </a:custGeom>
          <a:solidFill>
            <a:srgbClr val="93BD65"/>
          </a:solidFill>
        </p:spPr>
        <p:txBody>
          <a:bodyPr wrap="square" lIns="0" tIns="0" rIns="0" bIns="0" rtlCol="0"/>
          <a:lstStyle/>
          <a:p>
            <a:pPr defTabSz="888065"/>
            <a:endParaRPr sz="1748" kern="0" dirty="0">
              <a:solidFill>
                <a:sysClr val="windowText" lastClr="000000"/>
              </a:solidFill>
            </a:endParaRPr>
          </a:p>
        </p:txBody>
      </p:sp>
      <p:sp>
        <p:nvSpPr>
          <p:cNvPr id="120" name="object 53">
            <a:extLst>
              <a:ext uri="{FF2B5EF4-FFF2-40B4-BE49-F238E27FC236}">
                <a16:creationId xmlns:a16="http://schemas.microsoft.com/office/drawing/2014/main" id="{DDAAAE99-F61C-E046-0315-FB64D9F74574}"/>
              </a:ext>
            </a:extLst>
          </p:cNvPr>
          <p:cNvSpPr/>
          <p:nvPr/>
        </p:nvSpPr>
        <p:spPr>
          <a:xfrm>
            <a:off x="4673824" y="5520959"/>
            <a:ext cx="221405" cy="217088"/>
          </a:xfrm>
          <a:custGeom>
            <a:avLst/>
            <a:gdLst/>
            <a:ahLst/>
            <a:cxnLst/>
            <a:rect l="l" t="t" r="r" b="b"/>
            <a:pathLst>
              <a:path w="227964" h="223520">
                <a:moveTo>
                  <a:pt x="227825" y="0"/>
                </a:moveTo>
                <a:lnTo>
                  <a:pt x="0" y="0"/>
                </a:lnTo>
                <a:lnTo>
                  <a:pt x="0" y="223202"/>
                </a:lnTo>
                <a:lnTo>
                  <a:pt x="227825" y="223202"/>
                </a:lnTo>
                <a:lnTo>
                  <a:pt x="227825" y="0"/>
                </a:lnTo>
                <a:close/>
              </a:path>
            </a:pathLst>
          </a:custGeom>
          <a:solidFill>
            <a:srgbClr val="5A7437"/>
          </a:solidFill>
        </p:spPr>
        <p:txBody>
          <a:bodyPr wrap="square" lIns="0" tIns="0" rIns="0" bIns="0" rtlCol="0"/>
          <a:lstStyle/>
          <a:p>
            <a:pPr defTabSz="888065"/>
            <a:endParaRPr sz="1748" kern="0" dirty="0">
              <a:solidFill>
                <a:sysClr val="windowText" lastClr="000000"/>
              </a:solidFill>
            </a:endParaRPr>
          </a:p>
        </p:txBody>
      </p:sp>
      <p:sp>
        <p:nvSpPr>
          <p:cNvPr id="121" name="object 54">
            <a:extLst>
              <a:ext uri="{FF2B5EF4-FFF2-40B4-BE49-F238E27FC236}">
                <a16:creationId xmlns:a16="http://schemas.microsoft.com/office/drawing/2014/main" id="{7D79EEEC-8E4E-D9EA-181D-A5A5BF703E67}"/>
              </a:ext>
            </a:extLst>
          </p:cNvPr>
          <p:cNvSpPr/>
          <p:nvPr/>
        </p:nvSpPr>
        <p:spPr>
          <a:xfrm>
            <a:off x="4678637" y="5991735"/>
            <a:ext cx="221405" cy="217088"/>
          </a:xfrm>
          <a:custGeom>
            <a:avLst/>
            <a:gdLst/>
            <a:ahLst/>
            <a:cxnLst/>
            <a:rect l="l" t="t" r="r" b="b"/>
            <a:pathLst>
              <a:path w="227964" h="223520">
                <a:moveTo>
                  <a:pt x="227825" y="0"/>
                </a:moveTo>
                <a:lnTo>
                  <a:pt x="0" y="0"/>
                </a:lnTo>
                <a:lnTo>
                  <a:pt x="0" y="223202"/>
                </a:lnTo>
                <a:lnTo>
                  <a:pt x="227825" y="223202"/>
                </a:lnTo>
                <a:lnTo>
                  <a:pt x="227825" y="0"/>
                </a:lnTo>
                <a:close/>
              </a:path>
            </a:pathLst>
          </a:custGeom>
          <a:solidFill>
            <a:srgbClr val="ACAEB1"/>
          </a:solidFill>
        </p:spPr>
        <p:txBody>
          <a:bodyPr wrap="square" lIns="0" tIns="0" rIns="0" bIns="0" rtlCol="0"/>
          <a:lstStyle/>
          <a:p>
            <a:pPr defTabSz="888065"/>
            <a:endParaRPr sz="1748" kern="0">
              <a:solidFill>
                <a:sysClr val="windowText" lastClr="000000"/>
              </a:solidFill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69A6A6A1-90A5-AA74-B833-C15A27271E13}"/>
              </a:ext>
            </a:extLst>
          </p:cNvPr>
          <p:cNvSpPr txBox="1"/>
          <p:nvPr/>
        </p:nvSpPr>
        <p:spPr>
          <a:xfrm>
            <a:off x="4942847" y="5030589"/>
            <a:ext cx="2841985" cy="2690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88065"/>
            <a:r>
              <a:rPr lang="ru-RU" sz="1165" kern="0" dirty="0">
                <a:solidFill>
                  <a:sysClr val="windowText" lastClr="000000"/>
                </a:solidFill>
              </a:rPr>
              <a:t>Затраты на НИОКР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4B7E18D1-FB43-E6BD-6F3E-385A51FD3255}"/>
              </a:ext>
            </a:extLst>
          </p:cNvPr>
          <p:cNvSpPr txBox="1"/>
          <p:nvPr/>
        </p:nvSpPr>
        <p:spPr>
          <a:xfrm>
            <a:off x="4942847" y="5968570"/>
            <a:ext cx="2841985" cy="2690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88065">
              <a:spcBef>
                <a:spcPts val="1165"/>
              </a:spcBef>
            </a:pPr>
            <a:r>
              <a:rPr lang="ru-RU" sz="1165" kern="0" dirty="0">
                <a:solidFill>
                  <a:sysClr val="windowText" lastClr="000000"/>
                </a:solidFill>
              </a:rPr>
              <a:t>Прединвестиционные затраты</a:t>
            </a:r>
          </a:p>
        </p:txBody>
      </p:sp>
      <p:sp>
        <p:nvSpPr>
          <p:cNvPr id="128" name="object 10">
            <a:extLst>
              <a:ext uri="{FF2B5EF4-FFF2-40B4-BE49-F238E27FC236}">
                <a16:creationId xmlns:a16="http://schemas.microsoft.com/office/drawing/2014/main" id="{29408D81-4BA2-E5AE-5FEF-7500DFE72101}"/>
              </a:ext>
            </a:extLst>
          </p:cNvPr>
          <p:cNvSpPr txBox="1"/>
          <p:nvPr/>
        </p:nvSpPr>
        <p:spPr>
          <a:xfrm>
            <a:off x="8948330" y="3838364"/>
            <a:ext cx="1277398" cy="281483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 marR="4934" defTabSz="888065">
              <a:spcBef>
                <a:spcPts val="97"/>
              </a:spcBef>
            </a:pPr>
            <a:r>
              <a:rPr sz="874" kern="0" dirty="0">
                <a:solidFill>
                  <a:srgbClr val="231F20"/>
                </a:solidFill>
                <a:latin typeface="Century Gothic"/>
                <a:cs typeface="Century Gothic"/>
              </a:rPr>
              <a:t>Простой</a:t>
            </a:r>
            <a:r>
              <a:rPr sz="874" kern="0" spc="107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874" kern="0" spc="-19" dirty="0">
                <a:solidFill>
                  <a:srgbClr val="231F20"/>
                </a:solidFill>
                <a:latin typeface="Century Gothic"/>
                <a:cs typeface="Century Gothic"/>
              </a:rPr>
              <a:t>срок </a:t>
            </a:r>
            <a:r>
              <a:rPr sz="874" kern="0" spc="-10" dirty="0">
                <a:solidFill>
                  <a:srgbClr val="231F20"/>
                </a:solidFill>
                <a:latin typeface="Century Gothic"/>
                <a:cs typeface="Century Gothic"/>
              </a:rPr>
              <a:t>окупаемости</a:t>
            </a:r>
            <a:r>
              <a:rPr sz="874" kern="0" spc="29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874" kern="0" spc="-10" dirty="0">
                <a:solidFill>
                  <a:srgbClr val="231F20"/>
                </a:solidFill>
                <a:latin typeface="Century Gothic"/>
                <a:cs typeface="Century Gothic"/>
              </a:rPr>
              <a:t>проекта</a:t>
            </a:r>
            <a:endParaRPr sz="874" kern="0" dirty="0">
              <a:solidFill>
                <a:sysClr val="windowText" lastClr="000000"/>
              </a:solidFill>
              <a:latin typeface="Century Gothic"/>
              <a:cs typeface="Century Gothic"/>
            </a:endParaRPr>
          </a:p>
        </p:txBody>
      </p:sp>
      <p:sp>
        <p:nvSpPr>
          <p:cNvPr id="129" name="object 11">
            <a:extLst>
              <a:ext uri="{FF2B5EF4-FFF2-40B4-BE49-F238E27FC236}">
                <a16:creationId xmlns:a16="http://schemas.microsoft.com/office/drawing/2014/main" id="{81AB6533-68E5-AD20-0FD3-34A764EC8A47}"/>
              </a:ext>
            </a:extLst>
          </p:cNvPr>
          <p:cNvSpPr txBox="1"/>
          <p:nvPr/>
        </p:nvSpPr>
        <p:spPr>
          <a:xfrm>
            <a:off x="8948330" y="4407473"/>
            <a:ext cx="1277398" cy="281483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 marR="4934" defTabSz="888065">
              <a:spcBef>
                <a:spcPts val="97"/>
              </a:spcBef>
            </a:pPr>
            <a:r>
              <a:rPr sz="874" kern="0" spc="10" dirty="0">
                <a:solidFill>
                  <a:srgbClr val="231F20"/>
                </a:solidFill>
                <a:latin typeface="Century Gothic"/>
                <a:cs typeface="Century Gothic"/>
              </a:rPr>
              <a:t>Динамический</a:t>
            </a:r>
            <a:r>
              <a:rPr sz="874" kern="0" spc="165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874" kern="0" spc="-19" dirty="0">
                <a:solidFill>
                  <a:srgbClr val="231F20"/>
                </a:solidFill>
                <a:latin typeface="Century Gothic"/>
                <a:cs typeface="Century Gothic"/>
              </a:rPr>
              <a:t>срок </a:t>
            </a:r>
            <a:r>
              <a:rPr sz="874" kern="0" spc="-10" dirty="0">
                <a:solidFill>
                  <a:srgbClr val="231F20"/>
                </a:solidFill>
                <a:latin typeface="Century Gothic"/>
                <a:cs typeface="Century Gothic"/>
              </a:rPr>
              <a:t>окупаемости</a:t>
            </a:r>
            <a:r>
              <a:rPr sz="874" kern="0" spc="29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874" kern="0" spc="-10" dirty="0">
                <a:solidFill>
                  <a:srgbClr val="231F20"/>
                </a:solidFill>
                <a:latin typeface="Century Gothic"/>
                <a:cs typeface="Century Gothic"/>
              </a:rPr>
              <a:t>проекта</a:t>
            </a:r>
            <a:endParaRPr sz="874" kern="0" dirty="0">
              <a:solidFill>
                <a:sysClr val="windowText" lastClr="000000"/>
              </a:solidFill>
              <a:latin typeface="Century Gothic"/>
              <a:cs typeface="Century Gothic"/>
            </a:endParaRPr>
          </a:p>
        </p:txBody>
      </p:sp>
      <p:sp>
        <p:nvSpPr>
          <p:cNvPr id="130" name="object 12">
            <a:extLst>
              <a:ext uri="{FF2B5EF4-FFF2-40B4-BE49-F238E27FC236}">
                <a16:creationId xmlns:a16="http://schemas.microsoft.com/office/drawing/2014/main" id="{05AEF370-0518-0DB4-FB68-A4488537C95D}"/>
              </a:ext>
            </a:extLst>
          </p:cNvPr>
          <p:cNvSpPr txBox="1"/>
          <p:nvPr/>
        </p:nvSpPr>
        <p:spPr>
          <a:xfrm>
            <a:off x="8964974" y="5052533"/>
            <a:ext cx="660704" cy="146968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 defTabSz="888065">
              <a:spcBef>
                <a:spcPts val="97"/>
              </a:spcBef>
            </a:pPr>
            <a:r>
              <a:rPr sz="874" kern="0" spc="53" dirty="0">
                <a:solidFill>
                  <a:srgbClr val="231F20"/>
                </a:solidFill>
                <a:latin typeface="Century Gothic"/>
                <a:cs typeface="Century Gothic"/>
              </a:rPr>
              <a:t>NPV</a:t>
            </a:r>
            <a:r>
              <a:rPr sz="874" kern="0" spc="5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874" kern="0" dirty="0">
                <a:solidFill>
                  <a:srgbClr val="231F20"/>
                </a:solidFill>
                <a:latin typeface="Century Gothic"/>
                <a:cs typeface="Century Gothic"/>
              </a:rPr>
              <a:t>(8</a:t>
            </a:r>
            <a:r>
              <a:rPr sz="874" kern="0" spc="5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874" kern="0" spc="-19" dirty="0">
                <a:solidFill>
                  <a:srgbClr val="231F20"/>
                </a:solidFill>
                <a:latin typeface="Century Gothic"/>
                <a:cs typeface="Century Gothic"/>
              </a:rPr>
              <a:t>лет)</a:t>
            </a:r>
            <a:endParaRPr sz="874" kern="0" dirty="0">
              <a:solidFill>
                <a:sysClr val="windowText" lastClr="000000"/>
              </a:solidFill>
              <a:latin typeface="Century Gothic"/>
              <a:cs typeface="Century Gothic"/>
            </a:endParaRPr>
          </a:p>
        </p:txBody>
      </p:sp>
      <p:sp>
        <p:nvSpPr>
          <p:cNvPr id="131" name="object 13">
            <a:extLst>
              <a:ext uri="{FF2B5EF4-FFF2-40B4-BE49-F238E27FC236}">
                <a16:creationId xmlns:a16="http://schemas.microsoft.com/office/drawing/2014/main" id="{E10A9C8E-E6AE-5EB9-63FA-A6FC22960760}"/>
              </a:ext>
            </a:extLst>
          </p:cNvPr>
          <p:cNvSpPr txBox="1"/>
          <p:nvPr/>
        </p:nvSpPr>
        <p:spPr>
          <a:xfrm>
            <a:off x="8973365" y="5621475"/>
            <a:ext cx="217264" cy="146968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 defTabSz="888065">
              <a:spcBef>
                <a:spcPts val="97"/>
              </a:spcBef>
            </a:pPr>
            <a:r>
              <a:rPr sz="874" kern="0" spc="68" dirty="0">
                <a:solidFill>
                  <a:srgbClr val="231F20"/>
                </a:solidFill>
                <a:latin typeface="Century Gothic"/>
                <a:cs typeface="Century Gothic"/>
              </a:rPr>
              <a:t>IRR</a:t>
            </a:r>
            <a:endParaRPr sz="874" kern="0" dirty="0">
              <a:solidFill>
                <a:sysClr val="windowText" lastClr="000000"/>
              </a:solidFill>
              <a:latin typeface="Century Gothic"/>
              <a:cs typeface="Century Gothic"/>
            </a:endParaRPr>
          </a:p>
        </p:txBody>
      </p:sp>
      <p:sp>
        <p:nvSpPr>
          <p:cNvPr id="84" name="object 9">
            <a:extLst>
              <a:ext uri="{FF2B5EF4-FFF2-40B4-BE49-F238E27FC236}">
                <a16:creationId xmlns:a16="http://schemas.microsoft.com/office/drawing/2014/main" id="{76179998-E1B1-4A6E-AE94-63CE97844347}"/>
              </a:ext>
            </a:extLst>
          </p:cNvPr>
          <p:cNvSpPr/>
          <p:nvPr/>
        </p:nvSpPr>
        <p:spPr>
          <a:xfrm>
            <a:off x="7600451" y="3232881"/>
            <a:ext cx="2686676" cy="420507"/>
          </a:xfrm>
          <a:custGeom>
            <a:avLst/>
            <a:gdLst/>
            <a:ahLst/>
            <a:cxnLst/>
            <a:rect l="l" t="t" r="r" b="b"/>
            <a:pathLst>
              <a:path w="3234690" h="582294">
                <a:moveTo>
                  <a:pt x="3132937" y="582206"/>
                </a:moveTo>
                <a:lnTo>
                  <a:pt x="101549" y="582206"/>
                </a:lnTo>
                <a:lnTo>
                  <a:pt x="62118" y="575767"/>
                </a:lnTo>
                <a:lnTo>
                  <a:pt x="29829" y="558238"/>
                </a:lnTo>
                <a:lnTo>
                  <a:pt x="8012" y="532292"/>
                </a:lnTo>
                <a:lnTo>
                  <a:pt x="0" y="500608"/>
                </a:lnTo>
                <a:lnTo>
                  <a:pt x="0" y="81610"/>
                </a:lnTo>
                <a:lnTo>
                  <a:pt x="8012" y="49924"/>
                </a:lnTo>
                <a:lnTo>
                  <a:pt x="29829" y="23974"/>
                </a:lnTo>
                <a:lnTo>
                  <a:pt x="62118" y="6440"/>
                </a:lnTo>
                <a:lnTo>
                  <a:pt x="101549" y="0"/>
                </a:lnTo>
                <a:lnTo>
                  <a:pt x="3132937" y="0"/>
                </a:lnTo>
                <a:lnTo>
                  <a:pt x="3172370" y="6440"/>
                </a:lnTo>
                <a:lnTo>
                  <a:pt x="3204664" y="23974"/>
                </a:lnTo>
                <a:lnTo>
                  <a:pt x="3226485" y="49924"/>
                </a:lnTo>
                <a:lnTo>
                  <a:pt x="3234499" y="81610"/>
                </a:lnTo>
                <a:lnTo>
                  <a:pt x="3234499" y="500608"/>
                </a:lnTo>
                <a:lnTo>
                  <a:pt x="3226485" y="532292"/>
                </a:lnTo>
                <a:lnTo>
                  <a:pt x="3204664" y="558238"/>
                </a:lnTo>
                <a:lnTo>
                  <a:pt x="3172370" y="575767"/>
                </a:lnTo>
                <a:lnTo>
                  <a:pt x="3132937" y="582206"/>
                </a:lnTo>
                <a:close/>
              </a:path>
            </a:pathLst>
          </a:custGeom>
          <a:solidFill>
            <a:srgbClr val="242F66"/>
          </a:solidFill>
          <a:ln w="12700">
            <a:solidFill>
              <a:srgbClr val="262C60"/>
            </a:solidFill>
          </a:ln>
        </p:spPr>
        <p:txBody>
          <a:bodyPr wrap="square" lIns="0" tIns="0" rIns="0" bIns="0" rtlCol="0"/>
          <a:lstStyle/>
          <a:p>
            <a:pPr defTabSz="754855">
              <a:defRPr/>
            </a:pPr>
            <a:endParaRPr sz="1486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5" name="object 10">
            <a:extLst>
              <a:ext uri="{FF2B5EF4-FFF2-40B4-BE49-F238E27FC236}">
                <a16:creationId xmlns:a16="http://schemas.microsoft.com/office/drawing/2014/main" id="{FA534DD7-8209-4166-B707-4BEB2259237E}"/>
              </a:ext>
            </a:extLst>
          </p:cNvPr>
          <p:cNvSpPr txBox="1"/>
          <p:nvPr/>
        </p:nvSpPr>
        <p:spPr>
          <a:xfrm>
            <a:off x="8941496" y="3350675"/>
            <a:ext cx="1155361" cy="145101"/>
          </a:xfrm>
          <a:prstGeom prst="rect">
            <a:avLst/>
          </a:prstGeom>
        </p:spPr>
        <p:txBody>
          <a:bodyPr vert="horz" wrap="square" lIns="0" tIns="10484" rIns="0" bIns="0" rtlCol="0">
            <a:spAutoFit/>
          </a:bodyPr>
          <a:lstStyle/>
          <a:p>
            <a:pPr marL="10484" marR="4194" defTabSz="754855">
              <a:spcBef>
                <a:spcPts val="83"/>
              </a:spcBef>
              <a:defRPr/>
            </a:pPr>
            <a:r>
              <a:rPr lang="ru-RU" sz="874" kern="0" dirty="0">
                <a:solidFill>
                  <a:prstClr val="white"/>
                </a:solidFill>
                <a:latin typeface="Century Gothic"/>
              </a:rPr>
              <a:t>Объем инвестиций</a:t>
            </a:r>
            <a:endParaRPr lang="en-US" sz="874" kern="0" dirty="0">
              <a:solidFill>
                <a:prstClr val="white"/>
              </a:solidFill>
              <a:latin typeface="Century Gothic"/>
            </a:endParaRPr>
          </a:p>
        </p:txBody>
      </p:sp>
      <p:grpSp>
        <p:nvGrpSpPr>
          <p:cNvPr id="86" name="object 18">
            <a:extLst>
              <a:ext uri="{FF2B5EF4-FFF2-40B4-BE49-F238E27FC236}">
                <a16:creationId xmlns:a16="http://schemas.microsoft.com/office/drawing/2014/main" id="{8D57F699-6ACF-4BB1-A8E3-B091B78783CC}"/>
              </a:ext>
            </a:extLst>
          </p:cNvPr>
          <p:cNvGrpSpPr/>
          <p:nvPr/>
        </p:nvGrpSpPr>
        <p:grpSpPr>
          <a:xfrm>
            <a:off x="7684734" y="3290348"/>
            <a:ext cx="1227409" cy="336035"/>
            <a:chOff x="6750103" y="2576252"/>
            <a:chExt cx="1486797" cy="407049"/>
          </a:xfrm>
          <a:solidFill>
            <a:schemeClr val="bg1"/>
          </a:solidFill>
        </p:grpSpPr>
        <p:sp>
          <p:nvSpPr>
            <p:cNvPr id="87" name="object 19">
              <a:extLst>
                <a:ext uri="{FF2B5EF4-FFF2-40B4-BE49-F238E27FC236}">
                  <a16:creationId xmlns:a16="http://schemas.microsoft.com/office/drawing/2014/main" id="{7B679EEE-A82A-4421-A738-88A76436F05D}"/>
                </a:ext>
              </a:extLst>
            </p:cNvPr>
            <p:cNvSpPr/>
            <p:nvPr/>
          </p:nvSpPr>
          <p:spPr>
            <a:xfrm>
              <a:off x="8236900" y="2576252"/>
              <a:ext cx="0" cy="407034"/>
            </a:xfrm>
            <a:custGeom>
              <a:avLst/>
              <a:gdLst/>
              <a:ahLst/>
              <a:cxnLst/>
              <a:rect l="l" t="t" r="r" b="b"/>
              <a:pathLst>
                <a:path h="407035">
                  <a:moveTo>
                    <a:pt x="0" y="0"/>
                  </a:moveTo>
                  <a:lnTo>
                    <a:pt x="0" y="406806"/>
                  </a:lnTo>
                </a:path>
              </a:pathLst>
            </a:custGeom>
            <a:grpFill/>
            <a:ln w="12700">
              <a:noFill/>
            </a:ln>
          </p:spPr>
          <p:txBody>
            <a:bodyPr wrap="square" lIns="0" tIns="0" rIns="0" bIns="0" rtlCol="0"/>
            <a:lstStyle/>
            <a:p>
              <a:pPr defTabSz="754855">
                <a:defRPr/>
              </a:pPr>
              <a:endParaRPr sz="1486">
                <a:solidFill>
                  <a:srgbClr val="4472C4">
                    <a:lumMod val="50000"/>
                  </a:srgbClr>
                </a:solidFill>
                <a:latin typeface="Calibri" panose="020F0502020204030204"/>
              </a:endParaRPr>
            </a:p>
          </p:txBody>
        </p:sp>
        <p:sp>
          <p:nvSpPr>
            <p:cNvPr id="88" name="object 20">
              <a:extLst>
                <a:ext uri="{FF2B5EF4-FFF2-40B4-BE49-F238E27FC236}">
                  <a16:creationId xmlns:a16="http://schemas.microsoft.com/office/drawing/2014/main" id="{CBB5936E-4315-4DEB-8CC1-57806BCB2A57}"/>
                </a:ext>
              </a:extLst>
            </p:cNvPr>
            <p:cNvSpPr/>
            <p:nvPr/>
          </p:nvSpPr>
          <p:spPr>
            <a:xfrm>
              <a:off x="6750103" y="2576267"/>
              <a:ext cx="400050" cy="407034"/>
            </a:xfrm>
            <a:custGeom>
              <a:avLst/>
              <a:gdLst/>
              <a:ahLst/>
              <a:cxnLst/>
              <a:rect l="l" t="t" r="r" b="b"/>
              <a:pathLst>
                <a:path w="400050" h="407035">
                  <a:moveTo>
                    <a:pt x="199796" y="0"/>
                  </a:moveTo>
                  <a:lnTo>
                    <a:pt x="153983" y="5371"/>
                  </a:lnTo>
                  <a:lnTo>
                    <a:pt x="111928" y="20672"/>
                  </a:lnTo>
                  <a:lnTo>
                    <a:pt x="74831" y="44681"/>
                  </a:lnTo>
                  <a:lnTo>
                    <a:pt x="43891" y="76179"/>
                  </a:lnTo>
                  <a:lnTo>
                    <a:pt x="20306" y="113943"/>
                  </a:lnTo>
                  <a:lnTo>
                    <a:pt x="5276" y="156754"/>
                  </a:lnTo>
                  <a:lnTo>
                    <a:pt x="0" y="203390"/>
                  </a:lnTo>
                  <a:lnTo>
                    <a:pt x="5276" y="250027"/>
                  </a:lnTo>
                  <a:lnTo>
                    <a:pt x="20306" y="292839"/>
                  </a:lnTo>
                  <a:lnTo>
                    <a:pt x="43891" y="330606"/>
                  </a:lnTo>
                  <a:lnTo>
                    <a:pt x="74831" y="362106"/>
                  </a:lnTo>
                  <a:lnTo>
                    <a:pt x="111928" y="386118"/>
                  </a:lnTo>
                  <a:lnTo>
                    <a:pt x="153983" y="401421"/>
                  </a:lnTo>
                  <a:lnTo>
                    <a:pt x="199796" y="406793"/>
                  </a:lnTo>
                  <a:lnTo>
                    <a:pt x="245609" y="401421"/>
                  </a:lnTo>
                  <a:lnTo>
                    <a:pt x="287664" y="386118"/>
                  </a:lnTo>
                  <a:lnTo>
                    <a:pt x="324761" y="362106"/>
                  </a:lnTo>
                  <a:lnTo>
                    <a:pt x="355701" y="330606"/>
                  </a:lnTo>
                  <a:lnTo>
                    <a:pt x="379286" y="292839"/>
                  </a:lnTo>
                  <a:lnTo>
                    <a:pt x="394316" y="250027"/>
                  </a:lnTo>
                  <a:lnTo>
                    <a:pt x="399592" y="203390"/>
                  </a:lnTo>
                  <a:lnTo>
                    <a:pt x="394316" y="156754"/>
                  </a:lnTo>
                  <a:lnTo>
                    <a:pt x="379286" y="113943"/>
                  </a:lnTo>
                  <a:lnTo>
                    <a:pt x="355701" y="76179"/>
                  </a:lnTo>
                  <a:lnTo>
                    <a:pt x="324761" y="44681"/>
                  </a:lnTo>
                  <a:lnTo>
                    <a:pt x="287664" y="20672"/>
                  </a:lnTo>
                  <a:lnTo>
                    <a:pt x="245609" y="5371"/>
                  </a:lnTo>
                  <a:lnTo>
                    <a:pt x="19979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0" tIns="0" rIns="0" bIns="0" rtlCol="0"/>
            <a:lstStyle/>
            <a:p>
              <a:pPr defTabSz="754855">
                <a:defRPr/>
              </a:pPr>
              <a:endParaRPr sz="1486">
                <a:solidFill>
                  <a:srgbClr val="4472C4">
                    <a:lumMod val="50000"/>
                  </a:srgbClr>
                </a:solidFill>
                <a:latin typeface="Calibri" panose="020F0502020204030204"/>
              </a:endParaRPr>
            </a:p>
          </p:txBody>
        </p:sp>
      </p:grpSp>
      <p:sp>
        <p:nvSpPr>
          <p:cNvPr id="89" name="object 30">
            <a:extLst>
              <a:ext uri="{FF2B5EF4-FFF2-40B4-BE49-F238E27FC236}">
                <a16:creationId xmlns:a16="http://schemas.microsoft.com/office/drawing/2014/main" id="{6AEB173F-A118-46DB-95B6-55DD91500FE3}"/>
              </a:ext>
            </a:extLst>
          </p:cNvPr>
          <p:cNvSpPr/>
          <p:nvPr/>
        </p:nvSpPr>
        <p:spPr>
          <a:xfrm>
            <a:off x="8934577" y="3263344"/>
            <a:ext cx="0" cy="336023"/>
          </a:xfrm>
          <a:custGeom>
            <a:avLst/>
            <a:gdLst/>
            <a:ahLst/>
            <a:cxnLst/>
            <a:rect l="l" t="t" r="r" b="b"/>
            <a:pathLst>
              <a:path h="407035">
                <a:moveTo>
                  <a:pt x="0" y="0"/>
                </a:moveTo>
                <a:lnTo>
                  <a:pt x="0" y="406806"/>
                </a:lnTo>
              </a:path>
            </a:pathLst>
          </a:custGeom>
          <a:ln w="12700">
            <a:solidFill>
              <a:srgbClr val="252C5F"/>
            </a:solidFill>
          </a:ln>
        </p:spPr>
        <p:txBody>
          <a:bodyPr wrap="square" lIns="0" tIns="0" rIns="0" bIns="0" rtlCol="0"/>
          <a:lstStyle/>
          <a:p>
            <a:pPr defTabSz="754855">
              <a:defRPr/>
            </a:pPr>
            <a:endParaRPr sz="1486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0" name="object 33">
            <a:extLst>
              <a:ext uri="{FF2B5EF4-FFF2-40B4-BE49-F238E27FC236}">
                <a16:creationId xmlns:a16="http://schemas.microsoft.com/office/drawing/2014/main" id="{DB0537AF-24DE-4921-B9E2-B76CDBFDB984}"/>
              </a:ext>
            </a:extLst>
          </p:cNvPr>
          <p:cNvSpPr txBox="1"/>
          <p:nvPr/>
        </p:nvSpPr>
        <p:spPr>
          <a:xfrm>
            <a:off x="7758726" y="3319094"/>
            <a:ext cx="181903" cy="251964"/>
          </a:xfrm>
          <a:prstGeom prst="rect">
            <a:avLst/>
          </a:prstGeom>
        </p:spPr>
        <p:txBody>
          <a:bodyPr vert="horz" wrap="square" lIns="0" tIns="10484" rIns="0" bIns="0" rtlCol="0">
            <a:spAutoFit/>
          </a:bodyPr>
          <a:lstStyle/>
          <a:p>
            <a:pPr marL="10484" defTabSz="754855">
              <a:spcBef>
                <a:spcPts val="83"/>
              </a:spcBef>
              <a:defRPr/>
            </a:pPr>
            <a:r>
              <a:rPr lang="en-US" sz="1568" b="1" spc="9" dirty="0">
                <a:solidFill>
                  <a:srgbClr val="242F66"/>
                </a:solidFill>
                <a:latin typeface="Lucida Fax"/>
                <a:cs typeface="Lucida Fax"/>
              </a:rPr>
              <a:t>$</a:t>
            </a:r>
            <a:endParaRPr lang="ru-RU" sz="1568" dirty="0">
              <a:solidFill>
                <a:srgbClr val="242F66"/>
              </a:solidFill>
              <a:latin typeface="Lucida Fax"/>
              <a:cs typeface="Lucida Fax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8BC14EE5-9BB0-41BF-9EE6-88733A642D70}"/>
              </a:ext>
            </a:extLst>
          </p:cNvPr>
          <p:cNvSpPr txBox="1"/>
          <p:nvPr/>
        </p:nvSpPr>
        <p:spPr>
          <a:xfrm>
            <a:off x="7839544" y="3248610"/>
            <a:ext cx="950268" cy="418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8594" algn="r" defTabSz="888065"/>
            <a:r>
              <a:rPr lang="en-US" altLang="ja-JP" sz="1068" kern="0" spc="70" dirty="0">
                <a:solidFill>
                  <a:srgbClr val="FFFFFF"/>
                </a:solidFill>
                <a:latin typeface="Montserrat" pitchFamily="2" charset="-52"/>
                <a:cs typeface="Century Gothic"/>
              </a:rPr>
              <a:t>$235.5</a:t>
            </a:r>
          </a:p>
          <a:p>
            <a:pPr marL="218594" algn="r" defTabSz="888065"/>
            <a:r>
              <a:rPr lang="ru-RU" altLang="ja-JP" sz="1068" kern="0" spc="70" dirty="0">
                <a:solidFill>
                  <a:srgbClr val="FFFFFF"/>
                </a:solidFill>
                <a:latin typeface="Montserrat" pitchFamily="2" charset="-52"/>
                <a:cs typeface="Century Gothic"/>
              </a:rPr>
              <a:t>млн</a:t>
            </a:r>
            <a:endParaRPr lang="ja-JP" altLang="en-US" sz="1068" kern="0" spc="70" dirty="0">
              <a:solidFill>
                <a:srgbClr val="FFFFFF"/>
              </a:solidFill>
              <a:latin typeface="Montserrat" pitchFamily="2" charset="-52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4307194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421</Words>
  <Application>Microsoft Office PowerPoint</Application>
  <PresentationFormat>Широкоэкранный</PresentationFormat>
  <Paragraphs>100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3" baseType="lpstr">
      <vt:lpstr>Calibri</vt:lpstr>
      <vt:lpstr>Century Gothic</vt:lpstr>
      <vt:lpstr>Century Gothic Paneuropean SemB</vt:lpstr>
      <vt:lpstr>Lucida Fax</vt:lpstr>
      <vt:lpstr>Montserrat</vt:lpstr>
      <vt:lpstr>Palatino Linotype</vt:lpstr>
      <vt:lpstr>Times New Roman</vt:lpstr>
      <vt:lpstr>Office Theme</vt:lpstr>
      <vt:lpstr>AGROTECHBEL</vt:lpstr>
      <vt:lpstr>СЕЛЬСКОЕ ХОЗЯЙСТВО: ВЫЗОВЫ И ВОЗМОЖНОСТИ</vt:lpstr>
      <vt:lpstr>ПРОДУКТОВАЯ ЛИНЕЙКА: ОТ ТЕХНИКИ ДО ПО</vt:lpstr>
      <vt:lpstr>РЫНКИ СБЫТА, ЕМКОСТЬ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AGROTECHBEL</dc:title>
  <dc:creator>Александра Соболевская</dc:creator>
  <cp:lastModifiedBy>Александра Соболевская</cp:lastModifiedBy>
  <cp:revision>1</cp:revision>
  <dcterms:created xsi:type="dcterms:W3CDTF">2026-11-02T12:49:25Z</dcterms:created>
  <dcterms:modified xsi:type="dcterms:W3CDTF">2026-11-02T12:51:53Z</dcterms:modified>
</cp:coreProperties>
</file>