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235"/>
    <a:srgbClr val="A0720C"/>
    <a:srgbClr val="6E3636"/>
    <a:srgbClr val="423A26"/>
    <a:srgbClr val="5F2F2F"/>
    <a:srgbClr val="B3800D"/>
    <a:srgbClr val="473E29"/>
    <a:srgbClr val="201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9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9294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5807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647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8973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929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696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3719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632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975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5782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3053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9F60-B9E4-43E1-A825-5B807F717CF5}" type="datetimeFigureOut">
              <a:rPr lang="ru-BY" smtClean="0"/>
              <a:t>14.03.2025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BC735-3C96-4EC9-B3DF-55211AADCCE5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9144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F7C8D2-6241-4841-AAAC-076B51366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559674" cy="106918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6A9F11E-1EE2-4271-93BF-EB3C20D8C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49"/>
                    </a14:imgEffect>
                    <a14:imgEffect>
                      <a14:saturation sat="188000"/>
                    </a14:imgEffect>
                  </a14:imgLayer>
                </a14:imgProps>
              </a:ext>
            </a:extLst>
          </a:blip>
          <a:srcRect l="24528" r="36281"/>
          <a:stretch/>
        </p:blipFill>
        <p:spPr>
          <a:xfrm>
            <a:off x="785814" y="671514"/>
            <a:ext cx="5988032" cy="9329528"/>
          </a:xfrm>
          <a:prstGeom prst="rect">
            <a:avLst/>
          </a:prstGeom>
          <a:ln>
            <a:solidFill>
              <a:srgbClr val="5D5235"/>
            </a:solidFill>
          </a:ln>
          <a:effectLst>
            <a:softEdge rad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E6C7F-B84F-4A89-B063-7672733DA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529" y="4999813"/>
            <a:ext cx="6126318" cy="192518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423A26"/>
                </a:solidFill>
                <a:latin typeface="Century Gothic" panose="020B0502020202020204" pitchFamily="34" charset="0"/>
              </a:rPr>
              <a:t>Продажа</a:t>
            </a:r>
            <a:br>
              <a:rPr lang="ru-RU" sz="3200" b="1" dirty="0">
                <a:solidFill>
                  <a:srgbClr val="423A26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423A26"/>
                </a:solidFill>
                <a:latin typeface="Century Gothic" panose="020B0502020202020204" pitchFamily="34" charset="0"/>
              </a:rPr>
              <a:t>производственно-складского комплекса </a:t>
            </a:r>
            <a:br>
              <a:rPr lang="ru-RU" sz="3200" b="1" dirty="0">
                <a:solidFill>
                  <a:srgbClr val="423A26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423A26"/>
                </a:solidFill>
                <a:latin typeface="Century Gothic" panose="020B0502020202020204" pitchFamily="34" charset="0"/>
              </a:rPr>
              <a:t>в городе Несвиже</a:t>
            </a:r>
            <a:endParaRPr lang="ru-BY" sz="3200" b="1" dirty="0">
              <a:solidFill>
                <a:srgbClr val="423A26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E16CA141-0CEA-402E-B79E-9F5F25DEA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48608"/>
              </p:ext>
            </p:extLst>
          </p:nvPr>
        </p:nvGraphicFramePr>
        <p:xfrm>
          <a:off x="3779823" y="322703"/>
          <a:ext cx="3348567" cy="2620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567">
                  <a:extLst>
                    <a:ext uri="{9D8B030D-6E8A-4147-A177-3AD203B41FA5}">
                      <a16:colId xmlns:a16="http://schemas.microsoft.com/office/drawing/2014/main" val="2944769398"/>
                    </a:ext>
                  </a:extLst>
                </a:gridCol>
              </a:tblGrid>
              <a:tr h="2620539">
                <a:tc>
                  <a:txBody>
                    <a:bodyPr/>
                    <a:lstStyle/>
                    <a:p>
                      <a:endParaRPr lang="ru-BY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67077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E48A2DE-D4C8-4B33-8846-37EE1CE77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08456" y="7729313"/>
            <a:ext cx="3371380" cy="26397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0ECD29D-45DF-4934-ADE1-A5F8F482DD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82" y="1492729"/>
            <a:ext cx="2968679" cy="237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4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AA6F57-BFBA-4057-9453-606DD6ED8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749F9A-3205-4047-9A84-A0FD8B3406F1}"/>
              </a:ext>
            </a:extLst>
          </p:cNvPr>
          <p:cNvSpPr txBox="1"/>
          <p:nvPr/>
        </p:nvSpPr>
        <p:spPr>
          <a:xfrm>
            <a:off x="347423" y="2304689"/>
            <a:ext cx="6864825" cy="7889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участок площадью 5.21 га</a:t>
            </a:r>
            <a:r>
              <a:rPr lang="ru-RU" sz="2000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Целевое назначение - для строительства и обслуживания зданий и сооружений.</a:t>
            </a:r>
            <a:endParaRPr lang="ru-BY" sz="18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 ПРАВ:</a:t>
            </a:r>
            <a:endParaRPr lang="ru-BY" sz="1800" b="1" dirty="0">
              <a:solidFill>
                <a:srgbClr val="A0720C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ru-RU" b="1" i="1" dirty="0">
                <a:solidFill>
                  <a:srgbClr val="5D5235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 на земельные участки, расположенные в охранных зонах электрических сетей напряжением до 1000 вольт, площадь 0.01 га;</a:t>
            </a:r>
            <a:endParaRPr lang="ru-BY" sz="18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ru-RU" sz="18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 на земельные участки, расположенные в охранных зонах электрических сетей напряжением до 1000 вольт (кабель), площадь 0.1086 га;</a:t>
            </a:r>
            <a:endParaRPr lang="ru-BY" sz="18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lang="ru-RU" sz="18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 на земельные участки, расположенные в охранных зонах электрических сетей</a:t>
            </a: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напряжением свыше 1000 вольт, площадь 0.0735 га. </a:t>
            </a: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земельном участке расположена артезианская скважина, собственником которой (КУП «</a:t>
            </a:r>
            <a:r>
              <a:rPr lang="ru-RU" sz="1800" dirty="0" err="1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Солигорскводоканал</a:t>
            </a: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 принято решение о ее ликвидационном тампонаже.</a:t>
            </a:r>
            <a:endParaRPr lang="ru-BY" sz="18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BY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Земельный участок площадью 0.36 га</a:t>
            </a:r>
            <a:r>
              <a:rPr lang="ru-RU" sz="2000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Целевое назначение - размещение промышленных объектов. Право постоянного пользования. Переход права на земельные участки осуществляется в соответствии с действующим законодательством Республики Беларусь.</a:t>
            </a:r>
            <a:endParaRPr lang="ru-BY" sz="18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A5913DBB-152F-40FC-8720-06785BEFB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81907"/>
              </p:ext>
            </p:extLst>
          </p:nvPr>
        </p:nvGraphicFramePr>
        <p:xfrm>
          <a:off x="347423" y="497785"/>
          <a:ext cx="6864825" cy="142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4825">
                  <a:extLst>
                    <a:ext uri="{9D8B030D-6E8A-4147-A177-3AD203B41FA5}">
                      <a16:colId xmlns:a16="http://schemas.microsoft.com/office/drawing/2014/main" val="335682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Объекты недвижимости расположены на следующих земельных участках:</a:t>
                      </a:r>
                      <a:endParaRPr kumimoji="0" lang="ru-BY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363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49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4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544F6E-32FB-4373-8053-D211C1A6A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74258" cy="10691813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23734DF8-2913-4AF2-8235-D860FFABD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40935"/>
              </p:ext>
            </p:extLst>
          </p:nvPr>
        </p:nvGraphicFramePr>
        <p:xfrm>
          <a:off x="470255" y="374778"/>
          <a:ext cx="6619163" cy="994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9163">
                  <a:extLst>
                    <a:ext uri="{9D8B030D-6E8A-4147-A177-3AD203B41FA5}">
                      <a16:colId xmlns:a16="http://schemas.microsoft.com/office/drawing/2014/main" val="2382660633"/>
                    </a:ext>
                  </a:extLst>
                </a:gridCol>
              </a:tblGrid>
              <a:tr h="99422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1" dirty="0">
                          <a:solidFill>
                            <a:srgbClr val="A0720C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Начальная цена продажи:</a:t>
                      </a:r>
                      <a:r>
                        <a:rPr lang="ru-RU" sz="2000" dirty="0">
                          <a:solidFill>
                            <a:srgbClr val="A0720C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3 777 759,14 </a:t>
                      </a: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белорусских рублей (</a:t>
                      </a:r>
                      <a:r>
                        <a:rPr lang="en-US" sz="2000" b="1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 </a:t>
                      </a: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 долл. США) с учетом НДС 20 %.</a:t>
                      </a:r>
                      <a:endParaRPr lang="ru-BY" sz="2000" b="0" dirty="0">
                        <a:solidFill>
                          <a:srgbClr val="5D523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1" dirty="0">
                          <a:solidFill>
                            <a:srgbClr val="A0720C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Шаг аукциона:</a:t>
                      </a:r>
                      <a:r>
                        <a:rPr lang="ru-RU" sz="2000" dirty="0">
                          <a:solidFill>
                            <a:srgbClr val="A0720C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5 %.</a:t>
                      </a:r>
                      <a:endParaRPr lang="ru-BY" sz="2000" b="0" dirty="0">
                        <a:solidFill>
                          <a:srgbClr val="5D523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1" dirty="0">
                          <a:solidFill>
                            <a:srgbClr val="A0720C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задатка:</a:t>
                      </a:r>
                      <a:r>
                        <a:rPr lang="ru-RU" sz="2000" dirty="0">
                          <a:solidFill>
                            <a:srgbClr val="A0720C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200 000 </a:t>
                      </a: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белорусских рублей    (</a:t>
                      </a:r>
                      <a:r>
                        <a:rPr lang="ru-RU" sz="2000" b="1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63 291 </a:t>
                      </a: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долл. США).</a:t>
                      </a:r>
                      <a:endParaRPr lang="ru-BY" sz="2000" b="0" dirty="0">
                        <a:solidFill>
                          <a:srgbClr val="5D523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1" i="1" dirty="0">
                        <a:solidFill>
                          <a:srgbClr val="A0720C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i="1" dirty="0">
                          <a:solidFill>
                            <a:srgbClr val="A0720C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 о продавце:</a:t>
                      </a:r>
                      <a:endParaRPr lang="ru-BY" sz="2000" dirty="0">
                        <a:solidFill>
                          <a:srgbClr val="A0720C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u="sng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Открытое акционерное общество «Криница»</a:t>
                      </a:r>
                      <a:endParaRPr lang="ru-BY" sz="2000" b="0" u="sng" dirty="0">
                        <a:solidFill>
                          <a:srgbClr val="5D523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220070, г. Минск, ул. Радиальная,52, </a:t>
                      </a:r>
                      <a:b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телефон: 8(017) 299-22-22 </a:t>
                      </a:r>
                      <a:b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электронная почта</a:t>
                      </a:r>
                      <a:r>
                        <a:rPr lang="ru-RU" sz="2000" b="0" u="none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u="none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info@krinitsa.by</a:t>
                      </a:r>
                      <a:r>
                        <a:rPr lang="ru-RU" sz="2000" b="0" u="none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u="none" dirty="0" err="1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info@wines.b</a:t>
                      </a:r>
                      <a:r>
                        <a:rPr lang="en-US" sz="2000" b="0" u="none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000" b="0" u="none" dirty="0">
                        <a:solidFill>
                          <a:srgbClr val="5D523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BY" sz="400" u="none" dirty="0">
                        <a:solidFill>
                          <a:srgbClr val="5D523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rgbClr val="A0720C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Контактное лицо для связи и осмотра объекта:</a:t>
                      </a:r>
                      <a:endParaRPr lang="ru-BY" sz="2000" dirty="0">
                        <a:solidFill>
                          <a:srgbClr val="A0720C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u="sng" dirty="0" err="1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Фабьян</a:t>
                      </a:r>
                      <a:r>
                        <a:rPr lang="ru-RU" sz="2000" b="0" u="sng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Владимир Михайлович</a:t>
                      </a:r>
                      <a:endParaRPr lang="ru-BY" sz="2000" b="0" u="sng" dirty="0">
                        <a:solidFill>
                          <a:srgbClr val="5D523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телефоны: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+ 375 1770 64 4 03</a:t>
                      </a:r>
                      <a:b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+ 375 29 129 24 74 </a:t>
                      </a:r>
                      <a:b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dirty="0">
                          <a:solidFill>
                            <a:srgbClr val="5D5235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+ 375 29 863 45 04 (круглосуточно)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BY" sz="400" dirty="0">
                        <a:solidFill>
                          <a:srgbClr val="5D5235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54658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5E366249-7415-46CB-B2CB-078B870C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66" y="7634053"/>
            <a:ext cx="3429740" cy="236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28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7846C-A5F5-49F6-AE88-211C348DFB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16994C-063B-4726-8710-22ECA963F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CE980F-56E4-4A90-93A4-867ACE6D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" y="-1"/>
            <a:ext cx="7662441" cy="1069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0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8BD150-B012-437D-85A1-93F2AF1D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2DC5179-1199-48F3-8683-39E5C8C63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929455"/>
              </p:ext>
            </p:extLst>
          </p:nvPr>
        </p:nvGraphicFramePr>
        <p:xfrm>
          <a:off x="300039" y="382321"/>
          <a:ext cx="685482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824">
                  <a:extLst>
                    <a:ext uri="{9D8B030D-6E8A-4147-A177-3AD203B41FA5}">
                      <a16:colId xmlns:a16="http://schemas.microsoft.com/office/drawing/2014/main" val="452135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ОАО «Криница» предлагает   </a:t>
                      </a:r>
                    </a:p>
                    <a:p>
                      <a:pPr algn="ctr"/>
                      <a:r>
                        <a:rPr kumimoji="0" lang="ru-RU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к продаже производственно-складской комплекс </a:t>
                      </a:r>
                    </a:p>
                    <a:p>
                      <a:pPr algn="ctr"/>
                      <a:r>
                        <a:rPr kumimoji="0" lang="ru-RU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в городе Несвиже</a:t>
                      </a:r>
                      <a:endParaRPr lang="ru-BY" sz="1600" b="1" dirty="0">
                        <a:solidFill>
                          <a:srgbClr val="6E363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144960"/>
                  </a:ext>
                </a:extLst>
              </a:tr>
            </a:tbl>
          </a:graphicData>
        </a:graphic>
      </p:graphicFrame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BB29571-A8B7-43AC-9E3D-89CF50274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26659"/>
              </p:ext>
            </p:extLst>
          </p:nvPr>
        </p:nvGraphicFramePr>
        <p:xfrm>
          <a:off x="300039" y="3087671"/>
          <a:ext cx="6854824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824">
                  <a:extLst>
                    <a:ext uri="{9D8B030D-6E8A-4147-A177-3AD203B41FA5}">
                      <a16:colId xmlns:a16="http://schemas.microsoft.com/office/drawing/2014/main" val="4232462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Комплекс включает в себя следующие объекты*:</a:t>
                      </a:r>
                    </a:p>
                    <a:p>
                      <a:endParaRPr kumimoji="0" lang="ru-RU" sz="2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363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j-ea"/>
                        <a:cs typeface="+mj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9 зданий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8 специализированных сооружений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Объекты благоустройства, коммуникаций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Водные резервуары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j-ea"/>
                          <a:cs typeface="+mj-cs"/>
                        </a:rPr>
                        <a:t>Движимое имущество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907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A49DD2-2F64-4933-A21B-D0742E9B15A6}"/>
              </a:ext>
            </a:extLst>
          </p:cNvPr>
          <p:cNvSpPr txBox="1"/>
          <p:nvPr/>
        </p:nvSpPr>
        <p:spPr>
          <a:xfrm>
            <a:off x="300039" y="5571791"/>
            <a:ext cx="72237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73E29"/>
                </a:solidFill>
                <a:latin typeface="Century Gothic" panose="020B0502020202020204" pitchFamily="34" charset="0"/>
              </a:rPr>
              <a:t>*Далее в презентации будет представлено подробное описание объектов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76FC60-7A19-4DAA-81E5-EC863E6E8A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39" y="6058227"/>
            <a:ext cx="6614733" cy="44382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69C356-AF57-4C5F-81B6-2BC69E830EF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2369" y="8363688"/>
            <a:ext cx="347502" cy="5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8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D2F22B-F73D-485B-AED6-5626EBBFF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8636" cy="10691813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E3E0667E-18CB-4861-934B-1D0EE81DB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63776"/>
              </p:ext>
            </p:extLst>
          </p:nvPr>
        </p:nvGraphicFramePr>
        <p:xfrm>
          <a:off x="796666" y="314566"/>
          <a:ext cx="5965304" cy="188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5304">
                  <a:extLst>
                    <a:ext uri="{9D8B030D-6E8A-4147-A177-3AD203B41FA5}">
                      <a16:colId xmlns:a16="http://schemas.microsoft.com/office/drawing/2014/main" val="2300317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продаже представлены следующие объекты производственно-складского комплекса</a:t>
                      </a: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E3636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BY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E3636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25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08DF2B4-03C8-4C82-AF12-A3451CBEA26C}"/>
              </a:ext>
            </a:extLst>
          </p:cNvPr>
          <p:cNvSpPr txBox="1"/>
          <p:nvPr/>
        </p:nvSpPr>
        <p:spPr>
          <a:xfrm>
            <a:off x="264593" y="2441266"/>
            <a:ext cx="3635895" cy="2375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Контрольный пост и проходная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специализированное иного назначения.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1996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66,5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53733E-D51C-41FC-B9DF-7B0585C80A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9"/>
                    </a14:imgEffect>
                    <a14:imgEffect>
                      <a14:saturation sat="147000"/>
                    </a14:imgEffect>
                  </a14:imgLayer>
                </a14:imgProps>
              </a:ext>
            </a:extLst>
          </a:blip>
          <a:srcRect l="12875" b="22271"/>
          <a:stretch/>
        </p:blipFill>
        <p:spPr>
          <a:xfrm>
            <a:off x="3900488" y="2444581"/>
            <a:ext cx="3393554" cy="2368764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1920E4-FFFE-4856-A1E3-B118CF5CE997}"/>
              </a:ext>
            </a:extLst>
          </p:cNvPr>
          <p:cNvSpPr txBox="1"/>
          <p:nvPr/>
        </p:nvSpPr>
        <p:spPr>
          <a:xfrm>
            <a:off x="3779318" y="5110703"/>
            <a:ext cx="3646502" cy="235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подсобного блока</a:t>
            </a:r>
            <a:r>
              <a:rPr lang="ru-RU" sz="2400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специализированное иного назначения.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1138,5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5C2A41-60F3-4F03-BC68-01DBA1D8C3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909"/>
                    </a14:imgEffect>
                    <a14:imgEffect>
                      <a14:saturation sat="195000"/>
                    </a14:imgEffect>
                  </a14:imgLayer>
                </a14:imgProps>
              </a:ext>
            </a:extLst>
          </a:blip>
          <a:srcRect r="8367" b="16607"/>
          <a:stretch/>
        </p:blipFill>
        <p:spPr>
          <a:xfrm>
            <a:off x="249371" y="5195878"/>
            <a:ext cx="3529948" cy="223176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9953-7241-4F9B-8929-3638E29BFF82}"/>
              </a:ext>
            </a:extLst>
          </p:cNvPr>
          <p:cNvSpPr txBox="1"/>
          <p:nvPr/>
        </p:nvSpPr>
        <p:spPr>
          <a:xfrm>
            <a:off x="143012" y="7753076"/>
            <a:ext cx="3879056" cy="2649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Помещение мойки пивовозов</a:t>
            </a:r>
            <a:endParaRPr lang="ru-BY" sz="2400" dirty="0">
              <a:solidFill>
                <a:srgbClr val="A0720C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обрабатывающей </a:t>
            </a:r>
            <a:b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промышленности иного назначения.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113,6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310485-C8C7-45E4-9768-B653B4C8BA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51000"/>
                    </a14:imgEffect>
                  </a14:imgLayer>
                </a14:imgProps>
              </a:ext>
            </a:extLst>
          </a:blip>
          <a:srcRect l="18633" b="9220"/>
          <a:stretch/>
        </p:blipFill>
        <p:spPr>
          <a:xfrm>
            <a:off x="3779318" y="7787946"/>
            <a:ext cx="3514724" cy="252955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15667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48E667-0A33-4F3C-AA12-3CCCC29CE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8636" cy="1069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A968C-1A20-47C0-A324-452E45567BDF}"/>
              </a:ext>
            </a:extLst>
          </p:cNvPr>
          <p:cNvSpPr txBox="1"/>
          <p:nvPr/>
        </p:nvSpPr>
        <p:spPr>
          <a:xfrm>
            <a:off x="279980" y="543224"/>
            <a:ext cx="3431609" cy="2649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Насосная станция </a:t>
            </a:r>
            <a:b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 артскважиной</a:t>
            </a:r>
            <a:r>
              <a:rPr lang="ru-RU" sz="2400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обрабатывающей </a:t>
            </a:r>
            <a:b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промышленности иного назначения.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1995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50,1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0F39A-A08C-4E02-978F-30E0F9FAE6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93"/>
                    </a14:imgEffect>
                    <a14:imgEffect>
                      <a14:saturation sat="155000"/>
                    </a14:imgEffect>
                  </a14:imgLayer>
                </a14:imgProps>
              </a:ext>
            </a:extLst>
          </a:blip>
          <a:srcRect l="14821" b="22900"/>
          <a:stretch/>
        </p:blipFill>
        <p:spPr>
          <a:xfrm>
            <a:off x="3779318" y="543225"/>
            <a:ext cx="3431610" cy="264925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81248-6E4D-42AC-89F3-E2EC61A3B27F}"/>
              </a:ext>
            </a:extLst>
          </p:cNvPr>
          <p:cNvSpPr txBox="1"/>
          <p:nvPr/>
        </p:nvSpPr>
        <p:spPr>
          <a:xfrm>
            <a:off x="3779318" y="3308254"/>
            <a:ext cx="3499338" cy="474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насосно-фильтровальной станции</a:t>
            </a:r>
            <a:endParaRPr lang="ru-BY" sz="2400" dirty="0">
              <a:solidFill>
                <a:srgbClr val="A0720C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обрабатывающей промышленности иного назначения.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254,6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целое одноэтажное кирпичное здание насосно-фильтровальной станции.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BY" dirty="0">
              <a:solidFill>
                <a:srgbClr val="5D5235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F0EE4-BE78-40CF-863D-566C0F5B7680}"/>
              </a:ext>
            </a:extLst>
          </p:cNvPr>
          <p:cNvSpPr txBox="1"/>
          <p:nvPr/>
        </p:nvSpPr>
        <p:spPr>
          <a:xfrm>
            <a:off x="201629" y="3548652"/>
            <a:ext cx="3588309" cy="394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0720C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Сушильный цех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A0720C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обрабатывающей промышленности иного назначения.</a:t>
            </a:r>
            <a:endParaRPr kumimoji="0" lang="ru-BY" b="0" i="0" u="none" strike="noStrike" kern="1200" cap="none" spc="0" normalizeH="0" baseline="0" noProof="0" dirty="0">
              <a:ln>
                <a:noFill/>
              </a:ln>
              <a:solidFill>
                <a:srgbClr val="5D5235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 –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1954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BY" b="0" i="0" u="none" strike="noStrike" kern="1200" cap="none" spc="0" normalizeH="0" baseline="0" noProof="0" dirty="0">
              <a:ln>
                <a:noFill/>
              </a:ln>
              <a:solidFill>
                <a:srgbClr val="5D5235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264,2 м</a:t>
            </a:r>
            <a:r>
              <a:rPr kumimoji="0" lang="ru-RU" b="1" i="0" u="none" strike="noStrike" kern="1200" cap="none" spc="0" normalizeH="0" baseline="3000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BY" b="1" i="0" u="none" strike="noStrike" kern="1200" cap="none" spc="0" normalizeH="0" baseline="0" noProof="0" dirty="0">
              <a:ln>
                <a:noFill/>
              </a:ln>
              <a:solidFill>
                <a:srgbClr val="5D5235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5D5235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целое одноэтажное кирпичное здание сушильного цеха.</a:t>
            </a:r>
            <a:endParaRPr kumimoji="0" lang="ru-BY" b="0" i="0" u="none" strike="noStrike" kern="1200" cap="none" spc="0" normalizeH="0" baseline="0" noProof="0" dirty="0">
              <a:ln>
                <a:noFill/>
              </a:ln>
              <a:solidFill>
                <a:srgbClr val="5D5235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A6746F-600D-4874-BBA9-72597D0EFF69}"/>
              </a:ext>
            </a:extLst>
          </p:cNvPr>
          <p:cNvSpPr txBox="1"/>
          <p:nvPr/>
        </p:nvSpPr>
        <p:spPr>
          <a:xfrm>
            <a:off x="3868289" y="7795700"/>
            <a:ext cx="3728272" cy="2352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Административное здание</a:t>
            </a:r>
            <a:r>
              <a:rPr lang="ru-RU" sz="2400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административно-хозяйственное.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1973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322,3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194598-7D21-428C-9B25-AF8A942E9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"/>
                    </a14:imgEffect>
                    <a14:imgEffect>
                      <a14:colorTemperature colorTemp="8270"/>
                    </a14:imgEffect>
                    <a14:imgEffect>
                      <a14:saturation sat="130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980" y="7846102"/>
            <a:ext cx="3500777" cy="261962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288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78DAC2-5037-4EFC-9ECD-CF4484237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8636" cy="1069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347E7-B81F-4096-8E8A-CD09FCBF0227}"/>
              </a:ext>
            </a:extLst>
          </p:cNvPr>
          <p:cNvSpPr txBox="1"/>
          <p:nvPr/>
        </p:nvSpPr>
        <p:spPr>
          <a:xfrm>
            <a:off x="371476" y="3125490"/>
            <a:ext cx="6786563" cy="4442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главного корпуса</a:t>
            </a:r>
            <a:endParaRPr lang="ru-BY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специализированное для производства продуктов питания, включая напитки, и табака.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1996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реконструкции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4055,3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</a:t>
            </a:r>
            <a:r>
              <a:rPr lang="ru-RU" dirty="0">
                <a:solidFill>
                  <a:srgbClr val="5D523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дание главного корпуса, </a:t>
            </a:r>
            <a:r>
              <a:rPr lang="ru-RU" dirty="0">
                <a:solidFill>
                  <a:srgbClr val="5D523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ристройки и навесы.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i="1" dirty="0">
              <a:solidFill>
                <a:srgbClr val="5D5235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здании главного корпуса находится защитное сооружение.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BCF79-125F-4E5B-A78E-32E67E75D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2"/>
                    </a14:imgEffect>
                    <a14:imgEffect>
                      <a14:saturation sat="120000"/>
                    </a14:imgEffect>
                    <a14:imgEffect>
                      <a14:brightnessContrast bright="18000" contrast="-4000"/>
                    </a14:imgEffect>
                  </a14:imgLayer>
                </a14:imgProps>
              </a:ext>
            </a:extLst>
          </a:blip>
          <a:srcRect l="11040" t="3945" r="8643" b="16050"/>
          <a:stretch/>
        </p:blipFill>
        <p:spPr>
          <a:xfrm>
            <a:off x="371476" y="7829548"/>
            <a:ext cx="3378200" cy="24887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73FA1D-EA60-4BB4-AC93-0EA2119DB3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colorTemperature colorTemp="6872"/>
                    </a14:imgEffect>
                    <a14:imgEffect>
                      <a14:saturation sat="134000"/>
                    </a14:imgEffect>
                    <a14:imgEffect>
                      <a14:brightnessContrast bright="2000" contrast="-8000"/>
                    </a14:imgEffect>
                  </a14:imgLayer>
                </a14:imgProps>
              </a:ext>
            </a:extLst>
          </a:blip>
          <a:srcRect r="11242" b="16049"/>
          <a:stretch/>
        </p:blipFill>
        <p:spPr>
          <a:xfrm>
            <a:off x="1068621" y="380607"/>
            <a:ext cx="5392271" cy="2483644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37700C-B8C3-4AEC-9E9C-EAA6E23DF2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104"/>
                    </a14:imgEffect>
                    <a14:imgEffect>
                      <a14:saturation sat="101000"/>
                    </a14:imgEffect>
                    <a14:imgEffect>
                      <a14:brightnessContrast bright="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7829548"/>
            <a:ext cx="3378200" cy="24887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055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C54B3A-74BF-4D26-9C07-30C08465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DC6A9-78E6-4BC8-85BB-34C80F9DCEF5}"/>
              </a:ext>
            </a:extLst>
          </p:cNvPr>
          <p:cNvSpPr txBox="1"/>
          <p:nvPr/>
        </p:nvSpPr>
        <p:spPr>
          <a:xfrm>
            <a:off x="340155" y="7406959"/>
            <a:ext cx="7218481" cy="2653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площадка для стеклобоя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специализированное обрабатывающей промышленности.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111,6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целое одноэтажное бетонное сооружение площадки для стеклобоя.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84169-57E6-4070-8533-1C76FEF1C6FD}"/>
              </a:ext>
            </a:extLst>
          </p:cNvPr>
          <p:cNvSpPr txBox="1"/>
          <p:nvPr/>
        </p:nvSpPr>
        <p:spPr>
          <a:xfrm>
            <a:off x="340155" y="465608"/>
            <a:ext cx="3698544" cy="1957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котельной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специализированное энергетики.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 постройки –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1996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площадь: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517 м</a:t>
            </a:r>
            <a:r>
              <a:rPr lang="ru-RU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F7630D-4705-484F-8C79-D462241EDE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6866"/>
                    </a14:imgEffect>
                    <a14:imgEffect>
                      <a14:saturation sat="136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 l="10129" b="13619"/>
          <a:stretch/>
        </p:blipFill>
        <p:spPr>
          <a:xfrm>
            <a:off x="619906" y="2868874"/>
            <a:ext cx="6318823" cy="409272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4F08FC-3FFA-41EE-A7B0-BF31B75DEA46}"/>
              </a:ext>
            </a:extLst>
          </p:cNvPr>
          <p:cNvSpPr txBox="1"/>
          <p:nvPr/>
        </p:nvSpPr>
        <p:spPr>
          <a:xfrm>
            <a:off x="4114061" y="514346"/>
            <a:ext cx="3105459" cy="1653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Здание котельной, </a:t>
            </a:r>
            <a:r>
              <a:rPr lang="ru-RU" dirty="0">
                <a:solidFill>
                  <a:srgbClr val="5D5235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ристройка, дымовая труба, солевой бассейн</a:t>
            </a: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16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2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4B7E4-8671-43BB-8269-4A0B4F856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2475CE-2333-4040-9575-9ED5DB992BA2}"/>
              </a:ext>
            </a:extLst>
          </p:cNvPr>
          <p:cNvSpPr txBox="1"/>
          <p:nvPr/>
        </p:nvSpPr>
        <p:spPr>
          <a:xfrm>
            <a:off x="388366" y="214189"/>
            <a:ext cx="6782937" cy="573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Внеплощадочные и площадочные сети водопровода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специализированное водохозяйственного назначения.</a:t>
            </a:r>
            <a:endParaRPr lang="ru-BY" sz="16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внеплощадочные и площадочные сети водопровода, состоящие из: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питьевого и противопожарного водопровода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водопровода воды после обезжелезивания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водопровода воды на промывку фильтров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водопровода подачи и приема оборотной воды, водопровода хим. умягченной воды на производство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водопровода повторной воды от охлаждения фильтров, водопровода повторной воды от охлаждения пива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общ. протяженностью </a:t>
            </a:r>
            <a:r>
              <a:rPr lang="ru-RU" sz="16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2994 м,</a:t>
            </a: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чугунно-стальных труб, способ прокладки подземный, средней глубиной заложения до </a:t>
            </a:r>
            <a:r>
              <a:rPr lang="ru-RU" sz="16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м.</a:t>
            </a: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 шестнадцатью колодцами.</a:t>
            </a:r>
            <a:endParaRPr lang="ru-BY" sz="16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C0B49-459D-40E5-9A88-DD4F4E4A1A2D}"/>
              </a:ext>
            </a:extLst>
          </p:cNvPr>
          <p:cNvSpPr txBox="1"/>
          <p:nvPr/>
        </p:nvSpPr>
        <p:spPr>
          <a:xfrm>
            <a:off x="388365" y="6166104"/>
            <a:ext cx="6782937" cy="4112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Кабельная ЛЭП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специализированное энергетики.</a:t>
            </a:r>
            <a:endParaRPr lang="ru-BY" sz="16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сооружение кабельная ЛЭП Д протяженностью </a:t>
            </a:r>
            <a:r>
              <a:rPr lang="ru-RU" sz="16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1196,7 м</a:t>
            </a: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способ прокладки подземный, глубиной заложения до </a:t>
            </a:r>
            <a:r>
              <a:rPr lang="ru-RU" sz="16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BY" sz="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Внеплощадочные и площадочные сети канализации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специализированное коммунального хозяйства.</a:t>
            </a:r>
            <a:endParaRPr lang="ru-BY" sz="16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сооружение внеплощадочные и площадочные сети канализации Л, К, общей протяженностью </a:t>
            </a:r>
            <a:r>
              <a:rPr lang="ru-RU" sz="16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2462,2 м</a:t>
            </a:r>
            <a:endParaRPr lang="ru-BY" sz="1600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3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872CD9-B4A0-4749-9260-0085C703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FA92B-2275-4108-A777-8383E16F3AB6}"/>
              </a:ext>
            </a:extLst>
          </p:cNvPr>
          <p:cNvSpPr txBox="1"/>
          <p:nvPr/>
        </p:nvSpPr>
        <p:spPr>
          <a:xfrm>
            <a:off x="279184" y="675586"/>
            <a:ext cx="7001302" cy="789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Низковольтные сети промплощадки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специализированное энергетики.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сооружение низковольтные сети промплощадки В, Н, состоящие из: низковольтной электрической сети В, наружного освещения Н, общей протяженностью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3028 м,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 прокладки подземный, глубиной заложения до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м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BY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Площадочные тепловые сети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специализированное коммунального хозяйства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сооружение площадочные тепловые сети Т, протяженностью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393 м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способ прокладки наземно-подземный со стальных труб с теплоизоляцией.</a:t>
            </a:r>
            <a:endParaRPr lang="ru-RU" dirty="0">
              <a:solidFill>
                <a:srgbClr val="5D5235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BY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 газопровода</a:t>
            </a:r>
            <a:r>
              <a:rPr lang="ru-RU" sz="2400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Сооружение специализированное энергетики</a:t>
            </a:r>
            <a:endParaRPr lang="ru-BY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сооружение сети газопровода Г общей протяженностью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248 м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способ прокладки наземно-подземный, глубина заложения до     </a:t>
            </a:r>
            <a:r>
              <a:rPr lang="ru-RU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м.</a:t>
            </a:r>
            <a:r>
              <a:rPr lang="ru-RU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со стальных труб</a:t>
            </a:r>
            <a:r>
              <a:rPr lang="ru-RU" dirty="0">
                <a:solidFill>
                  <a:srgbClr val="5D52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dirty="0">
              <a:solidFill>
                <a:srgbClr val="5D523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7E148-7E50-4BE8-946D-510EC51ECB5B}"/>
              </a:ext>
            </a:extLst>
          </p:cNvPr>
          <p:cNvSpPr txBox="1"/>
          <p:nvPr/>
        </p:nvSpPr>
        <p:spPr>
          <a:xfrm>
            <a:off x="452897" y="8840558"/>
            <a:ext cx="66538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0720C"/>
                </a:solidFill>
                <a:latin typeface="Century Gothic" panose="020B0502020202020204" pitchFamily="34" charset="0"/>
              </a:rPr>
              <a:t>Так же, движимое имущество и объекты растительного мира </a:t>
            </a:r>
          </a:p>
        </p:txBody>
      </p:sp>
    </p:spTree>
    <p:extLst>
      <p:ext uri="{BB962C8B-B14F-4D97-AF65-F5344CB8AC3E}">
        <p14:creationId xmlns:p14="http://schemas.microsoft.com/office/powerpoint/2010/main" val="2391772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7D9D0A-ED25-4E9E-9A13-5956A577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" y="-1"/>
            <a:ext cx="7558636" cy="10691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D9E15D-ACC9-4FB9-80E2-0681F615038B}"/>
              </a:ext>
            </a:extLst>
          </p:cNvPr>
          <p:cNvSpPr txBox="1"/>
          <p:nvPr/>
        </p:nvSpPr>
        <p:spPr>
          <a:xfrm>
            <a:off x="381544" y="459369"/>
            <a:ext cx="6796585" cy="474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Резервуар промывочной воды</a:t>
            </a:r>
            <a:endParaRPr lang="ru-RU" b="1" dirty="0">
              <a:solidFill>
                <a:srgbClr val="A0720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Резервуар промывочной воды, способ прокладки наземный, площадь – 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м</a:t>
            </a:r>
            <a:r>
              <a:rPr lang="ru-RU" sz="1800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400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Резервуар фильтрованной воды</a:t>
            </a:r>
            <a:r>
              <a:rPr lang="ru-RU" sz="1800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Резервуар фильтровальной воды 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500 куб</a:t>
            </a: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способ прокладки (установки) наземный, площадь – 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148,3 м</a:t>
            </a:r>
            <a:r>
              <a:rPr lang="ru-RU" sz="1800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400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Резервуар фильтрованной воды</a:t>
            </a:r>
            <a:r>
              <a:rPr lang="ru-RU" sz="1800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Резервуар фильтровальной воды 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500 куб</a:t>
            </a: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способ прокладки (установки) наземный, площадь – 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151,5 м</a:t>
            </a:r>
            <a:r>
              <a:rPr lang="ru-RU" sz="1800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400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CF512-B109-4E6F-BD79-CBA193A904D0}"/>
              </a:ext>
            </a:extLst>
          </p:cNvPr>
          <p:cNvSpPr txBox="1"/>
          <p:nvPr/>
        </p:nvSpPr>
        <p:spPr>
          <a:xfrm>
            <a:off x="381542" y="5202206"/>
            <a:ext cx="6796585" cy="16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A0720C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</a:t>
            </a:r>
            <a:r>
              <a:rPr lang="ru-RU" sz="1800" dirty="0"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Составные части и принадлежности: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Проезды, Площадки и Ограждения.</a:t>
            </a:r>
            <a:endParaRPr lang="ru-BY" sz="2400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 – 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11 366 м</a:t>
            </a:r>
            <a:r>
              <a:rPr lang="ru-RU" sz="1800" b="1" baseline="30000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b="1" dirty="0">
                <a:solidFill>
                  <a:srgbClr val="5D523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400" b="1" dirty="0">
              <a:solidFill>
                <a:srgbClr val="5D5235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6AA77F-DCE8-4052-8D42-9E39DA71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059"/>
                    </a14:imgEffect>
                    <a14:imgEffect>
                      <a14:saturation sat="112000"/>
                    </a14:imgEffect>
                    <a14:imgEffect>
                      <a14:brightnessContrast contrast="16000"/>
                    </a14:imgEffect>
                  </a14:imgLayer>
                </a14:imgProps>
              </a:ext>
            </a:extLst>
          </a:blip>
          <a:srcRect t="-820" b="20165"/>
          <a:stretch/>
        </p:blipFill>
        <p:spPr>
          <a:xfrm>
            <a:off x="381542" y="6905767"/>
            <a:ext cx="6796584" cy="33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7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961</Words>
  <Application>Microsoft Office PowerPoint</Application>
  <PresentationFormat>Произвольный</PresentationFormat>
  <Paragraphs>128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Century Gothic</vt:lpstr>
      <vt:lpstr>Times New Roman</vt:lpstr>
      <vt:lpstr>Wingdings</vt:lpstr>
      <vt:lpstr>Тема Office</vt:lpstr>
      <vt:lpstr>Продажа производственно-складского комплекса  в городе Несвиже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Терентьева</dc:creator>
  <cp:lastModifiedBy>Ольга Терентьева</cp:lastModifiedBy>
  <cp:revision>37</cp:revision>
  <dcterms:created xsi:type="dcterms:W3CDTF">2025-03-04T07:51:02Z</dcterms:created>
  <dcterms:modified xsi:type="dcterms:W3CDTF">2025-03-14T14:31:37Z</dcterms:modified>
</cp:coreProperties>
</file>