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56" r:id="rId3"/>
    <p:sldId id="308" r:id="rId4"/>
    <p:sldId id="309" r:id="rId5"/>
  </p:sldIdLst>
  <p:sldSz cx="6858000" cy="9906000" type="A4"/>
  <p:notesSz cx="6761163" cy="994251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8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291"/>
    <a:srgbClr val="000000"/>
    <a:srgbClr val="B5B5BA"/>
    <a:srgbClr val="A80C35"/>
    <a:srgbClr val="343434"/>
    <a:srgbClr val="3D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93" autoAdjust="0"/>
  </p:normalViewPr>
  <p:slideViewPr>
    <p:cSldViewPr snapToGrid="0">
      <p:cViewPr>
        <p:scale>
          <a:sx n="90" d="100"/>
          <a:sy n="90" d="100"/>
        </p:scale>
        <p:origin x="-1464" y="-72"/>
      </p:cViewPr>
      <p:guideLst>
        <p:guide orient="horz" pos="3120"/>
        <p:guide pos="8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369467-BD12-47AA-8882-404203ACC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CCF6CC1-BD2C-433F-81F7-100B8E1A4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4298FC2-AB9E-4DE8-BF58-CF635374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44EA-5039-4617-BDE9-2ED0881604EE}" type="datetimeFigureOut">
              <a:rPr lang="x-none" smtClean="0"/>
              <a:t>11.09.2025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3770A1-4B80-4CD7-BA13-E462D451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7C3171E-B155-4948-BDA5-9D15EA68B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568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E9E846-961F-400F-A02E-479903AAC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0083DD5-F9D9-4457-8FE9-268B6BCBC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A553FB3-1BB1-4918-B80D-C675CA165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44EA-5039-4617-BDE9-2ED0881604EE}" type="datetimeFigureOut">
              <a:rPr lang="x-none" smtClean="0"/>
              <a:t>11.09.2025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4B7608-8EB8-4373-A6D9-1BE335C6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3A08DE-CB74-4CF2-87B7-FEBAD784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8917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FDD0B14-0AE7-41F8-A6CA-4E307FA6D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E4C00DC-085D-4282-981E-35A1C0B8C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A2A7FE-F14A-4734-A48B-F18D1D56B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44EA-5039-4617-BDE9-2ED0881604EE}" type="datetimeFigureOut">
              <a:rPr lang="x-none" smtClean="0"/>
              <a:t>11.09.2025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48B9C5-84F0-4BFE-81BF-148C01A7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CFE55F-716B-4FE2-A7AB-7CD75EB5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498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4DB03A-B928-4BDC-A868-662C0897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924CD6-EFF6-44D8-AB45-E20A58B7C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ACF0A32-EC58-42B3-AE5E-987853DE0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44EA-5039-4617-BDE9-2ED0881604EE}" type="datetimeFigureOut">
              <a:rPr lang="x-none" smtClean="0"/>
              <a:t>11.09.2025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CE44B6-B4C5-4E04-9176-A2DBDDF4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ED8895-0D09-474A-90CD-735156560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819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E02FBC-4BFD-4303-AB20-0A2CEB1BA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7" y="2469622"/>
            <a:ext cx="5915025" cy="41206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8665533-5F28-466A-B381-E0B0D9DB4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7" y="6629225"/>
            <a:ext cx="5915025" cy="21669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9DFF11-CABF-42EA-8AAF-9844B733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44EA-5039-4617-BDE9-2ED0881604EE}" type="datetimeFigureOut">
              <a:rPr lang="x-none" smtClean="0"/>
              <a:t>11.09.2025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9E0BFCF-C2B0-446C-9F87-AB63FAD3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B1A5BE-7EB8-4C03-B190-4DFC275C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872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CC84B5-6181-46C4-B7AB-D8E8D35C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6494221-5567-4C40-908B-370B89B9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8CEC6F6-5B90-4C81-9D8B-953611548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F38798A-F0C0-48BE-823C-A300E18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44EA-5039-4617-BDE9-2ED0881604EE}" type="datetimeFigureOut">
              <a:rPr lang="x-none" smtClean="0"/>
              <a:t>11.09.2025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0EFCC42-B1CD-4126-91AA-B1085FAE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864D3A-051E-4153-8603-D6C9352F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315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32DA95-E752-4A22-89B7-8A3BCA9CD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527403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01364B3-C87F-45E9-B29E-55E2B0E18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6"/>
            <a:ext cx="2901255" cy="1190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60C6CD3-4D12-4A26-B675-59D01834D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ED0A4B8-A104-452C-8143-FD575B28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4" y="2428346"/>
            <a:ext cx="2915543" cy="1190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46FEC87-317C-440B-BB96-01B3418BB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999141B-6378-4BA4-86E1-D1C1E5D5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44EA-5039-4617-BDE9-2ED0881604EE}" type="datetimeFigureOut">
              <a:rPr lang="x-none" smtClean="0"/>
              <a:t>11.09.2025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DD0BCFD-EC17-4464-B1DC-DC5855B6A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0D89268-49E0-44B7-8D01-6A8E5F59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094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618479-612A-4141-9662-3AFDEF8B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92DCC60-4DD1-4556-AD0E-59D2790F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44EA-5039-4617-BDE9-2ED0881604EE}" type="datetimeFigureOut">
              <a:rPr lang="x-none" smtClean="0"/>
              <a:t>11.09.2025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E321A32-8F53-442F-ADCE-43A7DD38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5BC6626-F118-48E2-915C-881812F0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840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F406D6F-3C83-4014-8205-82571A46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44EA-5039-4617-BDE9-2ED0881604EE}" type="datetimeFigureOut">
              <a:rPr lang="x-none" smtClean="0"/>
              <a:t>11.09.2025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E5FD37C-33C4-4C7C-8764-ADCE8B0D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84B7401-80F5-4567-93E5-8BD5A249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160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3B13B2-7D36-49C9-9265-1E55DEB95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9DF6CA-710C-4CDB-A35E-55DA1B266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8F736A0-02D7-468B-8B80-70696851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90E63F8-3068-4F3A-8730-9363BAC0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44EA-5039-4617-BDE9-2ED0881604EE}" type="datetimeFigureOut">
              <a:rPr lang="x-none" smtClean="0"/>
              <a:t>11.09.2025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CCE58F2-A81A-42C9-9279-16EC3742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C76CB3A-C734-4A9D-AE52-61A25B84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269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CCC4DC-B080-4B86-B6E0-68020ED3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CA1CD45-4D3E-4566-8AB6-B3FC51FAA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1A9822E-ECC2-46D7-BACF-954B677B9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37EA5CE-587E-4985-B8FD-1D22AA00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44EA-5039-4617-BDE9-2ED0881604EE}" type="datetimeFigureOut">
              <a:rPr lang="x-none" smtClean="0"/>
              <a:t>11.09.2025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B2FFCD-12C6-419A-8C3E-6A80B443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792DF6F-55FE-44E4-A080-CE225D18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852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0731B8-2867-4584-AFB1-310E9A41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C232DA1-952D-457F-9087-879ADB6E0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8C39D-EEB4-4104-ACD7-28FBB3493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6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B44EA-5039-4617-BDE9-2ED0881604EE}" type="datetimeFigureOut">
              <a:rPr lang="x-none" smtClean="0"/>
              <a:t>11.09.2025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CB53FD-47F3-4546-ABDD-4199DE767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4" y="9181396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0B95C3B-3C41-44A6-AB30-7563319FD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6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6AD19-48BA-48B9-8E27-08585217C2F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042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0C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omanchukvo\Desktop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9" y="243406"/>
            <a:ext cx="5844376" cy="313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337B18E-8440-4C69-A51E-EE38271844F3}"/>
              </a:ext>
            </a:extLst>
          </p:cNvPr>
          <p:cNvSpPr/>
          <p:nvPr/>
        </p:nvSpPr>
        <p:spPr>
          <a:xfrm>
            <a:off x="4159166" y="3378355"/>
            <a:ext cx="1567077" cy="294235"/>
          </a:xfrm>
          <a:prstGeom prst="rect">
            <a:avLst/>
          </a:prstGeom>
          <a:solidFill>
            <a:srgbClr val="A80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6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2DF07E7-D953-4DCC-A665-F812AEFCD39F}"/>
              </a:ext>
            </a:extLst>
          </p:cNvPr>
          <p:cNvSpPr/>
          <p:nvPr/>
        </p:nvSpPr>
        <p:spPr>
          <a:xfrm>
            <a:off x="7404" y="8547537"/>
            <a:ext cx="6843192" cy="135846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6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96D9325-FE82-467A-AF55-7BFF05D2EB38}"/>
              </a:ext>
            </a:extLst>
          </p:cNvPr>
          <p:cNvSpPr txBox="1"/>
          <p:nvPr/>
        </p:nvSpPr>
        <p:spPr>
          <a:xfrm>
            <a:off x="380764" y="9065185"/>
            <a:ext cx="524401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</a:rPr>
              <a:t>Инициатор проекта: ОАО «Белшина»</a:t>
            </a:r>
            <a:endParaRPr lang="x-none" sz="1600" i="1" dirty="0">
              <a:solidFill>
                <a:schemeClr val="bg1"/>
              </a:solidFill>
              <a:latin typeface="Arial Black" pitchFamily="34" charset="0"/>
              <a:ea typeface="Verdana" panose="020B0604030504040204" pitchFamily="34" charset="0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="" xmlns:a16="http://schemas.microsoft.com/office/drawing/2014/main" id="{1C98780C-9B17-4FDA-AB74-D8F08B245509}"/>
              </a:ext>
            </a:extLst>
          </p:cNvPr>
          <p:cNvSpPr txBox="1"/>
          <p:nvPr/>
        </p:nvSpPr>
        <p:spPr>
          <a:xfrm>
            <a:off x="391640" y="4604403"/>
            <a:ext cx="2185861" cy="22044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87"/>
              </a:lnSpc>
            </a:pPr>
            <a:r>
              <a:rPr lang="ru-RU" sz="1400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</a:rPr>
              <a:t>О </a:t>
            </a:r>
            <a:r>
              <a:rPr sz="1400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</a:rPr>
              <a:t>ПРОЕКТ</a:t>
            </a:r>
            <a:r>
              <a:rPr lang="ru-RU" sz="1400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</a:rPr>
              <a:t>Е</a:t>
            </a:r>
            <a:endParaRPr sz="1400" dirty="0">
              <a:solidFill>
                <a:schemeClr val="bg1"/>
              </a:solidFill>
              <a:latin typeface="Arial Black" pitchFamily="34" charset="0"/>
              <a:ea typeface="Verdana" panose="020B060403050404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BBA7735C-FEE4-4DCD-B00C-D50A5B2C62DC}"/>
              </a:ext>
            </a:extLst>
          </p:cNvPr>
          <p:cNvSpPr/>
          <p:nvPr/>
        </p:nvSpPr>
        <p:spPr>
          <a:xfrm flipH="1">
            <a:off x="391639" y="4956190"/>
            <a:ext cx="73607" cy="3393301"/>
          </a:xfrm>
          <a:prstGeom prst="rect">
            <a:avLst/>
          </a:prstGeom>
          <a:solidFill>
            <a:srgbClr val="B5B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6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object 11">
            <a:extLst>
              <a:ext uri="{FF2B5EF4-FFF2-40B4-BE49-F238E27FC236}">
                <a16:creationId xmlns="" xmlns:a16="http://schemas.microsoft.com/office/drawing/2014/main" id="{B0D0E375-4AC1-4C6B-819F-BC5679E6E96C}"/>
              </a:ext>
            </a:extLst>
          </p:cNvPr>
          <p:cNvSpPr txBox="1"/>
          <p:nvPr/>
        </p:nvSpPr>
        <p:spPr>
          <a:xfrm>
            <a:off x="616992" y="4956191"/>
            <a:ext cx="3047460" cy="897682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4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Реализация проекта направлена на модернизацию главного корпуса завода массовых шин для увеличения мощностей легкового потока. </a:t>
            </a:r>
            <a:endParaRPr sz="1400" i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E1EE1F65-512B-4A6A-B038-CA226086A2B3}"/>
              </a:ext>
            </a:extLst>
          </p:cNvPr>
          <p:cNvSpPr/>
          <p:nvPr/>
        </p:nvSpPr>
        <p:spPr>
          <a:xfrm>
            <a:off x="3809011" y="4538033"/>
            <a:ext cx="3057652" cy="4009504"/>
          </a:xfrm>
          <a:prstGeom prst="rect">
            <a:avLst/>
          </a:prstGeom>
          <a:solidFill>
            <a:srgbClr val="4D8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60" dirty="0">
              <a:solidFill>
                <a:srgbClr val="A80C3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A5A6E5E3-22E3-42D4-830F-D30CF3FEE22D}"/>
              </a:ext>
            </a:extLst>
          </p:cNvPr>
          <p:cNvGrpSpPr/>
          <p:nvPr/>
        </p:nvGrpSpPr>
        <p:grpSpPr>
          <a:xfrm>
            <a:off x="4133831" y="5636150"/>
            <a:ext cx="300085" cy="251129"/>
            <a:chOff x="734517" y="4601241"/>
            <a:chExt cx="449707" cy="376341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3114954F-56A5-445F-91E8-6C0B6EA6B303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no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="" xmlns:a16="http://schemas.microsoft.com/office/drawing/2014/main" id="{C10EAD72-5E1A-4CEF-B4D1-E7E6C28C11A6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no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ED5EA683-552C-4E97-BD51-E146C721F205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no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44" name="object 10">
            <a:extLst>
              <a:ext uri="{FF2B5EF4-FFF2-40B4-BE49-F238E27FC236}">
                <a16:creationId xmlns="" xmlns:a16="http://schemas.microsoft.com/office/drawing/2014/main" id="{3B20D5FC-953D-402C-A985-6C923AF2AFF0}"/>
              </a:ext>
            </a:extLst>
          </p:cNvPr>
          <p:cNvSpPr txBox="1"/>
          <p:nvPr/>
        </p:nvSpPr>
        <p:spPr>
          <a:xfrm>
            <a:off x="4650065" y="5682465"/>
            <a:ext cx="1966635" cy="384721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1"/>
              </a:lnSpc>
            </a:pPr>
            <a:r>
              <a:rPr lang="ru-RU" sz="1300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HPAOHL+Cambria"/>
              </a:rPr>
              <a:t>Объем инвестиций</a:t>
            </a:r>
          </a:p>
          <a:p>
            <a:pPr>
              <a:lnSpc>
                <a:spcPts val="1531"/>
              </a:lnSpc>
            </a:pPr>
            <a:r>
              <a:rPr lang="ru-RU" sz="1300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HPAOHL+Cambria"/>
              </a:rPr>
              <a:t> 22,1 млн долл. США</a:t>
            </a:r>
            <a:endParaRPr sz="1300" dirty="0">
              <a:solidFill>
                <a:schemeClr val="bg1"/>
              </a:solidFill>
              <a:latin typeface="Arial Black" pitchFamily="34" charset="0"/>
              <a:ea typeface="Verdana" panose="020B0604030504040204" pitchFamily="34" charset="0"/>
              <a:cs typeface="HPAOHL+Cambria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EEF09D83-62B2-4AEF-9851-76EB5370E8BF}"/>
              </a:ext>
            </a:extLst>
          </p:cNvPr>
          <p:cNvSpPr txBox="1"/>
          <p:nvPr/>
        </p:nvSpPr>
        <p:spPr>
          <a:xfrm>
            <a:off x="380764" y="3227847"/>
            <a:ext cx="6030669" cy="923330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i="1" spc="-22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«Модернизация главного корпуса завода массовых шин, для увеличения мощностей легкового потока. ОАО «Белшина» г. Бобруйск, Минское шоссе, 8/7».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1A4A3894-6A6D-47F7-897B-85AE84F710F2}"/>
              </a:ext>
            </a:extLst>
          </p:cNvPr>
          <p:cNvSpPr txBox="1"/>
          <p:nvPr/>
        </p:nvSpPr>
        <p:spPr>
          <a:xfrm>
            <a:off x="4843631" y="7320752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Verdana" panose="020B0604030504040204" pitchFamily="34" charset="0"/>
              </a:rPr>
              <a:t>QR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ea typeface="Verdana" panose="020B0604030504040204" pitchFamily="34" charset="0"/>
              </a:rPr>
              <a:t>код</a:t>
            </a:r>
            <a:endParaRPr lang="x-none" sz="1600" dirty="0">
              <a:solidFill>
                <a:schemeClr val="bg1">
                  <a:lumMod val="65000"/>
                </a:schemeClr>
              </a:solidFill>
              <a:latin typeface="Arial Black" pitchFamily="34" charset="0"/>
              <a:ea typeface="Verdana" panose="020B0604030504040204" pitchFamily="34" charset="0"/>
            </a:endParaRPr>
          </a:p>
        </p:txBody>
      </p:sp>
      <p:grpSp>
        <p:nvGrpSpPr>
          <p:cNvPr id="53" name="Группа 52">
            <a:extLst>
              <a:ext uri="{FF2B5EF4-FFF2-40B4-BE49-F238E27FC236}">
                <a16:creationId xmlns="" xmlns:a16="http://schemas.microsoft.com/office/drawing/2014/main" id="{23AB6FF1-D67A-4C8A-A737-4C9C0C08E7FB}"/>
              </a:ext>
            </a:extLst>
          </p:cNvPr>
          <p:cNvGrpSpPr/>
          <p:nvPr/>
        </p:nvGrpSpPr>
        <p:grpSpPr>
          <a:xfrm>
            <a:off x="4561044" y="6750058"/>
            <a:ext cx="1522958" cy="1414411"/>
            <a:chOff x="2677891" y="3163766"/>
            <a:chExt cx="1522958" cy="1414411"/>
          </a:xfrm>
          <a:solidFill>
            <a:srgbClr val="000000"/>
          </a:solidFill>
        </p:grpSpPr>
        <p:sp>
          <p:nvSpPr>
            <p:cNvPr id="54" name="Половина рамки 53">
              <a:extLst>
                <a:ext uri="{FF2B5EF4-FFF2-40B4-BE49-F238E27FC236}">
                  <a16:creationId xmlns="" xmlns:a16="http://schemas.microsoft.com/office/drawing/2014/main" id="{AB70230F-E002-4BE6-83E3-02AA9C37C41A}"/>
                </a:ext>
              </a:extLst>
            </p:cNvPr>
            <p:cNvSpPr/>
            <p:nvPr/>
          </p:nvSpPr>
          <p:spPr>
            <a:xfrm>
              <a:off x="2677891" y="3176752"/>
              <a:ext cx="492443" cy="492443"/>
            </a:xfrm>
            <a:prstGeom prst="halfFrame">
              <a:avLst>
                <a:gd name="adj1" fmla="val 3825"/>
                <a:gd name="adj2" fmla="val 38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55" name="Половина рамки 54">
              <a:extLst>
                <a:ext uri="{FF2B5EF4-FFF2-40B4-BE49-F238E27FC236}">
                  <a16:creationId xmlns="" xmlns:a16="http://schemas.microsoft.com/office/drawing/2014/main" id="{CBBEE259-A935-4785-B4D3-BBCEFFBF9E30}"/>
                </a:ext>
              </a:extLst>
            </p:cNvPr>
            <p:cNvSpPr/>
            <p:nvPr/>
          </p:nvSpPr>
          <p:spPr>
            <a:xfrm rot="5400000">
              <a:off x="3715234" y="3156938"/>
              <a:ext cx="478788" cy="492443"/>
            </a:xfrm>
            <a:prstGeom prst="halfFrame">
              <a:avLst>
                <a:gd name="adj1" fmla="val 3825"/>
                <a:gd name="adj2" fmla="val 38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56" name="Половина рамки 55">
              <a:extLst>
                <a:ext uri="{FF2B5EF4-FFF2-40B4-BE49-F238E27FC236}">
                  <a16:creationId xmlns="" xmlns:a16="http://schemas.microsoft.com/office/drawing/2014/main" id="{6ED6CDD7-25A7-45E5-A486-1742CE75B459}"/>
                </a:ext>
              </a:extLst>
            </p:cNvPr>
            <p:cNvSpPr/>
            <p:nvPr/>
          </p:nvSpPr>
          <p:spPr>
            <a:xfrm rot="10800000">
              <a:off x="3705631" y="4085734"/>
              <a:ext cx="478788" cy="492443"/>
            </a:xfrm>
            <a:prstGeom prst="halfFrame">
              <a:avLst>
                <a:gd name="adj1" fmla="val 3825"/>
                <a:gd name="adj2" fmla="val 38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57" name="Половина рамки 56">
              <a:extLst>
                <a:ext uri="{FF2B5EF4-FFF2-40B4-BE49-F238E27FC236}">
                  <a16:creationId xmlns="" xmlns:a16="http://schemas.microsoft.com/office/drawing/2014/main" id="{BAC918C1-31FD-4031-B70C-7BE64209D9C0}"/>
                </a:ext>
              </a:extLst>
            </p:cNvPr>
            <p:cNvSpPr/>
            <p:nvPr/>
          </p:nvSpPr>
          <p:spPr>
            <a:xfrm rot="16200000">
              <a:off x="2703135" y="4088482"/>
              <a:ext cx="478788" cy="492443"/>
            </a:xfrm>
            <a:prstGeom prst="halfFrame">
              <a:avLst>
                <a:gd name="adj1" fmla="val 3825"/>
                <a:gd name="adj2" fmla="val 38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60A3103-03D9-4D60-97F9-59EECEB1DCC5}"/>
              </a:ext>
            </a:extLst>
          </p:cNvPr>
          <p:cNvSpPr txBox="1"/>
          <p:nvPr/>
        </p:nvSpPr>
        <p:spPr>
          <a:xfrm>
            <a:off x="616992" y="5887279"/>
            <a:ext cx="3068338" cy="2462213"/>
          </a:xfrm>
          <a:prstGeom prst="rect">
            <a:avLst/>
          </a:prstGeom>
          <a:solidFill>
            <a:srgbClr val="4D829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 проекта: </a:t>
            </a:r>
            <a:r>
              <a:rPr lang="ru-RU" sz="1400" dirty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разработка и освоение нового линейного ряда легковых шин под брендами «</a:t>
            </a:r>
            <a:r>
              <a:rPr lang="ru-RU" sz="1400" dirty="0" err="1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Artmotion</a:t>
            </a:r>
            <a:r>
              <a:rPr lang="ru-RU" sz="1400" dirty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ALL SEASONS», «</a:t>
            </a:r>
            <a:r>
              <a:rPr lang="ru-RU" sz="1400" dirty="0" err="1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Artmotion</a:t>
            </a:r>
            <a:r>
              <a:rPr lang="ru-RU" sz="1400" dirty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PREMIUM», «</a:t>
            </a:r>
            <a:r>
              <a:rPr lang="ru-RU" sz="1400" dirty="0" err="1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Artmotionsnow</a:t>
            </a:r>
            <a:r>
              <a:rPr lang="ru-RU" sz="1400" dirty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PREMIUM», «</a:t>
            </a:r>
            <a:r>
              <a:rPr lang="en-US" sz="1400" dirty="0" err="1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Artmotion</a:t>
            </a:r>
            <a:r>
              <a:rPr lang="en-US" sz="1400" dirty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EV LINE</a:t>
            </a:r>
            <a:r>
              <a:rPr lang="ru-RU" sz="1400" dirty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для электромобилей и </a:t>
            </a:r>
            <a:r>
              <a:rPr lang="ru-RU" sz="1400" dirty="0" err="1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легкогрузовых</a:t>
            </a:r>
            <a:r>
              <a:rPr lang="ru-RU" sz="1400" dirty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шин с дорожным рисунком протектора под брендом «BRAVADO </a:t>
            </a:r>
            <a:r>
              <a:rPr lang="ru-RU" sz="1400" dirty="0" err="1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cargo</a:t>
            </a:r>
            <a:r>
              <a:rPr lang="ru-RU" sz="1400" dirty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».</a:t>
            </a:r>
            <a:endParaRPr lang="x-none" sz="20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639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0C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9FC952E0-EACC-4201-A2FD-BEC1C98CCAE2}"/>
              </a:ext>
            </a:extLst>
          </p:cNvPr>
          <p:cNvSpPr/>
          <p:nvPr/>
        </p:nvSpPr>
        <p:spPr>
          <a:xfrm>
            <a:off x="709317" y="7592569"/>
            <a:ext cx="2547712" cy="780038"/>
          </a:xfrm>
          <a:prstGeom prst="rect">
            <a:avLst/>
          </a:prstGeom>
          <a:solidFill>
            <a:srgbClr val="4D8291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35"/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58D91962-6CD8-4B7F-91D4-B81F75D48C31}"/>
              </a:ext>
            </a:extLst>
          </p:cNvPr>
          <p:cNvSpPr/>
          <p:nvPr/>
        </p:nvSpPr>
        <p:spPr>
          <a:xfrm>
            <a:off x="871376" y="553307"/>
            <a:ext cx="5429827" cy="4134829"/>
          </a:xfrm>
          <a:prstGeom prst="rect">
            <a:avLst/>
          </a:prstGeom>
          <a:solidFill>
            <a:srgbClr val="0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E20509B-6055-4382-B90B-6BF7B72E5974}"/>
              </a:ext>
            </a:extLst>
          </p:cNvPr>
          <p:cNvCxnSpPr>
            <a:cxnSpLocks/>
          </p:cNvCxnSpPr>
          <p:nvPr/>
        </p:nvCxnSpPr>
        <p:spPr>
          <a:xfrm>
            <a:off x="683941" y="4953000"/>
            <a:ext cx="5693524" cy="0"/>
          </a:xfrm>
          <a:prstGeom prst="line">
            <a:avLst/>
          </a:prstGeom>
          <a:noFill/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051" name="Picture 3" descr="C:\Users\romanchukvo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28" y="2790701"/>
            <a:ext cx="3446240" cy="189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8">
            <a:extLst>
              <a:ext uri="{FF2B5EF4-FFF2-40B4-BE49-F238E27FC236}">
                <a16:creationId xmlns="" xmlns:a16="http://schemas.microsoft.com/office/drawing/2014/main" id="{E5265315-C5CF-4B26-BBF4-1262A2F89CDE}"/>
              </a:ext>
            </a:extLst>
          </p:cNvPr>
          <p:cNvSpPr txBox="1"/>
          <p:nvPr/>
        </p:nvSpPr>
        <p:spPr>
          <a:xfrm>
            <a:off x="3592812" y="5558401"/>
            <a:ext cx="3225036" cy="196913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3"/>
              </a:lnSpc>
            </a:pPr>
            <a:r>
              <a:rPr sz="127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RLKSCD+Cambria-Bold"/>
              </a:rPr>
              <a:t>ФИНАНСОВЫЕ </a:t>
            </a:r>
            <a:r>
              <a:rPr sz="127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</a:rPr>
              <a:t>ПОКАЗАТЕЛИ</a:t>
            </a:r>
            <a:r>
              <a:rPr lang="ru-RU" sz="127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</a:rPr>
              <a:t> </a:t>
            </a:r>
            <a:endParaRPr sz="1272" dirty="0">
              <a:solidFill>
                <a:schemeClr val="bg1"/>
              </a:solidFill>
              <a:latin typeface="Arial Black" pitchFamily="34" charset="0"/>
              <a:ea typeface="Verdana" panose="020B0604030504040204" pitchFamily="34" charset="0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8737A3D5-B6C7-4C1F-B30B-2F8DDD14F9B7}"/>
              </a:ext>
            </a:extLst>
          </p:cNvPr>
          <p:cNvSpPr txBox="1"/>
          <p:nvPr/>
        </p:nvSpPr>
        <p:spPr>
          <a:xfrm>
            <a:off x="696726" y="5490427"/>
            <a:ext cx="2547712" cy="384721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3"/>
              </a:lnSpc>
            </a:pPr>
            <a:r>
              <a:rPr sz="127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RLKSCD+Cambria-Bold"/>
              </a:rPr>
              <a:t>ПРЕДЛОЖЕНИЯ</a:t>
            </a:r>
          </a:p>
          <a:p>
            <a:pPr>
              <a:lnSpc>
                <a:spcPts val="1385"/>
              </a:lnSpc>
            </a:pPr>
            <a:r>
              <a:rPr sz="127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</a:rPr>
              <a:t>ПО</a:t>
            </a:r>
            <a:r>
              <a:rPr sz="127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RLKSCD+Cambria-Bold"/>
              </a:rPr>
              <a:t> </a:t>
            </a:r>
            <a:r>
              <a:rPr sz="127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</a:rPr>
              <a:t>СОТРУДНИЧЕСТВУ</a:t>
            </a:r>
          </a:p>
        </p:txBody>
      </p:sp>
      <p:sp>
        <p:nvSpPr>
          <p:cNvPr id="33" name="object 17">
            <a:extLst>
              <a:ext uri="{FF2B5EF4-FFF2-40B4-BE49-F238E27FC236}">
                <a16:creationId xmlns="" xmlns:a16="http://schemas.microsoft.com/office/drawing/2014/main" id="{2B52B923-9940-40BC-B5E6-A8DD3CA67AA5}"/>
              </a:ext>
            </a:extLst>
          </p:cNvPr>
          <p:cNvSpPr txBox="1"/>
          <p:nvPr/>
        </p:nvSpPr>
        <p:spPr>
          <a:xfrm>
            <a:off x="721841" y="7291933"/>
            <a:ext cx="2323099" cy="196913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4453">
              <a:lnSpc>
                <a:spcPts val="1623"/>
              </a:lnSpc>
            </a:pPr>
            <a:r>
              <a:rPr sz="127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RLKSCD+Cambria-Bold"/>
              </a:rPr>
              <a:t>РЫНКИ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32A1C91-ED36-434D-968B-B60201D637DE}"/>
              </a:ext>
            </a:extLst>
          </p:cNvPr>
          <p:cNvSpPr txBox="1"/>
          <p:nvPr/>
        </p:nvSpPr>
        <p:spPr>
          <a:xfrm>
            <a:off x="741318" y="7654215"/>
            <a:ext cx="2247443" cy="669414"/>
          </a:xfrm>
          <a:prstGeom prst="rect">
            <a:avLst/>
          </a:prstGeom>
          <a:solidFill>
            <a:srgbClr val="4D8291"/>
          </a:solidFill>
        </p:spPr>
        <p:txBody>
          <a:bodyPr wrap="square">
            <a:spAutoFit/>
          </a:bodyPr>
          <a:lstStyle/>
          <a:p>
            <a:pPr>
              <a:lnSpc>
                <a:spcPts val="1272"/>
              </a:lnSpc>
              <a:spcBef>
                <a:spcPts val="278"/>
              </a:spcBef>
            </a:pPr>
            <a:r>
              <a:rPr lang="ru-RU" sz="14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Республика Беларусь</a:t>
            </a:r>
          </a:p>
          <a:p>
            <a:pPr>
              <a:lnSpc>
                <a:spcPts val="1272"/>
              </a:lnSpc>
              <a:spcBef>
                <a:spcPts val="278"/>
              </a:spcBef>
            </a:pPr>
            <a:r>
              <a:rPr lang="ru-RU" sz="14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Российская </a:t>
            </a:r>
            <a:r>
              <a:rPr lang="ru-RU" sz="1400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Федерация</a:t>
            </a:r>
          </a:p>
          <a:p>
            <a:pPr>
              <a:lnSpc>
                <a:spcPts val="1272"/>
              </a:lnSpc>
              <a:spcBef>
                <a:spcPts val="278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Республика Казахстан</a:t>
            </a:r>
            <a:endParaRPr lang="ru-RU" sz="1400" i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D84A1DF2-C236-4DDD-855D-016E080B98D0}"/>
              </a:ext>
            </a:extLst>
          </p:cNvPr>
          <p:cNvGrpSpPr/>
          <p:nvPr/>
        </p:nvGrpSpPr>
        <p:grpSpPr>
          <a:xfrm>
            <a:off x="3611804" y="6117402"/>
            <a:ext cx="272674" cy="228189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839DD02A-BC18-4CE2-86BA-35EFC450E6DD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>
                <a:solidFill>
                  <a:schemeClr val="bg1"/>
                </a:solidFill>
              </a:endParaRPr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="" xmlns:a16="http://schemas.microsoft.com/office/drawing/2014/main" id="{F083D2FB-3464-45E6-B395-FF2F04EBB237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>
                <a:solidFill>
                  <a:schemeClr val="bg1"/>
                </a:solidFill>
              </a:endParaRPr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="" xmlns:a16="http://schemas.microsoft.com/office/drawing/2014/main" id="{35C6C863-8C12-4DB1-ACEB-3A20D40F3415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object 10">
            <a:extLst>
              <a:ext uri="{FF2B5EF4-FFF2-40B4-BE49-F238E27FC236}">
                <a16:creationId xmlns="" xmlns:a16="http://schemas.microsoft.com/office/drawing/2014/main" id="{3F8C7E8F-1D34-46D5-AD00-7D200D659990}"/>
              </a:ext>
            </a:extLst>
          </p:cNvPr>
          <p:cNvSpPr txBox="1"/>
          <p:nvPr/>
        </p:nvSpPr>
        <p:spPr>
          <a:xfrm>
            <a:off x="3961200" y="6141728"/>
            <a:ext cx="2607943" cy="179536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1"/>
              </a:lnSpc>
            </a:pPr>
            <a:r>
              <a:rPr lang="ru-RU" sz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Простой срок </a:t>
            </a:r>
            <a:r>
              <a:rPr lang="ru-RU" sz="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окупаемости - </a:t>
            </a:r>
            <a:r>
              <a:rPr lang="ru-RU" sz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7,9 лет</a:t>
            </a:r>
            <a:endParaRPr sz="1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object 18">
            <a:extLst>
              <a:ext uri="{FF2B5EF4-FFF2-40B4-BE49-F238E27FC236}">
                <a16:creationId xmlns="" xmlns:a16="http://schemas.microsoft.com/office/drawing/2014/main" id="{CCF82957-14D1-478D-8232-3BFABAE14158}"/>
              </a:ext>
            </a:extLst>
          </p:cNvPr>
          <p:cNvSpPr txBox="1"/>
          <p:nvPr/>
        </p:nvSpPr>
        <p:spPr>
          <a:xfrm>
            <a:off x="3961199" y="7699009"/>
            <a:ext cx="2453505" cy="179536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1"/>
              </a:lnSpc>
            </a:pPr>
            <a:r>
              <a:rPr lang="en-US" sz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IRR – </a:t>
            </a:r>
            <a:r>
              <a:rPr lang="en-US" sz="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4,4</a:t>
            </a:r>
            <a:r>
              <a:rPr lang="ru-RU" sz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%</a:t>
            </a:r>
            <a:endParaRPr sz="1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object 21">
            <a:extLst>
              <a:ext uri="{FF2B5EF4-FFF2-40B4-BE49-F238E27FC236}">
                <a16:creationId xmlns="" xmlns:a16="http://schemas.microsoft.com/office/drawing/2014/main" id="{E76435ED-068F-4509-928C-0FF97319269F}"/>
              </a:ext>
            </a:extLst>
          </p:cNvPr>
          <p:cNvSpPr txBox="1"/>
          <p:nvPr/>
        </p:nvSpPr>
        <p:spPr>
          <a:xfrm>
            <a:off x="3961200" y="7145543"/>
            <a:ext cx="2453505" cy="179536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1"/>
              </a:lnSpc>
            </a:pPr>
            <a:r>
              <a:rPr lang="en-US" sz="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NPV</a:t>
            </a:r>
            <a:r>
              <a:rPr lang="ru-RU" sz="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8,6 млн </a:t>
            </a:r>
            <a:r>
              <a:rPr lang="ru-RU" sz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долл. </a:t>
            </a:r>
            <a:r>
              <a:rPr lang="ru-RU" sz="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США</a:t>
            </a:r>
            <a:endParaRPr sz="1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object 10">
            <a:extLst>
              <a:ext uri="{FF2B5EF4-FFF2-40B4-BE49-F238E27FC236}">
                <a16:creationId xmlns="" xmlns:a16="http://schemas.microsoft.com/office/drawing/2014/main" id="{3B3E103C-BC5E-40C4-B414-F81AB29D527C}"/>
              </a:ext>
            </a:extLst>
          </p:cNvPr>
          <p:cNvSpPr txBox="1"/>
          <p:nvPr/>
        </p:nvSpPr>
        <p:spPr>
          <a:xfrm>
            <a:off x="3961200" y="6554678"/>
            <a:ext cx="2607942" cy="359073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1"/>
              </a:lnSpc>
            </a:pPr>
            <a:r>
              <a:rPr lang="ru-RU" sz="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Динамический  </a:t>
            </a:r>
            <a:r>
              <a:rPr lang="ru-RU" sz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срок окупаемости – 8</a:t>
            </a:r>
            <a:r>
              <a:rPr lang="ru-RU" sz="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,8 </a:t>
            </a:r>
            <a:r>
              <a:rPr lang="ru-RU" sz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год</a:t>
            </a:r>
            <a:endParaRPr sz="12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86FC694E-FD2F-446A-B7B7-BA76D5C47139}"/>
              </a:ext>
            </a:extLst>
          </p:cNvPr>
          <p:cNvGrpSpPr/>
          <p:nvPr/>
        </p:nvGrpSpPr>
        <p:grpSpPr>
          <a:xfrm>
            <a:off x="3613545" y="6620121"/>
            <a:ext cx="272674" cy="228189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45" name="Прямоугольник 44">
              <a:extLst>
                <a:ext uri="{FF2B5EF4-FFF2-40B4-BE49-F238E27FC236}">
                  <a16:creationId xmlns="" xmlns:a16="http://schemas.microsoft.com/office/drawing/2014/main" id="{6491C8D7-3170-4B40-9446-2CDFFADC131C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="" xmlns:a16="http://schemas.microsoft.com/office/drawing/2014/main" id="{3BC748EF-D21D-42A7-8857-525FE33BCEF3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="" xmlns:a16="http://schemas.microsoft.com/office/drawing/2014/main" id="{5E23EC11-2D02-4C89-BA03-95CFC9D6DF82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 dirty="0"/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="" xmlns:a16="http://schemas.microsoft.com/office/drawing/2014/main" id="{9737DF5E-991E-4E8D-A95D-8B6E86F50ED3}"/>
              </a:ext>
            </a:extLst>
          </p:cNvPr>
          <p:cNvGrpSpPr/>
          <p:nvPr/>
        </p:nvGrpSpPr>
        <p:grpSpPr>
          <a:xfrm>
            <a:off x="3611804" y="7121217"/>
            <a:ext cx="272674" cy="228189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0C01F598-F126-492F-940C-DA9B406AE1D7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="" xmlns:a16="http://schemas.microsoft.com/office/drawing/2014/main" id="{BFB5B037-5EA5-4575-BDC2-D5EB31E80933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="" xmlns:a16="http://schemas.microsoft.com/office/drawing/2014/main" id="{419AA409-33BC-4ED4-912B-048DA06756C0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 dirty="0"/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23E82604-FB3E-4CDD-BE3B-63B4A0983A6A}"/>
              </a:ext>
            </a:extLst>
          </p:cNvPr>
          <p:cNvGrpSpPr/>
          <p:nvPr/>
        </p:nvGrpSpPr>
        <p:grpSpPr>
          <a:xfrm>
            <a:off x="3611804" y="7674683"/>
            <a:ext cx="272674" cy="228189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1483C3C0-3A78-4FF7-8724-4D56E49896FF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="" xmlns:a16="http://schemas.microsoft.com/office/drawing/2014/main" id="{93E3E94F-CB31-4453-B91C-068F88050B98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="" xmlns:a16="http://schemas.microsoft.com/office/drawing/2014/main" id="{B0CCEB6A-796B-4767-8B71-46B530FA0D7B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35" dirty="0"/>
            </a:p>
          </p:txBody>
        </p:sp>
      </p:grp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A46C17B9-9BDE-4EBC-9856-B3E71597CFD8}"/>
              </a:ext>
            </a:extLst>
          </p:cNvPr>
          <p:cNvSpPr/>
          <p:nvPr/>
        </p:nvSpPr>
        <p:spPr>
          <a:xfrm>
            <a:off x="696726" y="5923378"/>
            <a:ext cx="2547712" cy="1171392"/>
          </a:xfrm>
          <a:prstGeom prst="rect">
            <a:avLst/>
          </a:prstGeom>
          <a:solidFill>
            <a:srgbClr val="4D8291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35"/>
          </a:p>
        </p:txBody>
      </p:sp>
      <p:sp>
        <p:nvSpPr>
          <p:cNvPr id="59" name="object 19">
            <a:extLst>
              <a:ext uri="{FF2B5EF4-FFF2-40B4-BE49-F238E27FC236}">
                <a16:creationId xmlns="" xmlns:a16="http://schemas.microsoft.com/office/drawing/2014/main" id="{03386948-DE2B-483E-8B85-81DE234EA199}"/>
              </a:ext>
            </a:extLst>
          </p:cNvPr>
          <p:cNvSpPr txBox="1"/>
          <p:nvPr/>
        </p:nvSpPr>
        <p:spPr>
          <a:xfrm>
            <a:off x="803340" y="6007319"/>
            <a:ext cx="2241599" cy="833562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1272"/>
              </a:lnSpc>
            </a:pPr>
            <a:r>
              <a:rPr lang="ru-RU" sz="14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Привлечение технологий, обеспечение дополнительных рынков сбыта, </a:t>
            </a:r>
            <a:r>
              <a:rPr lang="ru-RU" sz="1400" i="1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софинансирование</a:t>
            </a:r>
            <a:r>
              <a:rPr lang="ru-RU" sz="14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проекта</a:t>
            </a:r>
            <a:r>
              <a:rPr lang="ru-RU" sz="109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NRWRJB+Cambria"/>
              </a:rPr>
              <a:t>.</a:t>
            </a:r>
            <a:endParaRPr sz="109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HPAOHL+Cambria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913C9F43-70EA-41C7-95A7-66B543244DA3}"/>
              </a:ext>
            </a:extLst>
          </p:cNvPr>
          <p:cNvSpPr txBox="1"/>
          <p:nvPr/>
        </p:nvSpPr>
        <p:spPr>
          <a:xfrm>
            <a:off x="3701794" y="3291734"/>
            <a:ext cx="2627944" cy="428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91" i="1" dirty="0">
                <a:latin typeface="Verdana" panose="020B0604030504040204" pitchFamily="34" charset="0"/>
                <a:ea typeface="Verdana" panose="020B0604030504040204" pitchFamily="34" charset="0"/>
              </a:rPr>
              <a:t>Фон (фотография, картинка, рисунок)</a:t>
            </a:r>
            <a:endParaRPr lang="en-US" sz="109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2" name="Picture 4" descr="C:\Users\romanchukvo\Desktop\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6" y="575704"/>
            <a:ext cx="2727857" cy="221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manchukvo\Desktop\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33" y="553308"/>
            <a:ext cx="2691228" cy="22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omanchukvo\Desktop\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305" y="2790702"/>
            <a:ext cx="2699019" cy="187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7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0C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4AE97C5-236D-4C3B-B324-E0CD7F3E7701}"/>
              </a:ext>
            </a:extLst>
          </p:cNvPr>
          <p:cNvSpPr/>
          <p:nvPr/>
        </p:nvSpPr>
        <p:spPr>
          <a:xfrm>
            <a:off x="10660" y="246089"/>
            <a:ext cx="4576331" cy="886918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bject 4">
            <a:extLst>
              <a:ext uri="{FF2B5EF4-FFF2-40B4-BE49-F238E27FC236}">
                <a16:creationId xmlns="" xmlns:a16="http://schemas.microsoft.com/office/drawing/2014/main" id="{F5B365D3-CA2E-487B-8AD7-594A6C0AA493}"/>
              </a:ext>
            </a:extLst>
          </p:cNvPr>
          <p:cNvSpPr txBox="1"/>
          <p:nvPr/>
        </p:nvSpPr>
        <p:spPr>
          <a:xfrm>
            <a:off x="268878" y="435613"/>
            <a:ext cx="4307453" cy="46166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ru-RU" sz="1500" spc="-2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QILAMM+Cambria-Bold"/>
              </a:rPr>
              <a:t>Ключевые преимущества реализации инвестиционного проекта</a:t>
            </a:r>
            <a:r>
              <a:rPr lang="ru-RU" sz="1500" spc="-22" dirty="0">
                <a:solidFill>
                  <a:srgbClr val="000000"/>
                </a:solidFill>
                <a:latin typeface="Arial Black" pitchFamily="34" charset="0"/>
                <a:ea typeface="Verdana" panose="020B0604030504040204" pitchFamily="34" charset="0"/>
                <a:cs typeface="QILAMM+Cambria-Bold"/>
              </a:rPr>
              <a:t>: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127E4F30-C9C0-4284-9DD1-14226D86B36A}"/>
              </a:ext>
            </a:extLst>
          </p:cNvPr>
          <p:cNvGrpSpPr/>
          <p:nvPr/>
        </p:nvGrpSpPr>
        <p:grpSpPr>
          <a:xfrm>
            <a:off x="526284" y="1515519"/>
            <a:ext cx="599751" cy="501907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73333880-1C4B-4E49-BA2C-C46A8AF76874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="" xmlns:a16="http://schemas.microsoft.com/office/drawing/2014/main" id="{B51E874F-01C7-476B-BF16-0691801BFE77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577F3A3F-0893-4D48-AB6E-543C66266E9E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0F042DBC-3ACE-420B-8C62-ED9B30466D76}"/>
              </a:ext>
            </a:extLst>
          </p:cNvPr>
          <p:cNvGrpSpPr/>
          <p:nvPr/>
        </p:nvGrpSpPr>
        <p:grpSpPr>
          <a:xfrm>
            <a:off x="526282" y="2243127"/>
            <a:ext cx="599751" cy="501907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076F5240-C188-49BD-801E-8D993438BE2A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="" xmlns:a16="http://schemas.microsoft.com/office/drawing/2014/main" id="{45305533-5B4C-49C5-9DAF-AAD1CFF2A5E5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CE4C6062-80CC-420F-8200-E011D4857C59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AB2CDC53-4F46-470B-811D-DC4D1B78702B}"/>
              </a:ext>
            </a:extLst>
          </p:cNvPr>
          <p:cNvGrpSpPr/>
          <p:nvPr/>
        </p:nvGrpSpPr>
        <p:grpSpPr>
          <a:xfrm>
            <a:off x="539134" y="3762812"/>
            <a:ext cx="599751" cy="501907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B888D976-6FFA-441C-B05A-E82B0FCB850D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="" xmlns:a16="http://schemas.microsoft.com/office/drawing/2014/main" id="{F061E31C-BC5B-4734-950E-BD696E729F18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="" xmlns:a16="http://schemas.microsoft.com/office/drawing/2014/main" id="{DBC02B83-6A06-4C50-99C9-CE426F60ACF1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037C9F13-4ED3-45FA-AE2A-B67D219B8A8A}"/>
              </a:ext>
            </a:extLst>
          </p:cNvPr>
          <p:cNvGrpSpPr/>
          <p:nvPr/>
        </p:nvGrpSpPr>
        <p:grpSpPr>
          <a:xfrm>
            <a:off x="539134" y="4559466"/>
            <a:ext cx="599751" cy="501907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FBBF4FEE-E261-4E81-B84E-22C5AB1312F8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="" xmlns:a16="http://schemas.microsoft.com/office/drawing/2014/main" id="{62886C1F-1432-42D9-BB20-B58845681BFA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="" xmlns:a16="http://schemas.microsoft.com/office/drawing/2014/main" id="{B9308AF9-7C31-4189-A246-606DE7D477FA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FE576BA7-1084-4A92-9EDD-92D3E4D7AD7D}"/>
              </a:ext>
            </a:extLst>
          </p:cNvPr>
          <p:cNvGrpSpPr/>
          <p:nvPr/>
        </p:nvGrpSpPr>
        <p:grpSpPr>
          <a:xfrm>
            <a:off x="539134" y="2983105"/>
            <a:ext cx="599751" cy="501907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623C044C-C2D2-44B4-98A8-8E5DC0B660C0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="" xmlns:a16="http://schemas.microsoft.com/office/drawing/2014/main" id="{83B753E4-99AC-42F7-832E-ADF308858995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F7E4AEC1-7BF7-4F74-8D37-D26AF44B8AD5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0171336C-754B-44BD-983A-D833A82CDDA8}"/>
              </a:ext>
            </a:extLst>
          </p:cNvPr>
          <p:cNvSpPr/>
          <p:nvPr/>
        </p:nvSpPr>
        <p:spPr>
          <a:xfrm>
            <a:off x="0" y="5370582"/>
            <a:ext cx="4576331" cy="886918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bject 4">
            <a:extLst>
              <a:ext uri="{FF2B5EF4-FFF2-40B4-BE49-F238E27FC236}">
                <a16:creationId xmlns="" xmlns:a16="http://schemas.microsoft.com/office/drawing/2014/main" id="{325C0E54-5A32-43C2-A03C-3CD95575D2C2}"/>
              </a:ext>
            </a:extLst>
          </p:cNvPr>
          <p:cNvSpPr txBox="1"/>
          <p:nvPr/>
        </p:nvSpPr>
        <p:spPr>
          <a:xfrm>
            <a:off x="268878" y="5698779"/>
            <a:ext cx="4307453" cy="230832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ru-RU" sz="1500" spc="-2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QILAMM+Cambria-Bold"/>
              </a:rPr>
              <a:t>Меры гос. поддержки: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A23CDA1D-97D1-4866-9C53-C48A470AF03A}"/>
              </a:ext>
            </a:extLst>
          </p:cNvPr>
          <p:cNvGrpSpPr/>
          <p:nvPr/>
        </p:nvGrpSpPr>
        <p:grpSpPr>
          <a:xfrm>
            <a:off x="515624" y="6640012"/>
            <a:ext cx="599751" cy="501907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878F68E6-4C98-45F5-97FD-EE31AD6D919C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="" xmlns:a16="http://schemas.microsoft.com/office/drawing/2014/main" id="{A6C4480B-12A7-437D-83C8-EF3A25664628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="" xmlns:a16="http://schemas.microsoft.com/office/drawing/2014/main" id="{EC14E513-0921-4959-ABC2-5694E5C9F48D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1CA49662-6733-4651-AA94-4ABCB8921933}"/>
              </a:ext>
            </a:extLst>
          </p:cNvPr>
          <p:cNvGrpSpPr/>
          <p:nvPr/>
        </p:nvGrpSpPr>
        <p:grpSpPr>
          <a:xfrm>
            <a:off x="515622" y="7367620"/>
            <a:ext cx="599751" cy="501907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C73654BC-EBBD-478A-BF2F-F3092AF6DCC7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="" xmlns:a16="http://schemas.microsoft.com/office/drawing/2014/main" id="{E27CDA53-CD38-4872-B32B-809D0E7BBEC1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="" xmlns:a16="http://schemas.microsoft.com/office/drawing/2014/main" id="{24058A3E-5BEA-47A4-8D05-DBFC01DB74AD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8595A073-B956-4F6E-AB11-681DB5E02FDB}"/>
              </a:ext>
            </a:extLst>
          </p:cNvPr>
          <p:cNvGrpSpPr/>
          <p:nvPr/>
        </p:nvGrpSpPr>
        <p:grpSpPr>
          <a:xfrm>
            <a:off x="528474" y="8887305"/>
            <a:ext cx="599751" cy="501907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47" name="Прямоугольник 46">
              <a:extLst>
                <a:ext uri="{FF2B5EF4-FFF2-40B4-BE49-F238E27FC236}">
                  <a16:creationId xmlns="" xmlns:a16="http://schemas.microsoft.com/office/drawing/2014/main" id="{13B44C27-1955-44F7-AE69-43E1B8FE6CB8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="" xmlns:a16="http://schemas.microsoft.com/office/drawing/2014/main" id="{CC001CC8-07F7-4EE8-B70A-7C4FF0CBB43D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3DBC1254-3BBA-4ACB-8085-AECC193D5E72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="" xmlns:a16="http://schemas.microsoft.com/office/drawing/2014/main" id="{39D71A5E-B74A-4F02-A77C-96AE9B6B05AA}"/>
              </a:ext>
            </a:extLst>
          </p:cNvPr>
          <p:cNvGrpSpPr/>
          <p:nvPr/>
        </p:nvGrpSpPr>
        <p:grpSpPr>
          <a:xfrm>
            <a:off x="528474" y="8107598"/>
            <a:ext cx="599751" cy="501907"/>
            <a:chOff x="734517" y="4601241"/>
            <a:chExt cx="449707" cy="376341"/>
          </a:xfrm>
          <a:solidFill>
            <a:srgbClr val="4D8291"/>
          </a:solidFill>
        </p:grpSpPr>
        <p:sp>
          <p:nvSpPr>
            <p:cNvPr id="60" name="Прямоугольник 59">
              <a:extLst>
                <a:ext uri="{FF2B5EF4-FFF2-40B4-BE49-F238E27FC236}">
                  <a16:creationId xmlns="" xmlns:a16="http://schemas.microsoft.com/office/drawing/2014/main" id="{8814E5B9-978D-43B6-822E-64993FBBBF39}"/>
                </a:ext>
              </a:extLst>
            </p:cNvPr>
            <p:cNvSpPr/>
            <p:nvPr/>
          </p:nvSpPr>
          <p:spPr>
            <a:xfrm>
              <a:off x="734517" y="4601242"/>
              <a:ext cx="449706" cy="376338"/>
            </a:xfrm>
            <a:prstGeom prst="rect">
              <a:avLst/>
            </a:pr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="" xmlns:a16="http://schemas.microsoft.com/office/drawing/2014/main" id="{C714C9A2-F224-4E1E-9D02-7182D18F6624}"/>
                </a:ext>
              </a:extLst>
            </p:cNvPr>
            <p:cNvSpPr/>
            <p:nvPr/>
          </p:nvSpPr>
          <p:spPr>
            <a:xfrm>
              <a:off x="734518" y="4606977"/>
              <a:ext cx="449706" cy="370601"/>
            </a:xfrm>
            <a:custGeom>
              <a:avLst/>
              <a:gdLst>
                <a:gd name="connsiteX0" fmla="*/ 0 w 457200"/>
                <a:gd name="connsiteY0" fmla="*/ 0 h 383458"/>
                <a:gd name="connsiteX1" fmla="*/ 457200 w 457200"/>
                <a:gd name="connsiteY1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383458">
                  <a:moveTo>
                    <a:pt x="0" y="0"/>
                  </a:moveTo>
                  <a:lnTo>
                    <a:pt x="457200" y="383458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="" xmlns:a16="http://schemas.microsoft.com/office/drawing/2014/main" id="{2665E0E8-04A3-4912-85F6-AAFBC53A6A63}"/>
                </a:ext>
              </a:extLst>
            </p:cNvPr>
            <p:cNvSpPr/>
            <p:nvPr/>
          </p:nvSpPr>
          <p:spPr>
            <a:xfrm>
              <a:off x="737419" y="4601241"/>
              <a:ext cx="446804" cy="376341"/>
            </a:xfrm>
            <a:custGeom>
              <a:avLst/>
              <a:gdLst>
                <a:gd name="connsiteX0" fmla="*/ 0 w 449826"/>
                <a:gd name="connsiteY0" fmla="*/ 353962 h 353962"/>
                <a:gd name="connsiteX1" fmla="*/ 449826 w 449826"/>
                <a:gd name="connsiteY1" fmla="*/ 0 h 3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826" h="353962">
                  <a:moveTo>
                    <a:pt x="0" y="353962"/>
                  </a:moveTo>
                  <a:lnTo>
                    <a:pt x="449826" y="0"/>
                  </a:lnTo>
                </a:path>
              </a:pathLst>
            </a:custGeom>
            <a:grpFill/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87DEB8-33BD-4754-88FF-319E69ED1D39}"/>
              </a:ext>
            </a:extLst>
          </p:cNvPr>
          <p:cNvSpPr txBox="1"/>
          <p:nvPr/>
        </p:nvSpPr>
        <p:spPr>
          <a:xfrm>
            <a:off x="1273142" y="1602398"/>
            <a:ext cx="4848258" cy="307777"/>
          </a:xfrm>
          <a:prstGeom prst="rect">
            <a:avLst/>
          </a:prstGeom>
          <a:solidFill>
            <a:srgbClr val="4D829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Ж/Д ветка и автомобильные дороги</a:t>
            </a:r>
            <a:endParaRPr lang="x-none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9F30B24-E03D-49DE-8AF6-8DA1AC2E44AD}"/>
              </a:ext>
            </a:extLst>
          </p:cNvPr>
          <p:cNvSpPr txBox="1"/>
          <p:nvPr/>
        </p:nvSpPr>
        <p:spPr>
          <a:xfrm>
            <a:off x="1273141" y="2291452"/>
            <a:ext cx="4848257" cy="307777"/>
          </a:xfrm>
          <a:prstGeom prst="rect">
            <a:avLst/>
          </a:prstGeom>
          <a:solidFill>
            <a:srgbClr val="4D829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Энергетическая инфраструктура</a:t>
            </a:r>
            <a:endParaRPr lang="x-none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0DF114F-BC1D-4985-BDE1-A6D0D9448499}"/>
              </a:ext>
            </a:extLst>
          </p:cNvPr>
          <p:cNvSpPr txBox="1"/>
          <p:nvPr/>
        </p:nvSpPr>
        <p:spPr>
          <a:xfrm>
            <a:off x="1273141" y="3095557"/>
            <a:ext cx="4848259" cy="307777"/>
          </a:xfrm>
          <a:prstGeom prst="rect">
            <a:avLst/>
          </a:prstGeom>
          <a:solidFill>
            <a:srgbClr val="4D829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Наличие земельного участка и объектов недвижимости</a:t>
            </a:r>
            <a:endParaRPr lang="x-none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5D7820E-4DD1-45C2-8ACE-699D846762F5}"/>
              </a:ext>
            </a:extLst>
          </p:cNvPr>
          <p:cNvSpPr txBox="1"/>
          <p:nvPr/>
        </p:nvSpPr>
        <p:spPr>
          <a:xfrm>
            <a:off x="1273140" y="3858649"/>
            <a:ext cx="4848259" cy="307777"/>
          </a:xfrm>
          <a:prstGeom prst="rect">
            <a:avLst/>
          </a:prstGeom>
          <a:solidFill>
            <a:srgbClr val="4D829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Возможность расширения производства</a:t>
            </a:r>
            <a:endParaRPr lang="x-none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5D03866B-06C6-47E0-9FDA-870D5281F459}"/>
              </a:ext>
            </a:extLst>
          </p:cNvPr>
          <p:cNvSpPr txBox="1"/>
          <p:nvPr/>
        </p:nvSpPr>
        <p:spPr>
          <a:xfrm>
            <a:off x="1273139" y="4635267"/>
            <a:ext cx="4848259" cy="307777"/>
          </a:xfrm>
          <a:prstGeom prst="rect">
            <a:avLst/>
          </a:prstGeom>
          <a:solidFill>
            <a:srgbClr val="4D829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Возможность установки дополнительных мощностей</a:t>
            </a:r>
            <a:endParaRPr lang="x-none" sz="1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AE1FCB1-42A1-43FF-A3BD-A486405C41C9}"/>
              </a:ext>
            </a:extLst>
          </p:cNvPr>
          <p:cNvSpPr txBox="1"/>
          <p:nvPr/>
        </p:nvSpPr>
        <p:spPr>
          <a:xfrm>
            <a:off x="1273144" y="8986023"/>
            <a:ext cx="5258285" cy="307777"/>
          </a:xfrm>
          <a:prstGeom prst="rect">
            <a:avLst/>
          </a:prstGeom>
          <a:solidFill>
            <a:srgbClr val="4D8291"/>
          </a:solidFill>
        </p:spPr>
        <p:txBody>
          <a:bodyPr wrap="square">
            <a:spAutoFit/>
          </a:bodyPr>
          <a:lstStyle/>
          <a:p>
            <a:r>
              <a:rPr lang="ru-RU" sz="1400" spc="-22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Реализация проекта в правовом режиме СЭЗ «</a:t>
            </a:r>
            <a:r>
              <a:rPr lang="ru-RU" sz="1400" spc="-22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Могилев»</a:t>
            </a:r>
            <a:endParaRPr lang="ru-RU" sz="1400" spc="-22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07371D8-A43E-44F0-9B90-839001825288}"/>
              </a:ext>
            </a:extLst>
          </p:cNvPr>
          <p:cNvSpPr txBox="1"/>
          <p:nvPr/>
        </p:nvSpPr>
        <p:spPr>
          <a:xfrm>
            <a:off x="1273144" y="8183395"/>
            <a:ext cx="5258285" cy="307777"/>
          </a:xfrm>
          <a:prstGeom prst="rect">
            <a:avLst/>
          </a:prstGeom>
          <a:solidFill>
            <a:srgbClr val="4D8291"/>
          </a:solidFill>
        </p:spPr>
        <p:txBody>
          <a:bodyPr wrap="square">
            <a:spAutoFit/>
          </a:bodyPr>
          <a:lstStyle/>
          <a:p>
            <a:r>
              <a:rPr lang="ru-RU" sz="1400" spc="-22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Программа инновационного развития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59C9B9E-3DDC-4F9E-8FBC-0657CCDA10E0}"/>
              </a:ext>
            </a:extLst>
          </p:cNvPr>
          <p:cNvSpPr txBox="1"/>
          <p:nvPr/>
        </p:nvSpPr>
        <p:spPr>
          <a:xfrm>
            <a:off x="1278077" y="7416172"/>
            <a:ext cx="5253352" cy="307777"/>
          </a:xfrm>
          <a:prstGeom prst="rect">
            <a:avLst/>
          </a:prstGeom>
          <a:solidFill>
            <a:srgbClr val="4D8291"/>
          </a:solidFill>
        </p:spPr>
        <p:txBody>
          <a:bodyPr wrap="square">
            <a:spAutoFit/>
          </a:bodyPr>
          <a:lstStyle/>
          <a:p>
            <a:r>
              <a:rPr lang="ru-RU" sz="1400" spc="-22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Бюджетный трансферт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3337F0F6-240D-4729-9002-243A17FAAE66}"/>
              </a:ext>
            </a:extLst>
          </p:cNvPr>
          <p:cNvSpPr txBox="1"/>
          <p:nvPr/>
        </p:nvSpPr>
        <p:spPr>
          <a:xfrm>
            <a:off x="1273144" y="6685647"/>
            <a:ext cx="5258285" cy="307777"/>
          </a:xfrm>
          <a:prstGeom prst="rect">
            <a:avLst/>
          </a:prstGeom>
          <a:solidFill>
            <a:srgbClr val="4D8291"/>
          </a:solidFill>
        </p:spPr>
        <p:txBody>
          <a:bodyPr wrap="square">
            <a:spAutoFit/>
          </a:bodyPr>
          <a:lstStyle/>
          <a:p>
            <a:r>
              <a:rPr lang="ru-RU" sz="1400" spc="-22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Специальный инвестиционный договор</a:t>
            </a:r>
          </a:p>
        </p:txBody>
      </p:sp>
    </p:spTree>
    <p:extLst>
      <p:ext uri="{BB962C8B-B14F-4D97-AF65-F5344CB8AC3E}">
        <p14:creationId xmlns:p14="http://schemas.microsoft.com/office/powerpoint/2010/main" val="245888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0C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DB9D545-72D1-4C93-816B-27D3D65D1B08}"/>
              </a:ext>
            </a:extLst>
          </p:cNvPr>
          <p:cNvSpPr/>
          <p:nvPr/>
        </p:nvSpPr>
        <p:spPr>
          <a:xfrm>
            <a:off x="640375" y="7696407"/>
            <a:ext cx="5823073" cy="1190598"/>
          </a:xfrm>
          <a:prstGeom prst="rect">
            <a:avLst/>
          </a:prstGeom>
          <a:solidFill>
            <a:srgbClr val="4D8291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35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BEB498B-CF46-42F3-8296-2401981C09A8}"/>
              </a:ext>
            </a:extLst>
          </p:cNvPr>
          <p:cNvSpPr/>
          <p:nvPr/>
        </p:nvSpPr>
        <p:spPr>
          <a:xfrm>
            <a:off x="7404" y="553120"/>
            <a:ext cx="3321092" cy="3509344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="" xmlns:a16="http://schemas.microsoft.com/office/drawing/2014/main" id="{6616481F-6650-4F2D-BCD5-091CA984D219}"/>
              </a:ext>
            </a:extLst>
          </p:cNvPr>
          <p:cNvSpPr txBox="1"/>
          <p:nvPr/>
        </p:nvSpPr>
        <p:spPr>
          <a:xfrm>
            <a:off x="633115" y="6928223"/>
            <a:ext cx="2119278" cy="73866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ru-RU" sz="1600" b="0" i="0" dirty="0">
                <a:solidFill>
                  <a:schemeClr val="bg1"/>
                </a:solidFill>
                <a:effectLst/>
                <a:latin typeface="Arial Black" pitchFamily="34" charset="0"/>
              </a:rPr>
              <a:t>ОСОБЕННОСТИ РЕАЛИЗАЦИИ ПРОЕКТА</a:t>
            </a:r>
            <a:r>
              <a:rPr lang="ru-RU" sz="1500" spc="-2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QILAMM+Cambria-Bold"/>
              </a:rPr>
              <a:t>:</a:t>
            </a:r>
          </a:p>
        </p:txBody>
      </p:sp>
      <p:sp>
        <p:nvSpPr>
          <p:cNvPr id="6" name="object 4">
            <a:extLst>
              <a:ext uri="{FF2B5EF4-FFF2-40B4-BE49-F238E27FC236}">
                <a16:creationId xmlns="" xmlns:a16="http://schemas.microsoft.com/office/drawing/2014/main" id="{7D71C101-AC7A-4E86-95E3-4122277E5636}"/>
              </a:ext>
            </a:extLst>
          </p:cNvPr>
          <p:cNvSpPr txBox="1"/>
          <p:nvPr/>
        </p:nvSpPr>
        <p:spPr>
          <a:xfrm>
            <a:off x="573589" y="2358848"/>
            <a:ext cx="4405338" cy="246221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ru-RU" sz="1600" b="0" i="0" dirty="0">
                <a:solidFill>
                  <a:schemeClr val="bg1"/>
                </a:solidFill>
                <a:effectLst/>
                <a:latin typeface="Arial Black" pitchFamily="34" charset="0"/>
              </a:rPr>
              <a:t>СТАТУС ПРОЕКТА</a:t>
            </a:r>
            <a:r>
              <a:rPr lang="ru-RU" sz="1500" spc="-2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QILAMM+Cambria-Bold"/>
              </a:rPr>
              <a:t>:</a:t>
            </a:r>
          </a:p>
        </p:txBody>
      </p:sp>
      <p:sp>
        <p:nvSpPr>
          <p:cNvPr id="7" name="object 4">
            <a:extLst>
              <a:ext uri="{FF2B5EF4-FFF2-40B4-BE49-F238E27FC236}">
                <a16:creationId xmlns="" xmlns:a16="http://schemas.microsoft.com/office/drawing/2014/main" id="{66936535-2FB0-4486-944B-6576639E8C13}"/>
              </a:ext>
            </a:extLst>
          </p:cNvPr>
          <p:cNvSpPr txBox="1"/>
          <p:nvPr/>
        </p:nvSpPr>
        <p:spPr>
          <a:xfrm>
            <a:off x="559105" y="4767598"/>
            <a:ext cx="3330938" cy="492443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ru-RU" sz="1600" b="0" i="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ТЕКУЩЕЕ 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 Black" pitchFamily="34" charset="0"/>
              </a:rPr>
              <a:t>СОСТОЯНИЕ ОБЪЕКТА</a:t>
            </a:r>
            <a:r>
              <a:rPr lang="ru-RU" sz="1500" spc="-22" dirty="0">
                <a:solidFill>
                  <a:schemeClr val="bg1"/>
                </a:solidFill>
                <a:latin typeface="Arial Black" pitchFamily="34" charset="0"/>
                <a:ea typeface="Verdana" panose="020B0604030504040204" pitchFamily="34" charset="0"/>
                <a:cs typeface="QILAMM+Cambria-Bold"/>
              </a:rPr>
              <a:t>:</a:t>
            </a:r>
          </a:p>
        </p:txBody>
      </p:sp>
      <p:sp>
        <p:nvSpPr>
          <p:cNvPr id="8" name="object 4">
            <a:extLst>
              <a:ext uri="{FF2B5EF4-FFF2-40B4-BE49-F238E27FC236}">
                <a16:creationId xmlns="" xmlns:a16="http://schemas.microsoft.com/office/drawing/2014/main" id="{651418D0-0A89-427C-A0E4-16ABE0643ED8}"/>
              </a:ext>
            </a:extLst>
          </p:cNvPr>
          <p:cNvSpPr txBox="1"/>
          <p:nvPr/>
        </p:nvSpPr>
        <p:spPr>
          <a:xfrm>
            <a:off x="559105" y="765214"/>
            <a:ext cx="2102773" cy="492443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ru-RU" sz="1600" b="0" i="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МЕСТО 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Arial Black" pitchFamily="34" charset="0"/>
              </a:rPr>
              <a:t>РЕАЛИЗАЦИИ</a:t>
            </a:r>
            <a:r>
              <a:rPr lang="ru-RU" sz="1500" spc="-22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QILAMM+Cambria-Bold"/>
              </a:rPr>
              <a:t>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FC42CCC-7EC8-4131-8A50-69CBFB6E09C6}"/>
              </a:ext>
            </a:extLst>
          </p:cNvPr>
          <p:cNvSpPr/>
          <p:nvPr/>
        </p:nvSpPr>
        <p:spPr>
          <a:xfrm>
            <a:off x="573589" y="5280455"/>
            <a:ext cx="5870452" cy="1228442"/>
          </a:xfrm>
          <a:prstGeom prst="rect">
            <a:avLst/>
          </a:prstGeom>
          <a:solidFill>
            <a:srgbClr val="4D8291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35"/>
          </a:p>
        </p:txBody>
      </p:sp>
      <p:sp>
        <p:nvSpPr>
          <p:cNvPr id="25" name="object 19">
            <a:extLst>
              <a:ext uri="{FF2B5EF4-FFF2-40B4-BE49-F238E27FC236}">
                <a16:creationId xmlns="" xmlns:a16="http://schemas.microsoft.com/office/drawing/2014/main" id="{95D0B016-681E-456B-AA37-811CEA57B9D1}"/>
              </a:ext>
            </a:extLst>
          </p:cNvPr>
          <p:cNvSpPr txBox="1"/>
          <p:nvPr/>
        </p:nvSpPr>
        <p:spPr>
          <a:xfrm>
            <a:off x="783894" y="7831583"/>
            <a:ext cx="5500515" cy="166712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2"/>
              </a:lnSpc>
            </a:pPr>
            <a:r>
              <a:rPr lang="ru-RU" sz="1400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Отсутствуют ограничения при реализации проекта</a:t>
            </a:r>
            <a:endParaRPr sz="1400" i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7355043D-134D-4039-926C-F27E5DDEA460}"/>
              </a:ext>
            </a:extLst>
          </p:cNvPr>
          <p:cNvSpPr/>
          <p:nvPr/>
        </p:nvSpPr>
        <p:spPr>
          <a:xfrm>
            <a:off x="569858" y="1257657"/>
            <a:ext cx="2303413" cy="764568"/>
          </a:xfrm>
          <a:prstGeom prst="rect">
            <a:avLst/>
          </a:prstGeom>
          <a:solidFill>
            <a:srgbClr val="4D8291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35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D6B1CE4-FEFE-4337-85A5-B7E774BE7C35}"/>
              </a:ext>
            </a:extLst>
          </p:cNvPr>
          <p:cNvSpPr/>
          <p:nvPr/>
        </p:nvSpPr>
        <p:spPr>
          <a:xfrm>
            <a:off x="588076" y="2744268"/>
            <a:ext cx="2311329" cy="876634"/>
          </a:xfrm>
          <a:prstGeom prst="rect">
            <a:avLst/>
          </a:prstGeom>
          <a:solidFill>
            <a:srgbClr val="4D8291"/>
          </a:solidFill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35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FC5FC5CE-FA0E-495E-A463-C98AE990DA1D}"/>
              </a:ext>
            </a:extLst>
          </p:cNvPr>
          <p:cNvSpPr/>
          <p:nvPr/>
        </p:nvSpPr>
        <p:spPr>
          <a:xfrm>
            <a:off x="3334058" y="553120"/>
            <a:ext cx="3523942" cy="350934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bject 19">
            <a:extLst>
              <a:ext uri="{FF2B5EF4-FFF2-40B4-BE49-F238E27FC236}">
                <a16:creationId xmlns="" xmlns:a16="http://schemas.microsoft.com/office/drawing/2014/main" id="{E08D214E-216B-4D82-8488-A9D485B2665F}"/>
              </a:ext>
            </a:extLst>
          </p:cNvPr>
          <p:cNvSpPr txBox="1"/>
          <p:nvPr/>
        </p:nvSpPr>
        <p:spPr>
          <a:xfrm>
            <a:off x="712067" y="2869266"/>
            <a:ext cx="2185420" cy="166712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2"/>
              </a:lnSpc>
            </a:pPr>
            <a:r>
              <a:rPr lang="ru-RU" sz="1400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Импортозамещающий</a:t>
            </a:r>
            <a:endParaRPr sz="1400" i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object 19">
            <a:extLst>
              <a:ext uri="{FF2B5EF4-FFF2-40B4-BE49-F238E27FC236}">
                <a16:creationId xmlns="" xmlns:a16="http://schemas.microsoft.com/office/drawing/2014/main" id="{5C066B81-49F7-48D4-AD9C-8EFAC01ACA2D}"/>
              </a:ext>
            </a:extLst>
          </p:cNvPr>
          <p:cNvSpPr txBox="1"/>
          <p:nvPr/>
        </p:nvSpPr>
        <p:spPr>
          <a:xfrm>
            <a:off x="698096" y="1339293"/>
            <a:ext cx="2185420" cy="500137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2"/>
              </a:lnSpc>
            </a:pPr>
            <a:r>
              <a:rPr lang="ru-RU" sz="14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Могилевская область</a:t>
            </a:r>
          </a:p>
          <a:p>
            <a:pPr>
              <a:lnSpc>
                <a:spcPts val="1272"/>
              </a:lnSpc>
            </a:pPr>
            <a:r>
              <a:rPr lang="ru-RU" sz="14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Бобруйский район</a:t>
            </a:r>
          </a:p>
          <a:p>
            <a:pPr>
              <a:lnSpc>
                <a:spcPts val="1272"/>
              </a:lnSpc>
            </a:pPr>
            <a:r>
              <a:rPr lang="ru-RU" sz="14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г. Бобруйск</a:t>
            </a:r>
            <a:endParaRPr sz="1400" i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object 19">
            <a:extLst>
              <a:ext uri="{FF2B5EF4-FFF2-40B4-BE49-F238E27FC236}">
                <a16:creationId xmlns="" xmlns:a16="http://schemas.microsoft.com/office/drawing/2014/main" id="{9AF8B73F-EE0D-4FBF-866D-DCDB2FA66761}"/>
              </a:ext>
            </a:extLst>
          </p:cNvPr>
          <p:cNvSpPr txBox="1"/>
          <p:nvPr/>
        </p:nvSpPr>
        <p:spPr>
          <a:xfrm>
            <a:off x="698096" y="5489455"/>
            <a:ext cx="5586314" cy="508281"/>
          </a:xfrm>
          <a:prstGeom prst="rect">
            <a:avLst/>
          </a:prstGeom>
          <a:solidFill>
            <a:srgbClr val="4D829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2"/>
              </a:lnSpc>
            </a:pPr>
            <a:r>
              <a:rPr lang="ru-RU" sz="14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Разработан бизнес-план, </a:t>
            </a:r>
            <a:r>
              <a:rPr lang="ru-RU" sz="1400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выбран поставщик основного технологического оборудования, ведется </a:t>
            </a:r>
            <a:r>
              <a:rPr lang="ru-RU" sz="14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поиск поставщиков </a:t>
            </a:r>
            <a:r>
              <a:rPr lang="ru-RU" sz="1400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вспомогательного оборудования</a:t>
            </a:r>
            <a:endParaRPr sz="1400" i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C:\Users\romanchukvo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58" y="553120"/>
            <a:ext cx="3523942" cy="35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9096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253</Words>
  <Application>Microsoft Office PowerPoint</Application>
  <PresentationFormat>Лист A4 (210x297 мм)</PresentationFormat>
  <Paragraphs>42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Tatsiana Yavorskaya</dc:creator>
  <cp:lastModifiedBy>Романчук Владимир Олегович</cp:lastModifiedBy>
  <cp:revision>53</cp:revision>
  <cp:lastPrinted>2025-09-10T05:29:41Z</cp:lastPrinted>
  <dcterms:created xsi:type="dcterms:W3CDTF">2023-08-04T07:56:13Z</dcterms:created>
  <dcterms:modified xsi:type="dcterms:W3CDTF">2025-09-11T13:30:06Z</dcterms:modified>
</cp:coreProperties>
</file>