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64" r:id="rId2"/>
  </p:sldIdLst>
  <p:sldSz cx="5943600" cy="7918450"/>
  <p:notesSz cx="6761163" cy="99425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19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7859"/>
    <a:srgbClr val="2983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2538" y="60"/>
      </p:cViewPr>
      <p:guideLst>
        <p:guide orient="horz" pos="2880"/>
        <p:guide pos="2160"/>
        <p:guide orient="horz" pos="19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464860"/>
            <a:ext cx="5943600" cy="345359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5943600" cy="446486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062437"/>
            <a:ext cx="5943600" cy="263948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847638"/>
            <a:ext cx="5943600" cy="58948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7966" y="5833819"/>
            <a:ext cx="3664057" cy="101852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1428" y="3616635"/>
            <a:ext cx="4663978" cy="2070444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742950" y="844634"/>
            <a:ext cx="4160520" cy="40120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64860"/>
            <a:ext cx="5943600" cy="345359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5943600" cy="446486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062437"/>
            <a:ext cx="5943600" cy="263948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847638"/>
            <a:ext cx="5943600" cy="58948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577" y="2508604"/>
            <a:ext cx="3878333" cy="2798067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4585" y="5319969"/>
            <a:ext cx="3880821" cy="9646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42949" y="844633"/>
            <a:ext cx="2175358" cy="40120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019349" y="844634"/>
            <a:ext cx="2175358" cy="40120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844635"/>
            <a:ext cx="2175358" cy="73868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0" y="1616859"/>
            <a:ext cx="2175358" cy="31673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20746" y="844635"/>
            <a:ext cx="2175358" cy="73868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19266" y="1615364"/>
            <a:ext cx="2175358" cy="31673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12" y="2551501"/>
            <a:ext cx="2363455" cy="14530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5785" y="844635"/>
            <a:ext cx="2611105" cy="565160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247" y="4038666"/>
            <a:ext cx="2202629" cy="24703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464860"/>
            <a:ext cx="5943600" cy="345359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5943600" cy="446486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062437"/>
            <a:ext cx="5943600" cy="263948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847638"/>
            <a:ext cx="5943600" cy="58948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8864" y="1319742"/>
            <a:ext cx="2674620" cy="361145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0627" y="1166737"/>
            <a:ext cx="2401174" cy="249748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724" y="5154753"/>
            <a:ext cx="4149300" cy="1319742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8250" y="844633"/>
            <a:ext cx="4160520" cy="401201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9943" y="434738"/>
            <a:ext cx="1337310" cy="6048341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60674" y="844634"/>
            <a:ext cx="3139037" cy="565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894846"/>
            <a:ext cx="5943600" cy="2023604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5943600" cy="589484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4350996"/>
            <a:ext cx="5943600" cy="263948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847638"/>
            <a:ext cx="5943600" cy="589484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5638" y="5048235"/>
            <a:ext cx="4233132" cy="13197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0" y="845489"/>
            <a:ext cx="4160520" cy="4012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11930" y="7126606"/>
            <a:ext cx="1634490" cy="421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" y="7126606"/>
            <a:ext cx="2179321" cy="421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76500" y="7126606"/>
            <a:ext cx="1188720" cy="421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4.wdp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11" Type="http://schemas.openxmlformats.org/officeDocument/2006/relationships/image" Target="../media/image6.jp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hyperlink" Target="mailto:lel-econom@lelchitsy.gov.by" TargetMode="External"/><Relationship Id="rId9" Type="http://schemas.openxmlformats.org/officeDocument/2006/relationships/image" Target="../media/image4.pn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" y="3121025"/>
            <a:ext cx="2895600" cy="1654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" algn="ctr">
              <a:lnSpc>
                <a:spcPts val="1200"/>
              </a:lnSpc>
              <a:spcBef>
                <a:spcPts val="100"/>
              </a:spcBef>
            </a:pPr>
            <a:r>
              <a:rPr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sz="1200" b="1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800"/>
              </a:lnSpc>
            </a:pPr>
            <a:endParaRPr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12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крестьянско-фермерского хозяйства по выращиванию лекарственных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растений: ромашка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лечебная, пустырник сердечный, календула, расторопша пятнистая, валериана лекарственная, эхинацея пурпурная, шалфей лекарственный, пижма.</a:t>
            </a:r>
          </a:p>
          <a:p>
            <a:pPr marL="12700" marR="5080" algn="just">
              <a:lnSpc>
                <a:spcPts val="1200"/>
              </a:lnSpc>
            </a:pPr>
            <a:r>
              <a:rPr lang="ru-RU" sz="12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700" marR="5080" algn="just">
              <a:lnSpc>
                <a:spcPts val="1200"/>
              </a:lnSpc>
            </a:pP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1600" y="4568825"/>
            <a:ext cx="4495798" cy="3078342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>
              <a:lnSpc>
                <a:spcPct val="100000"/>
              </a:lnSpc>
            </a:pPr>
            <a:endParaRPr lang="ru-RU" sz="100" b="1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lang="ru-RU" sz="1050" b="1" dirty="0" smtClean="0">
                <a:latin typeface="Times New Roman"/>
                <a:cs typeface="Times New Roman"/>
              </a:rPr>
              <a:t>МЕСТОНАХОЖДЕНИЕ</a:t>
            </a: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lang="ru-RU" sz="1050" dirty="0" smtClean="0">
                <a:latin typeface="Times New Roman"/>
                <a:cs typeface="Times New Roman"/>
              </a:rPr>
              <a:t>Лельчицкий район, вблизи д. Симоничская Рудня</a:t>
            </a:r>
          </a:p>
          <a:p>
            <a:pPr marL="12700">
              <a:lnSpc>
                <a:spcPct val="100000"/>
              </a:lnSpc>
            </a:pPr>
            <a:endParaRPr lang="ru-RU" sz="1050" b="1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lang="ru-RU" sz="1050" b="1" dirty="0" smtClean="0">
                <a:latin typeface="Times New Roman"/>
                <a:cs typeface="Times New Roman"/>
              </a:rPr>
              <a:t>ОБЪЕМ ИНВЕСТИЦИЙ</a:t>
            </a:r>
            <a:endParaRPr sz="1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lang="ru-RU" sz="1050" dirty="0" smtClean="0">
                <a:latin typeface="Times New Roman"/>
                <a:cs typeface="Times New Roman"/>
              </a:rPr>
              <a:t>0,5</a:t>
            </a:r>
            <a:r>
              <a:rPr sz="1050" spc="30" dirty="0" smtClean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млн.</a:t>
            </a:r>
            <a:r>
              <a:rPr sz="1050" spc="9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долларов</a:t>
            </a:r>
            <a:r>
              <a:rPr sz="1050" spc="10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США</a:t>
            </a:r>
            <a:endParaRPr sz="10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 dirty="0">
              <a:latin typeface="Times New Roman"/>
              <a:cs typeface="Times New Roman"/>
            </a:endParaRPr>
          </a:p>
          <a:p>
            <a:pPr marL="31115">
              <a:lnSpc>
                <a:spcPct val="100000"/>
              </a:lnSpc>
            </a:pPr>
            <a:r>
              <a:rPr lang="ru-RU" sz="1050" b="1" dirty="0" smtClean="0">
                <a:latin typeface="Times New Roman"/>
                <a:cs typeface="Times New Roman"/>
              </a:rPr>
              <a:t>ПРОДУКЦИЯ</a:t>
            </a:r>
            <a:endParaRPr sz="1050" dirty="0">
              <a:latin typeface="Times New Roman"/>
              <a:cs typeface="Times New Roman"/>
            </a:endParaRPr>
          </a:p>
          <a:p>
            <a:pPr marL="34290">
              <a:lnSpc>
                <a:spcPct val="100000"/>
              </a:lnSpc>
              <a:spcBef>
                <a:spcPts val="160"/>
              </a:spcBef>
            </a:pPr>
            <a:r>
              <a:rPr lang="ru-RU" sz="1050" dirty="0" smtClean="0">
                <a:latin typeface="Times New Roman"/>
                <a:cs typeface="Times New Roman"/>
              </a:rPr>
              <a:t>Лекарственные растения </a:t>
            </a:r>
          </a:p>
          <a:p>
            <a:pPr>
              <a:lnSpc>
                <a:spcPct val="100000"/>
              </a:lnSpc>
            </a:pPr>
            <a:endParaRPr sz="1050" dirty="0" smtClean="0">
              <a:latin typeface="Times New Roman"/>
              <a:cs typeface="Times New Roman"/>
            </a:endParaRPr>
          </a:p>
          <a:p>
            <a:pPr marL="36195" marR="5080" indent="-2540">
              <a:lnSpc>
                <a:spcPct val="113599"/>
              </a:lnSpc>
            </a:pPr>
            <a:r>
              <a:rPr lang="ru-RU" sz="1050" b="1" spc="-20" dirty="0" smtClean="0">
                <a:latin typeface="Times New Roman"/>
                <a:cs typeface="Times New Roman"/>
              </a:rPr>
              <a:t>ПРЕДЛОЖЕНИЕ ПО СОТРУДНИЧЕСТВУ</a:t>
            </a:r>
            <a:r>
              <a:rPr sz="1050" b="1" spc="-20" dirty="0" smtClean="0">
                <a:latin typeface="Times New Roman"/>
                <a:cs typeface="Times New Roman"/>
              </a:rPr>
              <a:t>:</a:t>
            </a:r>
            <a:endParaRPr lang="ru-RU" sz="1050" b="1" spc="-20" dirty="0" smtClean="0">
              <a:latin typeface="Times New Roman"/>
              <a:cs typeface="Times New Roman"/>
            </a:endParaRPr>
          </a:p>
          <a:p>
            <a:pPr marL="36195" marR="5080" indent="-2540">
              <a:lnSpc>
                <a:spcPct val="113599"/>
              </a:lnSpc>
            </a:pPr>
            <a:r>
              <a:rPr lang="ru-RU" sz="1050" b="1" spc="-20" dirty="0" smtClean="0">
                <a:latin typeface="Times New Roman"/>
                <a:cs typeface="Times New Roman"/>
              </a:rPr>
              <a:t>1. </a:t>
            </a:r>
            <a:r>
              <a:rPr lang="ru-RU" sz="1050" spc="-20" dirty="0" smtClean="0">
                <a:latin typeface="Times New Roman"/>
                <a:cs typeface="Times New Roman"/>
              </a:rPr>
              <a:t>Кредитное финансирование, займ</a:t>
            </a:r>
          </a:p>
          <a:p>
            <a:pPr marL="36195" marR="5080" indent="-2540">
              <a:lnSpc>
                <a:spcPct val="113599"/>
              </a:lnSpc>
            </a:pPr>
            <a:r>
              <a:rPr lang="ru-RU" sz="1050" b="1" spc="-20" dirty="0" smtClean="0">
                <a:latin typeface="Times New Roman"/>
                <a:cs typeface="Times New Roman"/>
              </a:rPr>
              <a:t>2. </a:t>
            </a:r>
            <a:r>
              <a:rPr lang="ru-RU" sz="1050" spc="-20" dirty="0" smtClean="0">
                <a:latin typeface="Times New Roman"/>
                <a:cs typeface="Times New Roman"/>
              </a:rPr>
              <a:t>Иные формы сотрудничества</a:t>
            </a:r>
            <a:endParaRPr sz="10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 dirty="0">
              <a:latin typeface="Times New Roman"/>
              <a:cs typeface="Times New Roman"/>
            </a:endParaRPr>
          </a:p>
          <a:p>
            <a:pPr marL="34290">
              <a:lnSpc>
                <a:spcPct val="100000"/>
              </a:lnSpc>
            </a:pPr>
            <a:r>
              <a:rPr lang="ru-RU" sz="1050" b="1" dirty="0" smtClean="0">
                <a:latin typeface="Times New Roman"/>
                <a:cs typeface="Times New Roman"/>
              </a:rPr>
              <a:t>КОНТАКТЫ</a:t>
            </a:r>
            <a:r>
              <a:rPr sz="1050" b="1" spc="-10" dirty="0" smtClean="0">
                <a:latin typeface="Times New Roman"/>
                <a:cs typeface="Times New Roman"/>
              </a:rPr>
              <a:t>:</a:t>
            </a:r>
            <a:endParaRPr sz="1050" dirty="0">
              <a:latin typeface="Times New Roman"/>
              <a:cs typeface="Times New Roman"/>
            </a:endParaRPr>
          </a:p>
          <a:p>
            <a:pPr marL="31115" marR="1050290" indent="5715">
              <a:lnSpc>
                <a:spcPts val="1300"/>
              </a:lnSpc>
              <a:spcBef>
                <a:spcPts val="65"/>
              </a:spcBef>
            </a:pPr>
            <a:r>
              <a:rPr lang="ru-RU" sz="1050" dirty="0" smtClean="0">
                <a:latin typeface="Times New Roman"/>
                <a:cs typeface="Times New Roman"/>
              </a:rPr>
              <a:t>Лельчицкий районный исполнительный </a:t>
            </a:r>
            <a:r>
              <a:rPr sz="1050" spc="-10" dirty="0" err="1" smtClean="0">
                <a:latin typeface="Times New Roman"/>
                <a:cs typeface="Times New Roman"/>
              </a:rPr>
              <a:t>комитет</a:t>
            </a:r>
            <a:r>
              <a:rPr sz="1050" spc="-10" dirty="0" smtClean="0">
                <a:latin typeface="Times New Roman"/>
                <a:cs typeface="Times New Roman"/>
              </a:rPr>
              <a:t> </a:t>
            </a:r>
            <a:endParaRPr lang="ru-RU" sz="1050" spc="-10" dirty="0" smtClean="0">
              <a:latin typeface="Times New Roman"/>
              <a:cs typeface="Times New Roman"/>
            </a:endParaRPr>
          </a:p>
          <a:p>
            <a:pPr marL="31115" marR="1050290" indent="5715">
              <a:lnSpc>
                <a:spcPts val="1300"/>
              </a:lnSpc>
              <a:spcBef>
                <a:spcPts val="65"/>
              </a:spcBef>
            </a:pPr>
            <a:r>
              <a:rPr sz="1050" dirty="0" err="1" smtClean="0">
                <a:latin typeface="Times New Roman"/>
                <a:cs typeface="Times New Roman"/>
              </a:rPr>
              <a:t>тел</a:t>
            </a:r>
            <a:r>
              <a:rPr sz="1050" dirty="0">
                <a:latin typeface="Times New Roman"/>
                <a:cs typeface="Times New Roman"/>
              </a:rPr>
              <a:t>.: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dirty="0" smtClean="0">
                <a:latin typeface="Times New Roman"/>
                <a:cs typeface="Times New Roman"/>
              </a:rPr>
              <a:t>+</a:t>
            </a:r>
            <a:r>
              <a:rPr sz="1050" dirty="0">
                <a:latin typeface="Times New Roman"/>
                <a:cs typeface="Times New Roman"/>
              </a:rPr>
              <a:t>375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(</a:t>
            </a:r>
            <a:r>
              <a:rPr sz="1050" dirty="0" smtClean="0">
                <a:latin typeface="Times New Roman"/>
                <a:cs typeface="Times New Roman"/>
              </a:rPr>
              <a:t>23</a:t>
            </a:r>
            <a:r>
              <a:rPr lang="ru-RU" sz="1050" dirty="0" smtClean="0">
                <a:latin typeface="Times New Roman"/>
                <a:cs typeface="Times New Roman"/>
              </a:rPr>
              <a:t>55</a:t>
            </a:r>
            <a:r>
              <a:rPr sz="1050" dirty="0" smtClean="0">
                <a:latin typeface="Times New Roman"/>
                <a:cs typeface="Times New Roman"/>
              </a:rPr>
              <a:t>)</a:t>
            </a:r>
            <a:r>
              <a:rPr sz="1050" spc="35" dirty="0" smtClean="0">
                <a:latin typeface="Times New Roman"/>
                <a:cs typeface="Times New Roman"/>
              </a:rPr>
              <a:t> </a:t>
            </a:r>
            <a:r>
              <a:rPr lang="ru-RU" sz="1050" spc="35" dirty="0" smtClean="0">
                <a:latin typeface="Times New Roman"/>
                <a:cs typeface="Times New Roman"/>
              </a:rPr>
              <a:t>2</a:t>
            </a:r>
            <a:r>
              <a:rPr sz="1050" dirty="0" smtClean="0">
                <a:latin typeface="Times New Roman"/>
                <a:cs typeface="Times New Roman"/>
              </a:rPr>
              <a:t>-</a:t>
            </a:r>
            <a:r>
              <a:rPr lang="ru-RU" sz="1050" dirty="0" smtClean="0">
                <a:latin typeface="Times New Roman"/>
                <a:cs typeface="Times New Roman"/>
              </a:rPr>
              <a:t>28</a:t>
            </a:r>
            <a:r>
              <a:rPr sz="1050" dirty="0" smtClean="0">
                <a:latin typeface="Times New Roman"/>
                <a:cs typeface="Times New Roman"/>
              </a:rPr>
              <a:t>-</a:t>
            </a:r>
            <a:r>
              <a:rPr lang="ru-RU" sz="1050" dirty="0">
                <a:latin typeface="Times New Roman"/>
                <a:cs typeface="Times New Roman"/>
              </a:rPr>
              <a:t>9</a:t>
            </a:r>
            <a:r>
              <a:rPr lang="ru-RU" sz="1050" dirty="0" smtClean="0">
                <a:latin typeface="Times New Roman"/>
                <a:cs typeface="Times New Roman"/>
              </a:rPr>
              <a:t>6</a:t>
            </a:r>
            <a:endParaRPr sz="1050" dirty="0">
              <a:latin typeface="Times New Roman"/>
              <a:cs typeface="Times New Roman"/>
            </a:endParaRPr>
          </a:p>
          <a:p>
            <a:pPr marL="34290">
              <a:spcBef>
                <a:spcPts val="85"/>
              </a:spcBef>
            </a:pPr>
            <a:r>
              <a:rPr sz="1050" spc="-20" dirty="0">
                <a:latin typeface="Times New Roman"/>
                <a:cs typeface="Times New Roman"/>
              </a:rPr>
              <a:t>е-</a:t>
            </a:r>
            <a:r>
              <a:rPr sz="1050" dirty="0">
                <a:latin typeface="Times New Roman"/>
                <a:cs typeface="Times New Roman"/>
              </a:rPr>
              <a:t>mail:</a:t>
            </a:r>
            <a:r>
              <a:rPr sz="1050" spc="240" dirty="0">
                <a:latin typeface="Times New Roman"/>
                <a:cs typeface="Times New Roman"/>
              </a:rPr>
              <a:t> </a:t>
            </a:r>
            <a:r>
              <a:rPr lang="en-US" sz="1050" dirty="0" smtClean="0">
                <a:latin typeface="Times New Roman"/>
                <a:cs typeface="Times New Roman"/>
                <a:hlinkClick r:id="rId4"/>
              </a:rPr>
              <a:t>lel-econom@lelchitsy.gov</a:t>
            </a:r>
            <a:r>
              <a:rPr lang="en-US" sz="1050" spc="-10" dirty="0" smtClean="0">
                <a:latin typeface="Times New Roman"/>
                <a:cs typeface="Times New Roman"/>
                <a:hlinkClick r:id="rId4"/>
              </a:rPr>
              <a:t>.by</a:t>
            </a:r>
            <a:r>
              <a:rPr lang="ru-RU" sz="1050" dirty="0" smtClean="0">
                <a:latin typeface="Times New Roman"/>
                <a:cs typeface="Times New Roman"/>
              </a:rPr>
              <a:t> </a:t>
            </a:r>
            <a:endParaRPr lang="en-US" sz="1050" dirty="0">
              <a:latin typeface="Times New Roman"/>
              <a:cs typeface="Times New Roman"/>
            </a:endParaRPr>
          </a:p>
        </p:txBody>
      </p:sp>
      <p:sp>
        <p:nvSpPr>
          <p:cNvPr id="23" name="object 2"/>
          <p:cNvSpPr txBox="1"/>
          <p:nvPr/>
        </p:nvSpPr>
        <p:spPr>
          <a:xfrm>
            <a:off x="3124200" y="3101885"/>
            <a:ext cx="2743200" cy="13721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95" algn="ctr">
              <a:lnSpc>
                <a:spcPts val="1200"/>
              </a:lnSpc>
              <a:spcBef>
                <a:spcPts val="100"/>
              </a:spcBef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800"/>
              </a:lnSpc>
              <a:spcBef>
                <a:spcPts val="200"/>
              </a:spcBef>
            </a:pPr>
            <a:endParaRPr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just">
              <a:lnSpc>
                <a:spcPts val="12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земельный участок площадью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39,4 га. Рядом с участком находится источник электроснабжения от ВЛ-10кВ №2722 от ПС 35 кВ «Симоничи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электрической мощности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(без реконструкции) - 40 кВт.</a:t>
            </a:r>
          </a:p>
          <a:p>
            <a:pPr marL="12700" marR="5080" algn="just">
              <a:lnSpc>
                <a:spcPts val="1200"/>
              </a:lnSpc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CFBDF6CE-267E-49C4-B9A4-603B56B260F0}"/>
              </a:ext>
            </a:extLst>
          </p:cNvPr>
          <p:cNvPicPr/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72" y="5254625"/>
            <a:ext cx="327600" cy="3048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  <a14:imgEffect>
                      <a14:colorTemperature colorTemp="375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3" y="6463162"/>
            <a:ext cx="324000" cy="324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3" y="7290490"/>
            <a:ext cx="326335" cy="326335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74" y="4674562"/>
            <a:ext cx="349092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0496"/>
            <a:ext cx="5943601" cy="2779721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53" y="5788575"/>
            <a:ext cx="360000" cy="3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-1" y="2584180"/>
            <a:ext cx="5994400" cy="455967"/>
            <a:chOff x="-1" y="2584180"/>
            <a:chExt cx="5994400" cy="455967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-1" y="2584180"/>
              <a:ext cx="5994400" cy="455967"/>
              <a:chOff x="-40641" y="2584180"/>
              <a:chExt cx="6177281" cy="455967"/>
            </a:xfrm>
            <a:solidFill>
              <a:srgbClr val="298361"/>
            </a:solidFill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3616960" y="2745330"/>
                <a:ext cx="2519680" cy="59499"/>
              </a:xfrm>
              <a:prstGeom prst="rect">
                <a:avLst/>
              </a:prstGeom>
              <a:grpFill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-40641" y="2584180"/>
                <a:ext cx="4917440" cy="423799"/>
              </a:xfrm>
              <a:prstGeom prst="rect">
                <a:avLst/>
              </a:prstGeom>
              <a:grpFill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241705" y="2588741"/>
                <a:ext cx="3742016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ts val="1400"/>
                  </a:lnSpc>
                </a:pPr>
                <a:r>
                  <a:rPr lang="ru-RU" sz="125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Создание крестьянско-фермерского хозяйства по выращиванию лекарственных  растений</a:t>
                </a:r>
              </a:p>
            </p:txBody>
          </p:sp>
        </p:grpSp>
        <p:pic>
          <p:nvPicPr>
            <p:cNvPr id="1026" name="Picture 2" descr="Z:\ФорумЫ\Форум_2025\Логотип\ЛОГОТИП ФОРУМ (светлый)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2664439"/>
              <a:ext cx="565692" cy="280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571" y="2602474"/>
              <a:ext cx="356677" cy="366151"/>
            </a:xfrm>
            <a:prstGeom prst="rect">
              <a:avLst/>
            </a:prstGeom>
          </p:spPr>
        </p:pic>
      </p:grpSp>
      <p:grpSp>
        <p:nvGrpSpPr>
          <p:cNvPr id="18" name="Группа 17"/>
          <p:cNvGrpSpPr/>
          <p:nvPr/>
        </p:nvGrpSpPr>
        <p:grpSpPr>
          <a:xfrm>
            <a:off x="3023997" y="3121025"/>
            <a:ext cx="36000" cy="1198140"/>
            <a:chOff x="3025321" y="3101885"/>
            <a:chExt cx="36000" cy="1198140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>
              <a:off x="3048000" y="3121025"/>
              <a:ext cx="0" cy="1143000"/>
            </a:xfrm>
            <a:prstGeom prst="line">
              <a:avLst/>
            </a:prstGeom>
            <a:ln>
              <a:solidFill>
                <a:schemeClr val="accent3">
                  <a:shade val="75000"/>
                  <a:satMod val="125000"/>
                  <a:lumMod val="75000"/>
                  <a:alpha val="48000"/>
                </a:schemeClr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Овал 20"/>
            <p:cNvSpPr/>
            <p:nvPr/>
          </p:nvSpPr>
          <p:spPr>
            <a:xfrm>
              <a:off x="3025321" y="3101885"/>
              <a:ext cx="36000" cy="36000"/>
            </a:xfrm>
            <a:prstGeom prst="ellipse">
              <a:avLst/>
            </a:prstGeom>
            <a:solidFill>
              <a:srgbClr val="267859"/>
            </a:solidFill>
            <a:ln>
              <a:solidFill>
                <a:schemeClr val="accent3">
                  <a:shade val="75000"/>
                  <a:satMod val="125000"/>
                  <a:lumMod val="75000"/>
                  <a:alpha val="48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3025321" y="4264025"/>
              <a:ext cx="36000" cy="36000"/>
            </a:xfrm>
            <a:prstGeom prst="ellipse">
              <a:avLst/>
            </a:prstGeom>
            <a:solidFill>
              <a:srgbClr val="267859"/>
            </a:solidFill>
            <a:ln>
              <a:solidFill>
                <a:schemeClr val="accent3">
                  <a:shade val="75000"/>
                  <a:satMod val="125000"/>
                  <a:lumMod val="75000"/>
                  <a:alpha val="48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0402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3886</TotalTime>
  <Words>101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Georgia</vt:lpstr>
      <vt:lpstr>Times New Roman</vt:lpstr>
      <vt:lpstr>Trebuchet MS</vt:lpstr>
      <vt:lpstr>Воздушный поток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 Валентиновна Игнатович</dc:creator>
  <cp:lastModifiedBy>Пользователь</cp:lastModifiedBy>
  <cp:revision>82</cp:revision>
  <cp:lastPrinted>2025-08-19T06:19:07Z</cp:lastPrinted>
  <dcterms:created xsi:type="dcterms:W3CDTF">2025-07-30T12:22:11Z</dcterms:created>
  <dcterms:modified xsi:type="dcterms:W3CDTF">2026-03-30T08:57:15Z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2024-08-21T00:00:00Z</vt:filetime>
  </property>
  <property fmtid="{D5CDD505-2E9C-101B-9397-08002B2CF9AE}" pid="3" name="Creator">
    <vt:lpwstr>Adobe InDesign 17.0 (Windows)</vt:lpwstr>
  </property>
  <property fmtid="{D5CDD505-2E9C-101B-9397-08002B2CF9AE}" pid="4" name="LastSaved">
    <vt:filetime>2025-07-30T00:00:00Z</vt:filetime>
  </property>
  <property fmtid="{D5CDD505-2E9C-101B-9397-08002B2CF9AE}" pid="5" name="Producer">
    <vt:lpwstr>ABBYY FineReader 12</vt:lpwstr>
  </property>
</Properties>
</file>