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74" r:id="rId2"/>
    <p:sldId id="275" r:id="rId3"/>
    <p:sldId id="256" r:id="rId4"/>
    <p:sldId id="260" r:id="rId5"/>
    <p:sldId id="276" r:id="rId6"/>
    <p:sldId id="268" r:id="rId7"/>
    <p:sldId id="277" r:id="rId8"/>
    <p:sldId id="279" r:id="rId9"/>
    <p:sldId id="278" r:id="rId10"/>
    <p:sldId id="258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A572F"/>
    <a:srgbClr val="2C45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2" d="100"/>
          <a:sy n="72" d="100"/>
        </p:scale>
        <p:origin x="63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8852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1621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6334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2831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6722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5126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589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GH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F3A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A57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713740" y="2454576"/>
            <a:ext cx="6215380" cy="1753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kern="0" spc="400" dirty="0">
                <a:solidFill>
                  <a:schemeClr val="bg1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Совместное белорусско-китайское </a:t>
            </a:r>
            <a:r>
              <a:rPr lang="en-US" sz="2800" b="1" kern="0" spc="400" dirty="0" err="1">
                <a:solidFill>
                  <a:schemeClr val="bg1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предприятие</a:t>
            </a:r>
            <a:r>
              <a:rPr lang="en-US" sz="2800" b="1" kern="0" spc="400" dirty="0">
                <a:solidFill>
                  <a:schemeClr val="bg1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ru-RU" sz="2800" b="1" kern="0" spc="400" dirty="0">
              <a:solidFill>
                <a:schemeClr val="bg1"/>
              </a:solidFill>
              <a:latin typeface="Arial Black" panose="020B0A04020102020204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buNone/>
            </a:pPr>
            <a:r>
              <a:rPr lang="en-US" sz="2800" b="1" kern="0" spc="400" dirty="0" err="1">
                <a:solidFill>
                  <a:schemeClr val="bg1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по</a:t>
            </a:r>
            <a:r>
              <a:rPr lang="en-US" sz="2800" b="1" kern="0" spc="400" dirty="0">
                <a:solidFill>
                  <a:schemeClr val="bg1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 фасовке и упаковке </a:t>
            </a:r>
            <a:r>
              <a:rPr lang="en-US" sz="2800" b="1" kern="0" spc="400" dirty="0" err="1">
                <a:solidFill>
                  <a:schemeClr val="bg1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чайной</a:t>
            </a:r>
            <a:r>
              <a:rPr lang="en-US" sz="2800" b="1" kern="0" spc="400" dirty="0">
                <a:solidFill>
                  <a:schemeClr val="bg1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800" b="1" kern="0" spc="400" dirty="0" err="1">
                <a:solidFill>
                  <a:schemeClr val="bg1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продукции</a:t>
            </a:r>
            <a:endParaRPr lang="ru-RU" sz="2800" b="1" kern="0" spc="400" dirty="0">
              <a:solidFill>
                <a:schemeClr val="bg1"/>
              </a:solidFill>
              <a:latin typeface="Arial Black" panose="020B0A04020102020204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4659" y="812800"/>
            <a:ext cx="4582221" cy="4582221"/>
          </a:xfrm>
          <a:prstGeom prst="rect">
            <a:avLst/>
          </a:prstGeom>
        </p:spPr>
      </p:pic>
      <p:sp>
        <p:nvSpPr>
          <p:cNvPr id="17" name="Text 1"/>
          <p:cNvSpPr/>
          <p:nvPr/>
        </p:nvSpPr>
        <p:spPr>
          <a:xfrm>
            <a:off x="7553960" y="5262880"/>
            <a:ext cx="4231640" cy="83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b="1" kern="0" spc="400" dirty="0">
                <a:solidFill>
                  <a:srgbClr val="C8912A"/>
                </a:solidFill>
                <a:latin typeface="Calibri" pitchFamily="34" charset="0"/>
                <a:cs typeface="Calibri" pitchFamily="34" charset="-120"/>
              </a:rPr>
              <a:t>TEA MANUFACTORY·BELARUS</a:t>
            </a:r>
            <a:endParaRPr lang="en-US" dirty="0"/>
          </a:p>
        </p:txBody>
      </p:sp>
      <p:sp>
        <p:nvSpPr>
          <p:cNvPr id="18" name="Text 1"/>
          <p:cNvSpPr/>
          <p:nvPr/>
        </p:nvSpPr>
        <p:spPr>
          <a:xfrm>
            <a:off x="828010" y="666932"/>
            <a:ext cx="6134100" cy="5656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3200" b="1" kern="100" spc="50" dirty="0">
                <a:ln w="11430"/>
                <a:solidFill>
                  <a:schemeClr val="accent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Инвестиционный</a:t>
            </a:r>
            <a:r>
              <a:rPr lang="ru-RU" sz="2800" b="1" kern="100" spc="50" dirty="0">
                <a:ln w="11430"/>
                <a:solidFill>
                  <a:schemeClr val="accent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 проект</a:t>
            </a:r>
            <a:endParaRPr lang="en-US" sz="2800" b="1" kern="100" spc="50" dirty="0">
              <a:ln w="11430"/>
              <a:solidFill>
                <a:schemeClr val="accent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  <a:cs typeface="Times New Roman" pitchFamily="18" charset="0"/>
            </a:endParaRPr>
          </a:p>
        </p:txBody>
      </p:sp>
      <p:sp>
        <p:nvSpPr>
          <p:cNvPr id="19" name="Text 1"/>
          <p:cNvSpPr/>
          <p:nvPr/>
        </p:nvSpPr>
        <p:spPr>
          <a:xfrm>
            <a:off x="2605606" y="1222860"/>
            <a:ext cx="3929783" cy="5656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200" b="1" i="1" kern="0" spc="400" dirty="0">
                <a:solidFill>
                  <a:srgbClr val="C891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Investment project</a:t>
            </a:r>
          </a:p>
        </p:txBody>
      </p:sp>
      <p:sp>
        <p:nvSpPr>
          <p:cNvPr id="21" name="Text 2"/>
          <p:cNvSpPr/>
          <p:nvPr/>
        </p:nvSpPr>
        <p:spPr>
          <a:xfrm>
            <a:off x="713740" y="4566081"/>
            <a:ext cx="5072380" cy="7215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 i="1" kern="0" spc="400" dirty="0">
                <a:solidFill>
                  <a:schemeClr val="accent6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Belarusian-Chinese tea packaging joint venture</a:t>
            </a:r>
            <a:endParaRPr lang="ru-RU" sz="2000" b="1" i="1" kern="0" spc="400" dirty="0">
              <a:solidFill>
                <a:schemeClr val="accent6"/>
              </a:solidFill>
              <a:latin typeface="Arial Black" panose="020B0A04020102020204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lnSpc>
                <a:spcPts val="3800"/>
              </a:lnSpc>
              <a:buNone/>
            </a:pP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28545160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A57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670560" y="988807"/>
            <a:ext cx="3520440" cy="5656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77987" y="1027355"/>
            <a:ext cx="7445427" cy="666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2800" b="1" kern="100" spc="50" dirty="0">
                <a:ln w="11430"/>
                <a:solidFill>
                  <a:schemeClr val="accent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Место</a:t>
            </a:r>
            <a:r>
              <a:rPr lang="ru-RU" sz="2800" b="1" kern="0" spc="400" dirty="0">
                <a:solidFill>
                  <a:srgbClr val="C8912A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ru-RU" sz="2800" b="1" kern="100" spc="50" dirty="0">
                <a:ln w="11430"/>
                <a:solidFill>
                  <a:schemeClr val="accent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реализации проекта</a:t>
            </a:r>
          </a:p>
          <a:p>
            <a:r>
              <a:rPr lang="ru-RU" sz="2000" b="1" i="1" kern="0" spc="400" dirty="0">
                <a:solidFill>
                  <a:srgbClr val="C891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	   </a:t>
            </a:r>
            <a:r>
              <a:rPr lang="en-US" sz="2000" b="1" i="1" kern="0" spc="400" dirty="0">
                <a:solidFill>
                  <a:srgbClr val="C891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Location of the project</a:t>
            </a:r>
            <a:endParaRPr lang="ru-RU" sz="2000" b="1" i="1" kern="0" spc="400" dirty="0">
              <a:solidFill>
                <a:srgbClr val="C8912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lnSpc>
                <a:spcPts val="3800"/>
              </a:lnSpc>
              <a:buNone/>
            </a:pP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18" name="Text 2"/>
          <p:cNvSpPr/>
          <p:nvPr/>
        </p:nvSpPr>
        <p:spPr>
          <a:xfrm>
            <a:off x="670560" y="4004236"/>
            <a:ext cx="6038327" cy="666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altLang="ru-RU" sz="2000" b="1" kern="100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 Беларусь, Гомельская область, город Добруш, улица Полевая, 4</a:t>
            </a:r>
            <a:br>
              <a:rPr lang="ru-RU" altLang="ru-RU" sz="2000" b="1" kern="100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ru-RU" sz="2000" b="1" kern="100" spc="50" dirty="0">
                <a:ln w="1143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Republic of Belarus, </a:t>
            </a:r>
            <a:endParaRPr lang="ru-RU" altLang="ru-RU" sz="2000" b="1" kern="100" spc="50" dirty="0">
              <a:ln w="11430"/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altLang="ru-RU" sz="2000" b="1" kern="100" spc="50" dirty="0">
                <a:ln w="1143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Gomel region, the city of </a:t>
            </a:r>
            <a:r>
              <a:rPr lang="en-US" altLang="ru-RU" sz="2000" b="1" kern="100" spc="50" dirty="0" err="1">
                <a:ln w="1143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Dobrush</a:t>
            </a:r>
            <a:r>
              <a:rPr lang="en-US" altLang="ru-RU" sz="2000" b="1" kern="100" spc="50" dirty="0">
                <a:ln w="1143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ru-RU" sz="2000" b="1" kern="100" spc="50" dirty="0" err="1">
                <a:ln w="1143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Polevaya</a:t>
            </a:r>
            <a:r>
              <a:rPr lang="en-US" altLang="ru-RU" sz="2000" b="1" kern="100" spc="50" dirty="0">
                <a:ln w="1143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Street,4</a:t>
            </a:r>
            <a:endParaRPr lang="ru-RU" altLang="ru-RU" sz="2000" b="1" kern="100" spc="50" dirty="0">
              <a:ln w="11430"/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altLang="ru-RU" sz="2000" b="1" kern="100" spc="50" dirty="0">
              <a:ln w="11430"/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altLang="ru-RU" sz="2000" b="1" kern="100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Земельный участок площадью – 0,8513 га</a:t>
            </a:r>
          </a:p>
          <a:p>
            <a:pPr>
              <a:defRPr/>
            </a:pPr>
            <a:r>
              <a:rPr lang="en-US" altLang="ru-RU" sz="2000" b="1" kern="100" spc="50" dirty="0">
                <a:ln w="1143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Land area – 0.8513 ha</a:t>
            </a:r>
            <a:endParaRPr lang="ru-RU" altLang="ru-RU" sz="2000" b="1" kern="100" spc="50" dirty="0">
              <a:ln w="11430"/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altLang="ru-RU" sz="2000" b="1" kern="100" spc="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altLang="ru-RU" sz="2000" b="1" kern="100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Административное помещение 1226,7 </a:t>
            </a:r>
            <a:r>
              <a:rPr lang="ru-RU" altLang="ru-RU" sz="2000" b="1" kern="100" spc="50" dirty="0" err="1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кв.м</a:t>
            </a:r>
            <a:r>
              <a:rPr lang="ru-RU" altLang="ru-RU" sz="2000" b="1" kern="100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en-US" altLang="ru-RU" sz="2000" b="1" kern="100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kern="100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br>
              <a:rPr lang="ru-RU" altLang="ru-RU" sz="2000" b="1" kern="100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ru-RU" sz="2000" b="1" kern="100" spc="50" dirty="0">
                <a:ln w="1143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Administrative premises 1226.7 </a:t>
            </a:r>
            <a:r>
              <a:rPr lang="en-US" altLang="ru-RU" sz="2000" b="1" kern="100" spc="50" dirty="0" err="1">
                <a:ln w="1143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sq.m</a:t>
            </a:r>
            <a:r>
              <a:rPr lang="en-US" altLang="ru-RU" sz="2000" b="1" kern="100" spc="50" dirty="0">
                <a:ln w="1143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2000" b="1" kern="100" spc="50" dirty="0">
              <a:ln w="11430"/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altLang="ru-RU" sz="2000" b="1" kern="100" spc="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altLang="ru-RU" sz="2000" b="1" kern="100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Производственный корпус 2087,5 </a:t>
            </a:r>
            <a:r>
              <a:rPr lang="ru-RU" altLang="ru-RU" sz="2000" b="1" kern="100" spc="50" dirty="0" err="1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кв.м</a:t>
            </a:r>
            <a:r>
              <a:rPr lang="ru-RU" altLang="ru-RU" sz="2000" b="1" kern="100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defRPr/>
            </a:pPr>
            <a:r>
              <a:rPr lang="en-US" altLang="ru-RU" sz="2000" b="1" kern="100" spc="50" dirty="0">
                <a:ln w="1143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Production building 2087.5 </a:t>
            </a:r>
            <a:r>
              <a:rPr lang="en-US" altLang="ru-RU" sz="2000" b="1" kern="100" spc="50" dirty="0" err="1">
                <a:ln w="1143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sq.m</a:t>
            </a:r>
            <a:r>
              <a:rPr lang="en-US" altLang="ru-RU" sz="2000" b="1" kern="100" spc="50" dirty="0">
                <a:ln w="1143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2000" b="1" kern="100" spc="50" dirty="0">
              <a:ln w="11430"/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3800"/>
              </a:lnSpc>
            </a:pPr>
            <a:endParaRPr lang="ru-RU" sz="2400" b="1" i="1" kern="100" spc="50" dirty="0">
              <a:ln w="11430"/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  <a:cs typeface="Times New Roman" pitchFamily="18" charset="0"/>
            </a:endParaRPr>
          </a:p>
          <a:p>
            <a:pPr marL="0" indent="0">
              <a:lnSpc>
                <a:spcPts val="3800"/>
              </a:lnSpc>
              <a:buNone/>
            </a:pPr>
            <a:endParaRPr lang="en-US" sz="2800" b="1" dirty="0">
              <a:solidFill>
                <a:schemeClr val="bg1"/>
              </a:solidFill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842383"/>
            <a:ext cx="6096000" cy="512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7441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A57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Рисунок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1827" y="3068320"/>
            <a:ext cx="4246652" cy="2834640"/>
          </a:xfrm>
          <a:prstGeom prst="rect">
            <a:avLst/>
          </a:prstGeom>
        </p:spPr>
      </p:pic>
      <p:sp>
        <p:nvSpPr>
          <p:cNvPr id="4" name="Text 2"/>
          <p:cNvSpPr/>
          <p:nvPr/>
        </p:nvSpPr>
        <p:spPr>
          <a:xfrm>
            <a:off x="1519607" y="526976"/>
            <a:ext cx="6830060" cy="1027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800"/>
              </a:lnSpc>
              <a:buNone/>
            </a:pPr>
            <a:r>
              <a:rPr lang="ru-RU" sz="2800" b="1" kern="0" spc="400" dirty="0">
                <a:solidFill>
                  <a:schemeClr val="accent6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Краткое описание проекта</a:t>
            </a:r>
          </a:p>
          <a:p>
            <a:pPr algn="r">
              <a:defRPr/>
            </a:pPr>
            <a:r>
              <a:rPr lang="en-US" sz="2000" b="1" i="1" kern="0" spc="400" dirty="0">
                <a:solidFill>
                  <a:srgbClr val="C891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Brief description of the project </a:t>
            </a:r>
            <a:r>
              <a:rPr lang="en-US" sz="20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itchFamily="34" charset="-122"/>
                <a:cs typeface="Cambria" pitchFamily="34" charset="-120"/>
              </a:rPr>
              <a:t> </a:t>
            </a:r>
          </a:p>
          <a:p>
            <a:pPr marL="0" indent="0">
              <a:lnSpc>
                <a:spcPts val="3800"/>
              </a:lnSpc>
              <a:buNone/>
            </a:pPr>
            <a:endParaRPr lang="en-US" sz="3000" dirty="0"/>
          </a:p>
        </p:txBody>
      </p:sp>
      <p:sp>
        <p:nvSpPr>
          <p:cNvPr id="18" name="Text 3"/>
          <p:cNvSpPr/>
          <p:nvPr/>
        </p:nvSpPr>
        <p:spPr>
          <a:xfrm>
            <a:off x="682677" y="1787264"/>
            <a:ext cx="8503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ru-RU" sz="2000" dirty="0">
                <a:solidFill>
                  <a:schemeClr val="bg1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Создание современного производства по </a:t>
            </a:r>
            <a:r>
              <a:rPr lang="ru-RU" sz="2000" dirty="0" err="1">
                <a:solidFill>
                  <a:schemeClr val="bg1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фасовĸе</a:t>
            </a:r>
            <a:r>
              <a:rPr lang="ru-RU" sz="2000" dirty="0">
                <a:solidFill>
                  <a:schemeClr val="bg1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 и </a:t>
            </a:r>
            <a:r>
              <a:rPr lang="ru-RU" sz="2000" dirty="0" err="1">
                <a:solidFill>
                  <a:schemeClr val="bg1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упаĸовĸе</a:t>
            </a:r>
            <a:r>
              <a:rPr lang="ru-RU" sz="2000" dirty="0">
                <a:solidFill>
                  <a:schemeClr val="bg1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 чая из </a:t>
            </a:r>
            <a:r>
              <a:rPr lang="ru-RU" sz="2000" dirty="0" err="1">
                <a:solidFill>
                  <a:schemeClr val="bg1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ĸитайсĸого</a:t>
            </a:r>
            <a:r>
              <a:rPr lang="ru-RU" sz="2000" dirty="0">
                <a:solidFill>
                  <a:schemeClr val="bg1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 сырья (</a:t>
            </a:r>
            <a:r>
              <a:rPr lang="ru-RU" sz="2000" dirty="0" err="1">
                <a:solidFill>
                  <a:schemeClr val="bg1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bulk</a:t>
            </a:r>
            <a:r>
              <a:rPr lang="ru-RU" sz="2000" dirty="0">
                <a:solidFill>
                  <a:schemeClr val="bg1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tea</a:t>
            </a:r>
            <a:r>
              <a:rPr lang="ru-RU" sz="2000" dirty="0">
                <a:solidFill>
                  <a:schemeClr val="bg1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) без выращивания и первичной </a:t>
            </a:r>
            <a:r>
              <a:rPr lang="ru-RU" sz="2000" dirty="0" err="1">
                <a:solidFill>
                  <a:schemeClr val="bg1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переработĸи</a:t>
            </a:r>
            <a:r>
              <a:rPr lang="ru-RU" sz="2000" dirty="0">
                <a:solidFill>
                  <a:schemeClr val="bg1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 чайного листа.</a:t>
            </a:r>
          </a:p>
          <a:p>
            <a:pPr marL="0" indent="0">
              <a:buNone/>
            </a:pPr>
            <a:endParaRPr lang="en-US" sz="2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667" y="3068320"/>
            <a:ext cx="4246652" cy="2834640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2527300"/>
            <a:ext cx="3916680" cy="391668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3A57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246888"/>
            <a:ext cx="11091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1540764" y="297180"/>
            <a:ext cx="1109167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2400" b="1" kern="0" spc="400" dirty="0">
                <a:solidFill>
                  <a:schemeClr val="accent6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Продуктовая стратегия/ </a:t>
            </a:r>
          </a:p>
          <a:p>
            <a:r>
              <a:rPr lang="en-US" sz="2400" b="1" kern="0" spc="400" dirty="0" err="1">
                <a:solidFill>
                  <a:schemeClr val="accent6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Платформа</a:t>
            </a:r>
            <a:r>
              <a:rPr lang="en-US" sz="2400" b="1" kern="0" spc="400" dirty="0">
                <a:solidFill>
                  <a:schemeClr val="accent6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b="1" kern="0" spc="400" dirty="0" err="1">
                <a:solidFill>
                  <a:schemeClr val="accent6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чайных</a:t>
            </a:r>
            <a:r>
              <a:rPr lang="en-US" sz="2400" b="1" kern="0" spc="400" dirty="0">
                <a:solidFill>
                  <a:schemeClr val="accent6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b="1" kern="0" spc="400" dirty="0" err="1">
                <a:solidFill>
                  <a:schemeClr val="accent6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продуктов</a:t>
            </a:r>
            <a:endParaRPr lang="ru-RU" sz="2400" b="1" kern="0" spc="400" dirty="0">
              <a:solidFill>
                <a:schemeClr val="accent6"/>
              </a:solidFill>
              <a:latin typeface="Arial Black" panose="020B0A04020102020204" pitchFamily="34" charset="0"/>
              <a:ea typeface="Calibri" pitchFamily="34" charset="-122"/>
              <a:cs typeface="Calibri" pitchFamily="34" charset="-120"/>
            </a:endParaRPr>
          </a:p>
          <a:p>
            <a:r>
              <a:rPr lang="en-US" sz="2000" b="1" i="1" kern="0" spc="400" dirty="0">
                <a:solidFill>
                  <a:srgbClr val="C891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Product Strategy</a:t>
            </a:r>
            <a:r>
              <a:rPr lang="ru-RU" sz="2000" b="1" i="1" kern="0" spc="400" dirty="0">
                <a:solidFill>
                  <a:srgbClr val="C891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/</a:t>
            </a:r>
            <a:r>
              <a:rPr lang="en-US" sz="2000" b="1" i="1" kern="0" spc="400" dirty="0">
                <a:solidFill>
                  <a:srgbClr val="C891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Tea Product Platform</a:t>
            </a:r>
          </a:p>
        </p:txBody>
      </p:sp>
      <p:sp>
        <p:nvSpPr>
          <p:cNvPr id="4" name="Shape 2"/>
          <p:cNvSpPr/>
          <p:nvPr/>
        </p:nvSpPr>
        <p:spPr>
          <a:xfrm>
            <a:off x="548640" y="1234440"/>
            <a:ext cx="5440680" cy="2194560"/>
          </a:xfrm>
          <a:prstGeom prst="roundRect">
            <a:avLst>
              <a:gd name="adj" fmla="val 3333"/>
            </a:avLst>
          </a:prstGeom>
          <a:solidFill>
            <a:srgbClr val="E8F0DC"/>
          </a:solidFill>
          <a:ln w="9525">
            <a:solidFill>
              <a:srgbClr val="D6E0C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1508760"/>
            <a:ext cx="457200" cy="457200"/>
          </a:xfrm>
          <a:prstGeom prst="ellipse">
            <a:avLst/>
          </a:prstGeom>
          <a:solidFill>
            <a:srgbClr val="2C5F2D"/>
          </a:solidFill>
          <a:ln/>
        </p:spPr>
      </p:sp>
      <p:sp>
        <p:nvSpPr>
          <p:cNvPr id="6" name="Text 4"/>
          <p:cNvSpPr/>
          <p:nvPr/>
        </p:nvSpPr>
        <p:spPr>
          <a:xfrm>
            <a:off x="1417320" y="1490472"/>
            <a:ext cx="4297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C5F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Массовый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822960" y="2103120"/>
            <a:ext cx="4892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630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Чёрный и зелёный чай, классические купажи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22960" y="2926080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C89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Фокус: конкурентная цена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6217920" y="1234440"/>
            <a:ext cx="5440680" cy="2194560"/>
          </a:xfrm>
          <a:prstGeom prst="roundRect">
            <a:avLst>
              <a:gd name="adj" fmla="val 3333"/>
            </a:avLst>
          </a:prstGeom>
          <a:solidFill>
            <a:srgbClr val="E8F0DC"/>
          </a:solidFill>
          <a:ln w="9525">
            <a:solidFill>
              <a:srgbClr val="D6E0C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492240" y="1508760"/>
            <a:ext cx="457200" cy="457200"/>
          </a:xfrm>
          <a:prstGeom prst="ellipse">
            <a:avLst/>
          </a:prstGeom>
          <a:solidFill>
            <a:srgbClr val="2C5F2D"/>
          </a:solidFill>
          <a:ln/>
        </p:spPr>
      </p:sp>
      <p:sp>
        <p:nvSpPr>
          <p:cNvPr id="11" name="Text 9"/>
          <p:cNvSpPr/>
          <p:nvPr/>
        </p:nvSpPr>
        <p:spPr>
          <a:xfrm>
            <a:off x="7086600" y="1490472"/>
            <a:ext cx="4297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C5F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Средний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6492240" y="2103120"/>
            <a:ext cx="4892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630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Ароматизированный чай, фруктовые и травяные смеси, натуральные добавки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492240" y="2926080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C89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Фокус: рецептура и упаковка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548640" y="3657600"/>
            <a:ext cx="5440680" cy="2194560"/>
          </a:xfrm>
          <a:prstGeom prst="roundRect">
            <a:avLst>
              <a:gd name="adj" fmla="val 3333"/>
            </a:avLst>
          </a:prstGeom>
          <a:solidFill>
            <a:srgbClr val="E8F0DC"/>
          </a:solidFill>
          <a:ln w="9525">
            <a:solidFill>
              <a:srgbClr val="D6E0C8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22960" y="3931920"/>
            <a:ext cx="457200" cy="457200"/>
          </a:xfrm>
          <a:prstGeom prst="ellipse">
            <a:avLst/>
          </a:prstGeom>
          <a:solidFill>
            <a:srgbClr val="C8912A"/>
          </a:solidFill>
          <a:ln/>
        </p:spPr>
      </p:sp>
      <p:sp>
        <p:nvSpPr>
          <p:cNvPr id="16" name="Text 14"/>
          <p:cNvSpPr/>
          <p:nvPr/>
        </p:nvSpPr>
        <p:spPr>
          <a:xfrm>
            <a:off x="1417320" y="3913632"/>
            <a:ext cx="4297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C5F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Премиум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822960" y="4526280"/>
            <a:ext cx="4892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630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Подарочные наборы, листовой чай, премиальные купажи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822960" y="5349240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C89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Фокус: дизайн и бренд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217920" y="3657600"/>
            <a:ext cx="5440680" cy="2194560"/>
          </a:xfrm>
          <a:prstGeom prst="roundRect">
            <a:avLst>
              <a:gd name="adj" fmla="val 3333"/>
            </a:avLst>
          </a:prstGeom>
          <a:solidFill>
            <a:srgbClr val="E8F0DC"/>
          </a:solidFill>
          <a:ln w="9525">
            <a:solidFill>
              <a:srgbClr val="D6E0C8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492240" y="3931920"/>
            <a:ext cx="457200" cy="457200"/>
          </a:xfrm>
          <a:prstGeom prst="ellipse">
            <a:avLst/>
          </a:prstGeom>
          <a:solidFill>
            <a:srgbClr val="2C5F2D"/>
          </a:solidFill>
          <a:ln/>
        </p:spPr>
      </p:sp>
      <p:sp>
        <p:nvSpPr>
          <p:cNvPr id="21" name="Text 19"/>
          <p:cNvSpPr/>
          <p:nvPr/>
        </p:nvSpPr>
        <p:spPr>
          <a:xfrm>
            <a:off x="7086600" y="3913632"/>
            <a:ext cx="4297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C5F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Функциональный + HoReCa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6492240" y="4526280"/>
            <a:ext cx="4892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630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Оздоровительные напитки, линейка для отелей и ресторанов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492240" y="5349240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C89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Фокус: контрактные объёмы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548640" y="608076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Рецептуры ароматизированных линеек проверяются на соответствие обновлённому перечню добавок ТР ТС 029/2012 (Изменения №2, в силе с 27.02.2024).</a:t>
            </a:r>
            <a:endParaRPr lang="en-US" sz="1150" dirty="0">
              <a:solidFill>
                <a:schemeClr val="bg1"/>
              </a:solidFill>
            </a:endParaRPr>
          </a:p>
        </p:txBody>
      </p:sp>
      <p:sp>
        <p:nvSpPr>
          <p:cNvPr id="25" name="Text 23"/>
          <p:cNvSpPr/>
          <p:nvPr/>
        </p:nvSpPr>
        <p:spPr>
          <a:xfrm>
            <a:off x="11503152" y="644652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C6B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A57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2230" y="781050"/>
            <a:ext cx="2984500" cy="2044700"/>
          </a:xfrm>
          <a:prstGeom prst="rect">
            <a:avLst/>
          </a:prstGeom>
        </p:spPr>
      </p:pic>
      <p:sp>
        <p:nvSpPr>
          <p:cNvPr id="4" name="Text 2"/>
          <p:cNvSpPr/>
          <p:nvPr/>
        </p:nvSpPr>
        <p:spPr>
          <a:xfrm>
            <a:off x="1519607" y="526976"/>
            <a:ext cx="6830060" cy="1027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800"/>
              </a:lnSpc>
              <a:buNone/>
            </a:pPr>
            <a:r>
              <a:rPr lang="ru-RU" sz="2800" b="1" kern="0" spc="400" dirty="0">
                <a:solidFill>
                  <a:schemeClr val="accent6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Краткое описание проекта</a:t>
            </a:r>
          </a:p>
          <a:p>
            <a:pPr algn="r">
              <a:defRPr/>
            </a:pPr>
            <a:r>
              <a:rPr lang="en-US" sz="2000" b="1" i="1" kern="0" spc="400" dirty="0">
                <a:solidFill>
                  <a:srgbClr val="C891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Brief description of the project</a:t>
            </a:r>
            <a:endParaRPr lang="en-US" sz="2000" b="1" i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Cambria" pitchFamily="34" charset="-122"/>
              <a:cs typeface="Cambria" pitchFamily="34" charset="-120"/>
            </a:endParaRPr>
          </a:p>
          <a:p>
            <a:pPr marL="0" indent="0">
              <a:lnSpc>
                <a:spcPts val="3800"/>
              </a:lnSpc>
              <a:buNone/>
            </a:pPr>
            <a:endParaRPr lang="en-US" sz="3000" dirty="0"/>
          </a:p>
        </p:txBody>
      </p:sp>
      <p:sp>
        <p:nvSpPr>
          <p:cNvPr id="18" name="Text 3"/>
          <p:cNvSpPr/>
          <p:nvPr/>
        </p:nvSpPr>
        <p:spPr>
          <a:xfrm>
            <a:off x="448310" y="2896348"/>
            <a:ext cx="8503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ru-RU" sz="2000" b="1" dirty="0">
                <a:solidFill>
                  <a:schemeClr val="bg1"/>
                </a:solidFill>
              </a:rPr>
              <a:t>А ТАКЖЕ СОЗДАНИЕ НА БАЗЕ СОВМЕСТНОГО ПРЕДПРИЯТИЯ :</a:t>
            </a:r>
          </a:p>
          <a:p>
            <a:r>
              <a:rPr lang="ru-RU" sz="2000" b="1" dirty="0">
                <a:solidFill>
                  <a:schemeClr val="bg1"/>
                </a:solidFill>
              </a:rPr>
              <a:t>АДМИНИСТРАТИВНО-ПРЕДСТАВИТЕЛЬСКОГО И МЕЖДУНАРОДНОГО ЦЕНТРА</a:t>
            </a:r>
          </a:p>
          <a:p>
            <a:r>
              <a:rPr lang="ru-RU" sz="2000" b="1" dirty="0">
                <a:solidFill>
                  <a:schemeClr val="bg1"/>
                </a:solidFill>
              </a:rPr>
              <a:t>TEA EXPERIENCE CENTER).</a:t>
            </a:r>
          </a:p>
          <a:p>
            <a:endParaRPr lang="ru-RU" sz="2000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Который включает: </a:t>
            </a:r>
            <a:r>
              <a:rPr lang="ru-RU" dirty="0" err="1">
                <a:solidFill>
                  <a:schemeClr val="bg1"/>
                </a:solidFill>
              </a:rPr>
              <a:t>ресепшен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шоурум</a:t>
            </a:r>
            <a:r>
              <a:rPr lang="ru-RU" dirty="0">
                <a:solidFill>
                  <a:schemeClr val="bg1"/>
                </a:solidFill>
              </a:rPr>
              <a:t> продукции, дегустационную комнату, переговорную, </a:t>
            </a:r>
            <a:r>
              <a:rPr lang="ru-RU" dirty="0" err="1">
                <a:solidFill>
                  <a:schemeClr val="bg1"/>
                </a:solidFill>
              </a:rPr>
              <a:t>конференц</a:t>
            </a:r>
            <a:r>
              <a:rPr lang="ru-RU" dirty="0">
                <a:solidFill>
                  <a:schemeClr val="bg1"/>
                </a:solidFill>
              </a:rPr>
              <a:t> зал, переговорную для китайской делегации / инвесторов.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Это не просто завод: это целая чайная история, на которой инвесторы, партнеры или гости будут проходить путь :</a:t>
            </a:r>
          </a:p>
          <a:p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история чая → китайские регионы → сырьё → технология → дегустация → готовый продукт→ переговоры).</a:t>
            </a:r>
            <a:br>
              <a:rPr lang="ru-RU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7174" y="2502814"/>
            <a:ext cx="2322763" cy="34814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5911" y="4448023"/>
            <a:ext cx="2984500" cy="2125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2079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3A57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09728"/>
            <a:ext cx="11091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548640" y="1234440"/>
            <a:ext cx="5440680" cy="1024128"/>
          </a:xfrm>
          <a:prstGeom prst="roundRect">
            <a:avLst>
              <a:gd name="adj" fmla="val 7143"/>
            </a:avLst>
          </a:prstGeom>
          <a:solidFill>
            <a:srgbClr val="E8F0DC"/>
          </a:solidFill>
          <a:ln w="9525">
            <a:solidFill>
              <a:srgbClr val="D6E0C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49808" y="1490472"/>
            <a:ext cx="502920" cy="502920"/>
          </a:xfrm>
          <a:prstGeom prst="ellipse">
            <a:avLst/>
          </a:prstGeom>
          <a:solidFill>
            <a:srgbClr val="2C5F2D"/>
          </a:solidFill>
          <a:ln/>
        </p:spPr>
      </p:sp>
      <p:sp>
        <p:nvSpPr>
          <p:cNvPr id="6" name="Text 4"/>
          <p:cNvSpPr/>
          <p:nvPr/>
        </p:nvSpPr>
        <p:spPr>
          <a:xfrm>
            <a:off x="749808" y="149047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417320" y="1325880"/>
            <a:ext cx="44348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C89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Мес. 1–2  ·  </a:t>
            </a:r>
            <a:r>
              <a:rPr lang="en-US" sz="1150" dirty="0">
                <a:solidFill>
                  <a:srgbClr val="2630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Регистрация СП, корпоративное соглашение, доли и бюджет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6217920" y="1234440"/>
            <a:ext cx="5440680" cy="1024128"/>
          </a:xfrm>
          <a:prstGeom prst="roundRect">
            <a:avLst>
              <a:gd name="adj" fmla="val 7143"/>
            </a:avLst>
          </a:prstGeom>
          <a:solidFill>
            <a:srgbClr val="E8F0DC"/>
          </a:solidFill>
          <a:ln w="9525">
            <a:solidFill>
              <a:srgbClr val="D6E0C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419088" y="1490472"/>
            <a:ext cx="502920" cy="502920"/>
          </a:xfrm>
          <a:prstGeom prst="ellipse">
            <a:avLst/>
          </a:prstGeom>
          <a:solidFill>
            <a:srgbClr val="2C5F2D"/>
          </a:solidFill>
          <a:ln/>
        </p:spPr>
      </p:sp>
      <p:sp>
        <p:nvSpPr>
          <p:cNvPr id="10" name="Text 8"/>
          <p:cNvSpPr/>
          <p:nvPr/>
        </p:nvSpPr>
        <p:spPr>
          <a:xfrm>
            <a:off x="6419088" y="149047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7086600" y="1325880"/>
            <a:ext cx="44348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C89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Мес. 1–3  ·  </a:t>
            </a:r>
            <a:r>
              <a:rPr lang="en-US" sz="1150" dirty="0">
                <a:solidFill>
                  <a:srgbClr val="2630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Технический аудит, проектирование, спецификации оборудования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548640" y="2441448"/>
            <a:ext cx="5440680" cy="1024128"/>
          </a:xfrm>
          <a:prstGeom prst="roundRect">
            <a:avLst>
              <a:gd name="adj" fmla="val 7143"/>
            </a:avLst>
          </a:prstGeom>
          <a:solidFill>
            <a:srgbClr val="E8F0DC"/>
          </a:solidFill>
          <a:ln w="9525">
            <a:solidFill>
              <a:srgbClr val="D6E0C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49808" y="2697480"/>
            <a:ext cx="502920" cy="502920"/>
          </a:xfrm>
          <a:prstGeom prst="ellipse">
            <a:avLst/>
          </a:prstGeom>
          <a:solidFill>
            <a:srgbClr val="2C5F2D"/>
          </a:solidFill>
          <a:ln/>
        </p:spPr>
      </p:sp>
      <p:sp>
        <p:nvSpPr>
          <p:cNvPr id="14" name="Text 12"/>
          <p:cNvSpPr/>
          <p:nvPr/>
        </p:nvSpPr>
        <p:spPr>
          <a:xfrm>
            <a:off x="749808" y="26974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1417320" y="2532888"/>
            <a:ext cx="44348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C89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Мес. 2–7  ·  </a:t>
            </a:r>
            <a:r>
              <a:rPr lang="en-US" sz="1150" dirty="0">
                <a:solidFill>
                  <a:srgbClr val="2630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Реконструкция: сети, вентиляция, чистые зоны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6217920" y="2441448"/>
            <a:ext cx="5440680" cy="1024128"/>
          </a:xfrm>
          <a:prstGeom prst="roundRect">
            <a:avLst>
              <a:gd name="adj" fmla="val 7143"/>
            </a:avLst>
          </a:prstGeom>
          <a:solidFill>
            <a:srgbClr val="E8F0DC"/>
          </a:solidFill>
          <a:ln w="9525">
            <a:solidFill>
              <a:srgbClr val="D6E0C8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419088" y="2697480"/>
            <a:ext cx="502920" cy="502920"/>
          </a:xfrm>
          <a:prstGeom prst="ellipse">
            <a:avLst/>
          </a:prstGeom>
          <a:solidFill>
            <a:srgbClr val="2C5F2D"/>
          </a:solidFill>
          <a:ln/>
        </p:spPr>
      </p:sp>
      <p:sp>
        <p:nvSpPr>
          <p:cNvPr id="18" name="Text 16"/>
          <p:cNvSpPr/>
          <p:nvPr/>
        </p:nvSpPr>
        <p:spPr>
          <a:xfrm>
            <a:off x="6419088" y="26974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7086600" y="2532888"/>
            <a:ext cx="44348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C89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Мес. 3–8  ·  </a:t>
            </a:r>
            <a:r>
              <a:rPr lang="en-US" sz="1150" dirty="0">
                <a:solidFill>
                  <a:srgbClr val="2630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Закупка, таможенное оформление и доставка оборудования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548640" y="3648456"/>
            <a:ext cx="5440680" cy="1024128"/>
          </a:xfrm>
          <a:prstGeom prst="roundRect">
            <a:avLst>
              <a:gd name="adj" fmla="val 7143"/>
            </a:avLst>
          </a:prstGeom>
          <a:solidFill>
            <a:srgbClr val="E8F0DC"/>
          </a:solidFill>
          <a:ln w="9525">
            <a:solidFill>
              <a:srgbClr val="D6E0C8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49808" y="3904488"/>
            <a:ext cx="502920" cy="502920"/>
          </a:xfrm>
          <a:prstGeom prst="ellipse">
            <a:avLst/>
          </a:prstGeom>
          <a:solidFill>
            <a:srgbClr val="2C5F2D"/>
          </a:solidFill>
          <a:ln/>
        </p:spPr>
      </p:sp>
      <p:sp>
        <p:nvSpPr>
          <p:cNvPr id="22" name="Text 20"/>
          <p:cNvSpPr/>
          <p:nvPr/>
        </p:nvSpPr>
        <p:spPr>
          <a:xfrm>
            <a:off x="749808" y="390448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1417320" y="3739896"/>
            <a:ext cx="44348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C89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Мес. 7–10  ·  </a:t>
            </a:r>
            <a:r>
              <a:rPr lang="en-US" sz="1150" dirty="0">
                <a:solidFill>
                  <a:srgbClr val="2630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Монтаж и наладка линий, обучение персонала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6217920" y="3648456"/>
            <a:ext cx="5440680" cy="1024128"/>
          </a:xfrm>
          <a:prstGeom prst="roundRect">
            <a:avLst>
              <a:gd name="adj" fmla="val 7143"/>
            </a:avLst>
          </a:prstGeom>
          <a:solidFill>
            <a:srgbClr val="E8F0DC"/>
          </a:solidFill>
          <a:ln w="9525">
            <a:solidFill>
              <a:srgbClr val="D6E0C8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419088" y="3904488"/>
            <a:ext cx="502920" cy="502920"/>
          </a:xfrm>
          <a:prstGeom prst="ellipse">
            <a:avLst/>
          </a:prstGeom>
          <a:solidFill>
            <a:srgbClr val="2C5F2D"/>
          </a:solidFill>
          <a:ln/>
        </p:spPr>
      </p:sp>
      <p:sp>
        <p:nvSpPr>
          <p:cNvPr id="26" name="Text 24"/>
          <p:cNvSpPr/>
          <p:nvPr/>
        </p:nvSpPr>
        <p:spPr>
          <a:xfrm>
            <a:off x="6419088" y="390448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7086600" y="3739896"/>
            <a:ext cx="44348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C89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Мес. 8–11  ·  </a:t>
            </a:r>
            <a:r>
              <a:rPr lang="en-US" sz="1150" dirty="0">
                <a:solidFill>
                  <a:srgbClr val="2630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Декларации ЕАЭС, сертификация HACCP/GMP</a:t>
            </a:r>
            <a:endParaRPr lang="en-US" sz="1150" dirty="0"/>
          </a:p>
        </p:txBody>
      </p:sp>
      <p:sp>
        <p:nvSpPr>
          <p:cNvPr id="28" name="Shape 26"/>
          <p:cNvSpPr/>
          <p:nvPr/>
        </p:nvSpPr>
        <p:spPr>
          <a:xfrm>
            <a:off x="548640" y="4855464"/>
            <a:ext cx="5440680" cy="1024128"/>
          </a:xfrm>
          <a:prstGeom prst="roundRect">
            <a:avLst>
              <a:gd name="adj" fmla="val 7143"/>
            </a:avLst>
          </a:prstGeom>
          <a:solidFill>
            <a:srgbClr val="E8F0DC"/>
          </a:solidFill>
          <a:ln w="9525">
            <a:solidFill>
              <a:srgbClr val="D6E0C8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749808" y="5111496"/>
            <a:ext cx="502920" cy="502920"/>
          </a:xfrm>
          <a:prstGeom prst="ellipse">
            <a:avLst/>
          </a:prstGeom>
          <a:solidFill>
            <a:srgbClr val="2C5F2D"/>
          </a:solidFill>
          <a:ln/>
        </p:spPr>
      </p:sp>
      <p:sp>
        <p:nvSpPr>
          <p:cNvPr id="30" name="Text 28"/>
          <p:cNvSpPr/>
          <p:nvPr/>
        </p:nvSpPr>
        <p:spPr>
          <a:xfrm>
            <a:off x="749808" y="511149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1500" dirty="0"/>
          </a:p>
        </p:txBody>
      </p:sp>
      <p:sp>
        <p:nvSpPr>
          <p:cNvPr id="31" name="Text 29"/>
          <p:cNvSpPr/>
          <p:nvPr/>
        </p:nvSpPr>
        <p:spPr>
          <a:xfrm>
            <a:off x="1417320" y="4946904"/>
            <a:ext cx="44348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C89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Мес. 10–12  ·  </a:t>
            </a:r>
            <a:r>
              <a:rPr lang="en-US" sz="1150" dirty="0">
                <a:solidFill>
                  <a:srgbClr val="2630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Пробное производство, подтверждение себестоимости</a:t>
            </a:r>
            <a:endParaRPr lang="en-US" sz="1150" dirty="0"/>
          </a:p>
        </p:txBody>
      </p:sp>
      <p:sp>
        <p:nvSpPr>
          <p:cNvPr id="32" name="Shape 30"/>
          <p:cNvSpPr/>
          <p:nvPr/>
        </p:nvSpPr>
        <p:spPr>
          <a:xfrm>
            <a:off x="6217920" y="4855464"/>
            <a:ext cx="5440680" cy="1024128"/>
          </a:xfrm>
          <a:prstGeom prst="roundRect">
            <a:avLst>
              <a:gd name="adj" fmla="val 7143"/>
            </a:avLst>
          </a:prstGeom>
          <a:solidFill>
            <a:srgbClr val="E8F0DC"/>
          </a:solidFill>
          <a:ln w="9525">
            <a:solidFill>
              <a:srgbClr val="D6E0C8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6419088" y="5111496"/>
            <a:ext cx="502920" cy="502920"/>
          </a:xfrm>
          <a:prstGeom prst="ellipse">
            <a:avLst/>
          </a:prstGeom>
          <a:solidFill>
            <a:srgbClr val="C8912A"/>
          </a:solidFill>
          <a:ln/>
        </p:spPr>
      </p:sp>
      <p:sp>
        <p:nvSpPr>
          <p:cNvPr id="34" name="Text 32"/>
          <p:cNvSpPr/>
          <p:nvPr/>
        </p:nvSpPr>
        <p:spPr>
          <a:xfrm>
            <a:off x="6419088" y="511149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1500" dirty="0"/>
          </a:p>
        </p:txBody>
      </p:sp>
      <p:sp>
        <p:nvSpPr>
          <p:cNvPr id="35" name="Text 33"/>
          <p:cNvSpPr/>
          <p:nvPr/>
        </p:nvSpPr>
        <p:spPr>
          <a:xfrm>
            <a:off x="7086600" y="4946904"/>
            <a:ext cx="44348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C89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Мес. 11–15  ·  </a:t>
            </a:r>
            <a:r>
              <a:rPr lang="en-US" sz="1150" dirty="0">
                <a:solidFill>
                  <a:srgbClr val="2630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Коммерческий запуск: СТМ-контракты, HoReCa, экспорт</a:t>
            </a:r>
            <a:endParaRPr lang="en-US" sz="1150" dirty="0"/>
          </a:p>
        </p:txBody>
      </p:sp>
      <p:sp>
        <p:nvSpPr>
          <p:cNvPr id="36" name="Text 34"/>
          <p:cNvSpPr/>
          <p:nvPr/>
        </p:nvSpPr>
        <p:spPr>
          <a:xfrm>
            <a:off x="11503152" y="644652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C6B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  <p:sp>
        <p:nvSpPr>
          <p:cNvPr id="37" name="Text 2"/>
          <p:cNvSpPr/>
          <p:nvPr/>
        </p:nvSpPr>
        <p:spPr>
          <a:xfrm>
            <a:off x="2753360" y="417248"/>
            <a:ext cx="7597827" cy="1027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b="1" kern="0" spc="400" dirty="0">
                <a:solidFill>
                  <a:schemeClr val="accent6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ПЛАН РЕАЛИЗАЦИИ</a:t>
            </a:r>
            <a:r>
              <a:rPr lang="ru-RU" sz="2800" b="1" kern="0" spc="400" dirty="0">
                <a:solidFill>
                  <a:schemeClr val="accent6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 ПРОЕКТА</a:t>
            </a:r>
          </a:p>
          <a:p>
            <a:r>
              <a:rPr lang="en-US" b="1" i="1" kern="0" spc="400" dirty="0">
                <a:solidFill>
                  <a:srgbClr val="C891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Project Implementation Plan</a:t>
            </a:r>
            <a:r>
              <a:rPr lang="en-US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itchFamily="34" charset="-122"/>
                <a:cs typeface="Cambria" pitchFamily="34" charset="-120"/>
              </a:rPr>
              <a:t> </a:t>
            </a:r>
          </a:p>
          <a:p>
            <a:pPr marL="0" indent="0">
              <a:lnSpc>
                <a:spcPts val="3800"/>
              </a:lnSpc>
              <a:buNone/>
            </a:pP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A57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1011606" y="669216"/>
            <a:ext cx="8366073" cy="1027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defRPr/>
            </a:pPr>
            <a:r>
              <a:rPr lang="ru-RU" sz="2800" b="1" kern="0" spc="400" dirty="0">
                <a:solidFill>
                  <a:schemeClr val="accent6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Инвестиционное предложение</a:t>
            </a:r>
          </a:p>
          <a:p>
            <a:pPr>
              <a:defRPr/>
            </a:pPr>
            <a:r>
              <a:rPr lang="ru-RU" sz="2000" b="1" i="1" kern="0" spc="400" dirty="0">
                <a:solidFill>
                  <a:srgbClr val="C891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					</a:t>
            </a:r>
            <a:r>
              <a:rPr lang="en-US" sz="2400" b="1" i="1" kern="0" spc="400" dirty="0">
                <a:solidFill>
                  <a:srgbClr val="C891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Investment offer</a:t>
            </a:r>
            <a:endParaRPr lang="ru-RU" sz="2400" b="1" i="1" kern="0" spc="400" dirty="0">
              <a:solidFill>
                <a:srgbClr val="C8912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Calibri" pitchFamily="34" charset="-122"/>
              <a:cs typeface="Calibri" pitchFamily="34" charset="-120"/>
            </a:endParaRPr>
          </a:p>
          <a:p>
            <a:pPr algn="r">
              <a:defRPr/>
            </a:pPr>
            <a:r>
              <a:rPr lang="en-US" sz="20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itchFamily="34" charset="-122"/>
                <a:cs typeface="Cambria" pitchFamily="34" charset="-120"/>
              </a:rPr>
              <a:t> </a:t>
            </a:r>
          </a:p>
          <a:p>
            <a:pPr marL="0" indent="0">
              <a:lnSpc>
                <a:spcPts val="3800"/>
              </a:lnSpc>
              <a:buNone/>
            </a:pPr>
            <a:endParaRPr lang="en-US" sz="3000" dirty="0"/>
          </a:p>
        </p:txBody>
      </p:sp>
      <p:pic>
        <p:nvPicPr>
          <p:cNvPr id="7" name="Рисунок 12">
            <a:extLst>
              <a:ext uri="{FF2B5EF4-FFF2-40B4-BE49-F238E27FC236}">
                <a16:creationId xmlns:a16="http://schemas.microsoft.com/office/drawing/2014/main" id="{5DBBC367-1C9F-F4CF-9A58-1D2DDC7BB7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79" t="6883" r="25070" b="5545"/>
          <a:stretch>
            <a:fillRect/>
          </a:stretch>
        </p:blipFill>
        <p:spPr bwMode="auto">
          <a:xfrm>
            <a:off x="6866896" y="1402079"/>
            <a:ext cx="4992999" cy="5340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2"/>
          <p:cNvSpPr/>
          <p:nvPr/>
        </p:nvSpPr>
        <p:spPr>
          <a:xfrm>
            <a:off x="304800" y="4297707"/>
            <a:ext cx="5948680" cy="666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defRPr/>
            </a:pPr>
            <a:r>
              <a:rPr lang="ru-RU" sz="2000" b="1" kern="100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Потребность в инвестициях  – 4,3 млн. долл. США </a:t>
            </a:r>
            <a:r>
              <a:rPr lang="en-US" sz="2000" b="1" kern="100" spc="50" dirty="0">
                <a:ln w="1143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Required investment – </a:t>
            </a:r>
            <a:r>
              <a:rPr lang="ru-RU" sz="2000" b="1" kern="100" spc="50" dirty="0">
                <a:ln w="1143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4.3</a:t>
            </a:r>
            <a:r>
              <a:rPr lang="en-US" sz="2000" b="1" kern="100" spc="50" dirty="0">
                <a:ln w="1143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million</a:t>
            </a:r>
            <a:r>
              <a:rPr lang="ru-RU" sz="2000" b="1" kern="100" spc="50" dirty="0">
                <a:ln w="1143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kern="100" spc="50" dirty="0">
                <a:ln w="1143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US dollars</a:t>
            </a:r>
            <a:endParaRPr lang="ru-RU" sz="2000" b="1" kern="100" spc="50" dirty="0">
              <a:ln w="11430"/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altLang="ru-RU" sz="2000" b="1" kern="100" spc="50" dirty="0">
              <a:ln w="11430"/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  <a:spcBef>
                <a:spcPct val="30000"/>
              </a:spcBef>
              <a:defRPr/>
            </a:pPr>
            <a:r>
              <a:rPr lang="ru-RU" sz="2000" b="1" kern="100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Срок реализации проекта – 1 год</a:t>
            </a:r>
            <a:endParaRPr lang="en-US" sz="2000" b="1" kern="100" spc="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  <a:spcBef>
                <a:spcPct val="30000"/>
              </a:spcBef>
              <a:defRPr/>
            </a:pPr>
            <a:r>
              <a:rPr lang="en-US" sz="2000" b="1" kern="100" spc="50" dirty="0">
                <a:ln w="1143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Term of realization of project </a:t>
            </a:r>
            <a:r>
              <a:rPr lang="ru-RU" sz="2000" b="1" kern="100" spc="50" dirty="0">
                <a:ln w="1143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b="1" kern="100" spc="50" dirty="0">
                <a:ln w="1143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years</a:t>
            </a:r>
            <a:endParaRPr lang="ru-RU" sz="2000" b="1" kern="100" spc="50" dirty="0">
              <a:ln w="11430"/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altLang="ru-RU" sz="2000" b="1" kern="100" spc="50" dirty="0">
              <a:ln w="11430"/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  <a:spcBef>
                <a:spcPct val="30000"/>
              </a:spcBef>
              <a:defRPr/>
            </a:pPr>
            <a:r>
              <a:rPr lang="ru-RU" sz="2000" b="1" kern="100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Срок окупаемости – 2-3 года</a:t>
            </a:r>
          </a:p>
          <a:p>
            <a:pPr>
              <a:lnSpc>
                <a:spcPct val="80000"/>
              </a:lnSpc>
              <a:spcBef>
                <a:spcPct val="30000"/>
              </a:spcBef>
              <a:defRPr/>
            </a:pPr>
            <a:r>
              <a:rPr lang="en-US" sz="2000" b="1" kern="100" spc="50" dirty="0">
                <a:ln w="1143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Payback period – </a:t>
            </a:r>
            <a:r>
              <a:rPr lang="ru-RU" sz="2000" b="1" kern="100" spc="50" dirty="0">
                <a:ln w="1143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2-3 </a:t>
            </a:r>
            <a:r>
              <a:rPr lang="en-US" sz="2000" b="1" kern="100" spc="50" dirty="0">
                <a:ln w="1143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years</a:t>
            </a:r>
          </a:p>
          <a:p>
            <a:pPr>
              <a:defRPr/>
            </a:pPr>
            <a:endParaRPr lang="ru-RU" altLang="ru-RU" sz="2000" b="1" kern="100" spc="50" dirty="0">
              <a:ln w="11430"/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000" b="1" kern="100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Форма участия инвестора – частное партнерство, 60% вложение капитала</a:t>
            </a:r>
          </a:p>
          <a:p>
            <a:pPr>
              <a:lnSpc>
                <a:spcPct val="80000"/>
              </a:lnSpc>
              <a:spcBef>
                <a:spcPct val="30000"/>
              </a:spcBef>
              <a:defRPr/>
            </a:pPr>
            <a:r>
              <a:rPr lang="en-US" sz="2000" b="1" kern="100" spc="50" dirty="0">
                <a:ln w="1143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Form of  investor's participation – </a:t>
            </a:r>
            <a:r>
              <a:rPr lang="ru-RU" sz="2000" b="1" kern="100" spc="50" dirty="0">
                <a:ln w="1143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  <a:r>
              <a:rPr lang="en-US" sz="2000" b="1" kern="100" spc="50" dirty="0">
                <a:ln w="1143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% investment</a:t>
            </a:r>
            <a:endParaRPr lang="ru-RU" sz="2000" b="1" kern="100" spc="50" dirty="0">
              <a:ln w="11430"/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  <a:spcBef>
                <a:spcPct val="30000"/>
              </a:spcBef>
              <a:defRPr/>
            </a:pPr>
            <a:endParaRPr lang="ru-RU" sz="2000" b="1" kern="100" spc="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  <a:spcBef>
                <a:spcPct val="30000"/>
              </a:spcBef>
              <a:defRPr/>
            </a:pPr>
            <a:r>
              <a:rPr lang="ru-RU" sz="2000" b="1" kern="100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Предложение</a:t>
            </a:r>
            <a:r>
              <a:rPr lang="en-US" sz="2000" b="1" kern="100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kern="100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зданий (помещений), принадлежащих ООО «</a:t>
            </a:r>
            <a:r>
              <a:rPr lang="ru-RU" sz="2000" b="1" kern="100" spc="50" dirty="0" err="1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Калифорника</a:t>
            </a:r>
            <a:r>
              <a:rPr lang="ru-RU" sz="2000" b="1" kern="100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 под реализацию проекта</a:t>
            </a:r>
            <a:br>
              <a:rPr lang="ru-RU" sz="2800" b="1" i="1" kern="100" spc="50" dirty="0">
                <a:ln w="11430"/>
                <a:solidFill>
                  <a:srgbClr val="717CC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kern="100" spc="50" dirty="0">
                <a:ln w="1143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offer of buildings (premises) owned by LLC "</a:t>
            </a:r>
            <a:r>
              <a:rPr lang="en-US" sz="2000" b="1" kern="100" spc="50" dirty="0" err="1">
                <a:ln w="1143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Californica</a:t>
            </a:r>
            <a:r>
              <a:rPr lang="en-US" sz="2000" b="1" kern="100" spc="50" dirty="0">
                <a:ln w="1143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" for the implementation of the project</a:t>
            </a:r>
            <a:endParaRPr lang="ru-RU" sz="2000" b="1" kern="100" spc="50" dirty="0">
              <a:ln w="11430"/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altLang="ru-RU" sz="2000" b="1" kern="100" spc="50" dirty="0">
              <a:ln w="11430"/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3800"/>
              </a:lnSpc>
            </a:pPr>
            <a:endParaRPr lang="ru-RU" sz="2400" b="1" i="1" kern="100" spc="50" dirty="0">
              <a:ln w="11430"/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  <a:cs typeface="Times New Roman" pitchFamily="18" charset="0"/>
            </a:endParaRPr>
          </a:p>
          <a:p>
            <a:pPr marL="0" indent="0">
              <a:lnSpc>
                <a:spcPts val="3800"/>
              </a:lnSpc>
              <a:buNone/>
            </a:pPr>
            <a:endParaRPr 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56135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A57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1611047" y="577776"/>
            <a:ext cx="6830060" cy="1027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defRPr/>
            </a:pPr>
            <a:r>
              <a:rPr lang="ru-RU" sz="2800" b="1" kern="0" spc="400" dirty="0">
                <a:solidFill>
                  <a:schemeClr val="accent6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Транспортная доступность</a:t>
            </a:r>
          </a:p>
          <a:p>
            <a:pPr algn="ctr">
              <a:defRPr/>
            </a:pPr>
            <a:r>
              <a:rPr lang="ru-RU" sz="2000" b="1" i="1" kern="0" spc="400" dirty="0">
                <a:solidFill>
                  <a:srgbClr val="C891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		</a:t>
            </a:r>
            <a:r>
              <a:rPr lang="en-US" sz="2000" b="1" i="1" kern="0" spc="400" dirty="0">
                <a:solidFill>
                  <a:srgbClr val="C891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Transport availability</a:t>
            </a:r>
            <a:endParaRPr lang="ru-RU" sz="2000" b="1" i="1" kern="0" spc="400" dirty="0">
              <a:solidFill>
                <a:srgbClr val="C8912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Calibri" pitchFamily="34" charset="-122"/>
              <a:cs typeface="Calibri" pitchFamily="34" charset="-120"/>
            </a:endParaRPr>
          </a:p>
          <a:p>
            <a:pPr algn="r">
              <a:defRPr/>
            </a:pPr>
            <a:r>
              <a:rPr lang="en-US" sz="2000" b="1" i="1" kern="0" spc="400" dirty="0">
                <a:solidFill>
                  <a:srgbClr val="C891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 </a:t>
            </a:r>
          </a:p>
          <a:p>
            <a:pPr marL="0" indent="0">
              <a:lnSpc>
                <a:spcPts val="3800"/>
              </a:lnSpc>
              <a:buNone/>
            </a:pPr>
            <a:endParaRPr lang="en-US" sz="3000" dirty="0"/>
          </a:p>
        </p:txBody>
      </p:sp>
      <p:sp>
        <p:nvSpPr>
          <p:cNvPr id="18" name="Text 3"/>
          <p:cNvSpPr/>
          <p:nvPr/>
        </p:nvSpPr>
        <p:spPr>
          <a:xfrm>
            <a:off x="368182" y="3785348"/>
            <a:ext cx="8503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defRPr/>
            </a:pPr>
            <a:r>
              <a:rPr lang="ru-RU" sz="2000" b="1" dirty="0" err="1">
                <a:solidFill>
                  <a:schemeClr val="bg1"/>
                </a:solidFill>
              </a:rPr>
              <a:t>Добрушский</a:t>
            </a:r>
            <a:r>
              <a:rPr lang="ru-RU" sz="2000" b="1" dirty="0">
                <a:solidFill>
                  <a:schemeClr val="bg1"/>
                </a:solidFill>
              </a:rPr>
              <a:t> район лежит на пересечении крупных автомобильных дорог, граничит с </a:t>
            </a:r>
            <a:r>
              <a:rPr lang="ru-RU" sz="2000" b="1" dirty="0" err="1">
                <a:solidFill>
                  <a:schemeClr val="bg1"/>
                </a:solidFill>
              </a:rPr>
              <a:t>Ветковским</a:t>
            </a:r>
            <a:r>
              <a:rPr lang="ru-RU" sz="2000" b="1" dirty="0">
                <a:solidFill>
                  <a:schemeClr val="bg1"/>
                </a:solidFill>
              </a:rPr>
              <a:t> и Гомельским районами  Гомельской области, </a:t>
            </a:r>
            <a:r>
              <a:rPr lang="ru-RU" sz="2000" b="1" dirty="0" err="1">
                <a:solidFill>
                  <a:schemeClr val="bg1"/>
                </a:solidFill>
              </a:rPr>
              <a:t>Новозыбковским</a:t>
            </a:r>
            <a:r>
              <a:rPr lang="ru-RU" sz="2000" b="1" dirty="0">
                <a:solidFill>
                  <a:schemeClr val="bg1"/>
                </a:solidFill>
              </a:rPr>
              <a:t>, </a:t>
            </a:r>
            <a:r>
              <a:rPr lang="ru-RU" sz="2000" b="1" dirty="0" err="1">
                <a:solidFill>
                  <a:schemeClr val="bg1"/>
                </a:solidFill>
              </a:rPr>
              <a:t>Злынковским</a:t>
            </a:r>
            <a:r>
              <a:rPr lang="ru-RU" sz="2000" b="1" dirty="0">
                <a:solidFill>
                  <a:schemeClr val="bg1"/>
                </a:solidFill>
              </a:rPr>
              <a:t> и Климовским районами Брянской области Российской Федерации</a:t>
            </a:r>
            <a:br>
              <a:rPr lang="en-US" sz="2000" b="1" dirty="0">
                <a:solidFill>
                  <a:schemeClr val="bg1"/>
                </a:solidFill>
              </a:rPr>
            </a:br>
            <a:br>
              <a:rPr lang="ru-RU" b="1" kern="100" spc="50" dirty="0">
                <a:ln w="1143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kern="100" spc="50" dirty="0" err="1">
                <a:ln w="1143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Dobrushsky</a:t>
            </a:r>
            <a:r>
              <a:rPr lang="en-US" b="1" kern="100" spc="50" dirty="0">
                <a:ln w="1143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district lies at the intersection of major highways, borders with </a:t>
            </a:r>
            <a:r>
              <a:rPr lang="en-US" b="1" kern="100" spc="50" dirty="0" err="1">
                <a:ln w="1143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Vetkovsky</a:t>
            </a:r>
            <a:r>
              <a:rPr lang="en-US" b="1" kern="100" spc="50" dirty="0">
                <a:ln w="1143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and Gomel districts of the Gomel region, </a:t>
            </a:r>
            <a:r>
              <a:rPr lang="en-US" b="1" kern="100" spc="50" dirty="0" err="1">
                <a:ln w="1143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Novozybkovsky</a:t>
            </a:r>
            <a:r>
              <a:rPr lang="en-US" b="1" kern="100" spc="50" dirty="0">
                <a:ln w="1143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b="1" kern="100" spc="50" dirty="0" err="1">
                <a:ln w="1143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Zlynkovsky</a:t>
            </a:r>
            <a:r>
              <a:rPr lang="en-US" b="1" kern="100" spc="50" dirty="0">
                <a:ln w="1143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b="1" kern="100" spc="50" dirty="0" err="1">
                <a:ln w="1143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Klimovsky</a:t>
            </a:r>
            <a:r>
              <a:rPr lang="en-US" b="1" kern="100" spc="50" dirty="0">
                <a:ln w="1143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districts of the Bryansk region of the Russian Federation</a:t>
            </a:r>
            <a:br>
              <a:rPr lang="ru-RU" i="1" kern="100" spc="50" dirty="0">
                <a:ln w="11430"/>
                <a:gradFill>
                  <a:gsLst>
                    <a:gs pos="25000">
                      <a:srgbClr val="DE7E18">
                        <a:satMod val="155000"/>
                      </a:srgbClr>
                    </a:gs>
                    <a:gs pos="100000">
                      <a:srgbClr val="DE7E18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</a:br>
            <a:br>
              <a:rPr lang="ru-RU" i="1" kern="100" spc="50" dirty="0">
                <a:ln w="11430"/>
                <a:gradFill>
                  <a:gsLst>
                    <a:gs pos="25000">
                      <a:srgbClr val="DE7E18">
                        <a:satMod val="155000"/>
                      </a:srgbClr>
                    </a:gs>
                    <a:gs pos="100000">
                      <a:srgbClr val="DE7E18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bg1"/>
                </a:solidFill>
              </a:rPr>
              <a:t>На территории района проходят транспортные коридоры «Север-ЮГ» и «Запад-Восток»</a:t>
            </a:r>
            <a:br>
              <a:rPr lang="ru-RU" sz="2000" b="1" dirty="0">
                <a:solidFill>
                  <a:schemeClr val="bg1"/>
                </a:solidFill>
              </a:rPr>
            </a:br>
            <a:r>
              <a:rPr lang="ru-RU" sz="2000" b="1" dirty="0">
                <a:solidFill>
                  <a:schemeClr val="bg1"/>
                </a:solidFill>
              </a:rPr>
              <a:t>Район пересекают железные дороги Гомель-Брянск, Гомель-Бахмач, Гомель-</a:t>
            </a:r>
            <a:r>
              <a:rPr lang="ru-RU" sz="2000" b="1" dirty="0" err="1">
                <a:solidFill>
                  <a:schemeClr val="bg1"/>
                </a:solidFill>
              </a:rPr>
              <a:t>Круговец</a:t>
            </a:r>
            <a:r>
              <a:rPr lang="ru-RU" sz="2000" b="1" dirty="0">
                <a:solidFill>
                  <a:schemeClr val="bg1"/>
                </a:solidFill>
              </a:rPr>
              <a:t> и автомагистраль Гомель-Брянск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br>
              <a:rPr lang="en-US" sz="2000" b="1" dirty="0">
                <a:solidFill>
                  <a:schemeClr val="bg1"/>
                </a:solidFill>
              </a:rPr>
            </a:br>
            <a:br>
              <a:rPr lang="en-US" sz="2000" b="1" dirty="0">
                <a:solidFill>
                  <a:schemeClr val="bg1"/>
                </a:solidFill>
              </a:rPr>
            </a:br>
            <a:r>
              <a:rPr lang="en-US" b="1" kern="100" spc="50" dirty="0">
                <a:ln w="1143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transport corridors "North-South" and "West-East" go through the district, the Gomel-Bryansk, Gomel-</a:t>
            </a:r>
            <a:r>
              <a:rPr lang="en-US" b="1" kern="100" spc="50" dirty="0" err="1">
                <a:ln w="1143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Bakhmach</a:t>
            </a:r>
            <a:r>
              <a:rPr lang="en-US" b="1" kern="100" spc="50" dirty="0">
                <a:ln w="1143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Gomel-</a:t>
            </a:r>
            <a:r>
              <a:rPr lang="en-US" b="1" kern="100" spc="50" dirty="0" err="1">
                <a:ln w="1143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Krugovets</a:t>
            </a:r>
            <a:r>
              <a:rPr lang="en-US" b="1" kern="100" spc="50" dirty="0">
                <a:ln w="1143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railways and the Gomel-Bryansk highway cross the district</a:t>
            </a:r>
            <a:br>
              <a:rPr lang="ru-RU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Picture 2" descr="http://dobrush.gomel-region.by/uploads/images/map-big.jpg">
            <a:extLst>
              <a:ext uri="{FF2B5EF4-FFF2-40B4-BE49-F238E27FC236}">
                <a16:creationId xmlns:a16="http://schemas.microsoft.com/office/drawing/2014/main" id="{2E87B6CA-3D97-4769-BD07-B50E0B9853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41107" y="965200"/>
            <a:ext cx="4105524" cy="5327616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6247A92-C2C6-43F0-B31F-67B278D75010}"/>
              </a:ext>
            </a:extLst>
          </p:cNvPr>
          <p:cNvSpPr/>
          <p:nvPr/>
        </p:nvSpPr>
        <p:spPr>
          <a:xfrm rot="10800000" flipV="1">
            <a:off x="10134364" y="3485628"/>
            <a:ext cx="2928938" cy="71120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kern="100" spc="50" dirty="0">
                <a:ln w="11430"/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Брянская область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366C35B-AFA8-4892-A788-38FE35FD56C1}"/>
              </a:ext>
            </a:extLst>
          </p:cNvPr>
          <p:cNvSpPr/>
          <p:nvPr/>
        </p:nvSpPr>
        <p:spPr>
          <a:xfrm rot="10800000" flipV="1">
            <a:off x="8872102" y="5722847"/>
            <a:ext cx="2928938" cy="7127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kern="100" spc="50" dirty="0">
                <a:ln w="11430"/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Черниговская</a:t>
            </a:r>
            <a:r>
              <a:rPr lang="ru-RU" sz="2400" b="1" i="1" kern="100" spc="50" dirty="0">
                <a:ln w="11430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 </a:t>
            </a:r>
            <a:r>
              <a:rPr lang="ru-RU" sz="2400" b="1" i="1" kern="100" spc="50" dirty="0">
                <a:ln w="11430"/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область</a:t>
            </a:r>
          </a:p>
        </p:txBody>
      </p:sp>
    </p:spTree>
    <p:extLst>
      <p:ext uri="{BB962C8B-B14F-4D97-AF65-F5344CB8AC3E}">
        <p14:creationId xmlns:p14="http://schemas.microsoft.com/office/powerpoint/2010/main" val="21904249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A57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1611047" y="679376"/>
            <a:ext cx="6830060" cy="1027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defRPr/>
            </a:pPr>
            <a:r>
              <a:rPr lang="ru-RU" sz="2800" b="1" kern="0" spc="400" dirty="0">
                <a:solidFill>
                  <a:schemeClr val="accent6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Льготы и преференции</a:t>
            </a:r>
          </a:p>
          <a:p>
            <a:pPr algn="r">
              <a:defRPr/>
            </a:pPr>
            <a:r>
              <a:rPr lang="en-US" sz="2000" b="1" i="1" kern="0" spc="400" dirty="0">
                <a:solidFill>
                  <a:srgbClr val="C891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Benefits and preferences</a:t>
            </a:r>
            <a:endParaRPr lang="ru-RU" sz="2000" b="1" i="1" kern="0" spc="400" dirty="0">
              <a:solidFill>
                <a:srgbClr val="C8912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Calibri" pitchFamily="34" charset="-122"/>
              <a:cs typeface="Calibri" pitchFamily="34" charset="-120"/>
            </a:endParaRPr>
          </a:p>
          <a:p>
            <a:pPr algn="r">
              <a:defRPr/>
            </a:pPr>
            <a:r>
              <a:rPr lang="en-US" sz="2000" b="1" i="1" kern="0" spc="400" dirty="0">
                <a:solidFill>
                  <a:srgbClr val="C891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 </a:t>
            </a:r>
          </a:p>
          <a:p>
            <a:pPr marL="0" indent="0">
              <a:lnSpc>
                <a:spcPts val="3800"/>
              </a:lnSpc>
              <a:buNone/>
            </a:pPr>
            <a:endParaRPr lang="en-US" sz="30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5520" y="1358632"/>
            <a:ext cx="3434080" cy="4873752"/>
          </a:xfrm>
          <a:prstGeom prst="rect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18" name="Text 3"/>
          <p:cNvSpPr/>
          <p:nvPr/>
        </p:nvSpPr>
        <p:spPr>
          <a:xfrm>
            <a:off x="285750" y="3706608"/>
            <a:ext cx="8503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defRPr/>
            </a:pPr>
            <a:r>
              <a:rPr lang="ru-RU" sz="2000" b="1" dirty="0">
                <a:solidFill>
                  <a:schemeClr val="bg1"/>
                </a:solidFill>
              </a:rPr>
              <a:t>Город Добруш и населенные пункты района входят в перечень малых и средних городских поселений, подпадающих под налоговые льготы при организации новых производств, налоговой поддержки для развития предпринимательской деятельности на селе, согласно: </a:t>
            </a:r>
          </a:p>
          <a:p>
            <a:pPr marL="285750" indent="-285750">
              <a:buFontTx/>
              <a:buChar char="-"/>
              <a:defRPr/>
            </a:pPr>
            <a:r>
              <a:rPr lang="ru-RU" sz="2000" b="1" dirty="0">
                <a:solidFill>
                  <a:schemeClr val="bg1"/>
                </a:solidFill>
              </a:rPr>
              <a:t>Декрета Президента Республики Беларусь от 06 августа 2009 года № 10;</a:t>
            </a:r>
          </a:p>
          <a:p>
            <a:pPr marL="285750" indent="-285750">
              <a:buFontTx/>
              <a:buChar char="-"/>
              <a:defRPr/>
            </a:pPr>
            <a:r>
              <a:rPr lang="ru-RU" sz="2000" b="1" dirty="0">
                <a:solidFill>
                  <a:schemeClr val="bg1"/>
                </a:solidFill>
              </a:rPr>
              <a:t>Декрета Президента Республики Беларусь от 07 мая 2012 года № 6;</a:t>
            </a:r>
          </a:p>
          <a:p>
            <a:pPr marL="285750" indent="-285750">
              <a:buFontTx/>
              <a:buChar char="-"/>
              <a:defRPr/>
            </a:pPr>
            <a:r>
              <a:rPr lang="ru-RU" sz="2000" b="1" dirty="0">
                <a:solidFill>
                  <a:schemeClr val="bg1"/>
                </a:solidFill>
              </a:rPr>
              <a:t>Постановление Совета Министров Республики Беларусь от 19 июля 2016 года № 563</a:t>
            </a:r>
          </a:p>
          <a:p>
            <a:pPr>
              <a:defRPr/>
            </a:pPr>
            <a:r>
              <a:rPr lang="en-US" b="1" kern="100" spc="50" dirty="0">
                <a:ln w="1143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town of </a:t>
            </a:r>
            <a:r>
              <a:rPr lang="en-US" b="1" kern="100" spc="50" dirty="0" err="1">
                <a:ln w="1143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Dobrush</a:t>
            </a:r>
            <a:r>
              <a:rPr lang="en-US" b="1" kern="100" spc="50" dirty="0">
                <a:ln w="1143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and the settlements of the district are included in the list of small and medium-sized urban settlements subject to tax benefits for the organization of new industries, tax support for the development of entrepreneurship in rural areas, according to:</a:t>
            </a:r>
            <a:br>
              <a:rPr lang="en-US" b="1" kern="100" spc="50" dirty="0">
                <a:ln w="1143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kern="100" spc="50" dirty="0">
                <a:ln w="1143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  Decree of the President of the Republic of Belarus No. 10 dated August 06, 2009;</a:t>
            </a:r>
            <a:br>
              <a:rPr lang="en-US" b="1" kern="100" spc="50" dirty="0">
                <a:ln w="1143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kern="100" spc="50" dirty="0">
                <a:ln w="1143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  Decree of the President of the Republic of Belarus No. 6 dated May 07 , 2012;</a:t>
            </a:r>
            <a:br>
              <a:rPr lang="en-US" b="1" kern="100" spc="50" dirty="0">
                <a:ln w="1143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kern="100" spc="50" dirty="0">
                <a:ln w="1143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  Resolution of the Council of Ministers of the Republic of Belarus No. 563 dated July 19, 2016</a:t>
            </a:r>
            <a:br>
              <a:rPr lang="ru-RU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77753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3A57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09728"/>
            <a:ext cx="11091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2308860" y="821944"/>
            <a:ext cx="1109167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b="1" kern="0" spc="400" dirty="0" err="1">
                <a:solidFill>
                  <a:schemeClr val="accent6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Эффекты</a:t>
            </a:r>
            <a:r>
              <a:rPr lang="en-US" sz="2800" b="1" dirty="0">
                <a:solidFill>
                  <a:srgbClr val="2C5F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800" b="1" kern="0" spc="400" dirty="0" err="1">
                <a:solidFill>
                  <a:schemeClr val="accent6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для</a:t>
            </a:r>
            <a:r>
              <a:rPr lang="en-US" sz="2800" b="1" kern="0" spc="400" dirty="0">
                <a:solidFill>
                  <a:schemeClr val="accent6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800" b="1" kern="0" spc="400" dirty="0" err="1">
                <a:solidFill>
                  <a:schemeClr val="accent6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сторо</a:t>
            </a:r>
            <a:r>
              <a:rPr lang="ru-RU" sz="2800" b="1" kern="0" spc="400" dirty="0">
                <a:solidFill>
                  <a:schemeClr val="accent6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н</a:t>
            </a:r>
          </a:p>
          <a:p>
            <a:r>
              <a:rPr lang="ru-RU" sz="2000" b="1" i="1" kern="0" spc="400" dirty="0">
                <a:solidFill>
                  <a:srgbClr val="C891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	</a:t>
            </a:r>
            <a:r>
              <a:rPr lang="en-US" sz="2000" b="1" i="1" kern="0" spc="400" dirty="0">
                <a:solidFill>
                  <a:srgbClr val="C891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Effects for the parties</a:t>
            </a:r>
            <a:r>
              <a:rPr lang="en-US" sz="20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mbria" pitchFamily="34" charset="-122"/>
                <a:cs typeface="Cambria" pitchFamily="34" charset="-120"/>
              </a:rPr>
              <a:t> </a:t>
            </a:r>
          </a:p>
          <a:p>
            <a:pPr>
              <a:lnSpc>
                <a:spcPts val="3800"/>
              </a:lnSpc>
            </a:pPr>
            <a:endParaRPr lang="en-US" sz="4400" dirty="0"/>
          </a:p>
          <a:p>
            <a:pPr marL="0" indent="0">
              <a:buNone/>
            </a:pP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234440"/>
            <a:ext cx="3520440" cy="4754880"/>
          </a:xfrm>
          <a:prstGeom prst="roundRect">
            <a:avLst>
              <a:gd name="adj" fmla="val 2078"/>
            </a:avLst>
          </a:prstGeom>
          <a:solidFill>
            <a:srgbClr val="E8F0DC"/>
          </a:solidFill>
          <a:ln w="9525">
            <a:solidFill>
              <a:srgbClr val="D6E0C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1508760"/>
            <a:ext cx="502920" cy="502920"/>
          </a:xfrm>
          <a:prstGeom prst="ellipse">
            <a:avLst/>
          </a:prstGeom>
          <a:solidFill>
            <a:srgbClr val="2C5F2D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15087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483360" y="1865376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900" b="1" dirty="0" err="1">
                <a:solidFill>
                  <a:srgbClr val="2C5F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Беларусь</a:t>
            </a:r>
            <a:r>
              <a:rPr lang="ru-RU" sz="1900" b="1" dirty="0">
                <a:solidFill>
                  <a:srgbClr val="2C5F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</a:p>
          <a:p>
            <a:r>
              <a:rPr lang="en-US" sz="1900" b="1" dirty="0">
                <a:solidFill>
                  <a:schemeClr val="accent6">
                    <a:lumMod val="75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Belarus</a:t>
            </a:r>
            <a:endParaRPr lang="ru-RU" sz="1900" b="1" dirty="0">
              <a:solidFill>
                <a:schemeClr val="accent6">
                  <a:lumMod val="75000"/>
                </a:schemeClr>
              </a:solidFill>
              <a:latin typeface="Cambria" pitchFamily="34" charset="0"/>
              <a:ea typeface="Cambria" pitchFamily="34" charset="-122"/>
              <a:cs typeface="Cambria" pitchFamily="34" charset="-120"/>
            </a:endParaRPr>
          </a:p>
          <a:p>
            <a:br>
              <a:rPr lang="x-none" sz="2000" dirty="0"/>
            </a:b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822960" y="2286000"/>
            <a:ext cx="301752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2630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Новое производство и импортозамещение (импорт чая из РФ в 2025 г. — свыше $44 млн)</a:t>
            </a:r>
            <a:endParaRPr lang="en-US" sz="12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2630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Рабочие места: 10–30 сотрудников по этапам</a:t>
            </a:r>
            <a:endParaRPr lang="en-US" sz="12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2630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Налоговые поступления и развитие региона</a:t>
            </a:r>
            <a:endParaRPr lang="en-US" sz="12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2630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Освоение простаивающей площадки в </a:t>
            </a:r>
            <a:r>
              <a:rPr lang="en-US" sz="1250" dirty="0" err="1">
                <a:solidFill>
                  <a:srgbClr val="2630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Добруше</a:t>
            </a:r>
            <a:endParaRPr lang="ru-RU" sz="1250" dirty="0">
              <a:solidFill>
                <a:srgbClr val="26301F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chemeClr val="accent6">
                    <a:lumMod val="75000"/>
                  </a:schemeClr>
                </a:solidFill>
              </a:rPr>
              <a:t>New production and import substitution (tea imports from Russia in 2025 will be over $44 million)</a:t>
            </a:r>
            <a:endParaRPr lang="ru-RU" sz="1250" dirty="0">
              <a:solidFill>
                <a:schemeClr val="accent6">
                  <a:lumMod val="75000"/>
                </a:schemeClr>
              </a:solidFill>
            </a:endParaRPr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chemeClr val="accent6">
                    <a:lumMod val="75000"/>
                  </a:schemeClr>
                </a:solidFill>
              </a:rPr>
              <a:t>Jobs: 10–30 employees in stages</a:t>
            </a:r>
            <a:endParaRPr lang="ru-RU" sz="1250" dirty="0">
              <a:solidFill>
                <a:schemeClr val="accent6">
                  <a:lumMod val="75000"/>
                </a:schemeClr>
              </a:solidFill>
            </a:endParaRPr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chemeClr val="accent6">
                    <a:lumMod val="75000"/>
                  </a:schemeClr>
                </a:solidFill>
              </a:rPr>
              <a:t>Tax revenues and regional development</a:t>
            </a:r>
            <a:endParaRPr lang="ru-RU" sz="1250" dirty="0">
              <a:solidFill>
                <a:schemeClr val="accent6">
                  <a:lumMod val="75000"/>
                </a:schemeClr>
              </a:solidFill>
            </a:endParaRPr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chemeClr val="accent6">
                    <a:lumMod val="75000"/>
                  </a:schemeClr>
                </a:solidFill>
              </a:rPr>
              <a:t>Development of an idle site in </a:t>
            </a:r>
            <a:r>
              <a:rPr lang="en-US" sz="1250" dirty="0" err="1">
                <a:solidFill>
                  <a:schemeClr val="accent6">
                    <a:lumMod val="75000"/>
                  </a:schemeClr>
                </a:solidFill>
              </a:rPr>
              <a:t>Dobrush</a:t>
            </a:r>
            <a:endParaRPr lang="en-US" sz="125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Shape 7"/>
          <p:cNvSpPr/>
          <p:nvPr/>
        </p:nvSpPr>
        <p:spPr>
          <a:xfrm>
            <a:off x="4411980" y="1234440"/>
            <a:ext cx="3520440" cy="4754880"/>
          </a:xfrm>
          <a:prstGeom prst="roundRect">
            <a:avLst>
              <a:gd name="adj" fmla="val 2078"/>
            </a:avLst>
          </a:prstGeom>
          <a:solidFill>
            <a:srgbClr val="E8F0DC"/>
          </a:solidFill>
          <a:ln w="9525">
            <a:solidFill>
              <a:srgbClr val="D6E0C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17720" y="1508760"/>
            <a:ext cx="502920" cy="502920"/>
          </a:xfrm>
          <a:prstGeom prst="ellipse">
            <a:avLst/>
          </a:prstGeom>
          <a:solidFill>
            <a:srgbClr val="C8912A"/>
          </a:solidFill>
          <a:ln/>
        </p:spPr>
      </p:sp>
      <p:sp>
        <p:nvSpPr>
          <p:cNvPr id="11" name="Text 9"/>
          <p:cNvSpPr/>
          <p:nvPr/>
        </p:nvSpPr>
        <p:spPr>
          <a:xfrm>
            <a:off x="4617720" y="15087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5257800" y="1536192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900" b="1" dirty="0" err="1">
                <a:solidFill>
                  <a:srgbClr val="2C5F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Китай</a:t>
            </a:r>
            <a:r>
              <a:rPr lang="ru-RU" sz="1900" b="1" dirty="0">
                <a:solidFill>
                  <a:srgbClr val="2C5F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</a:p>
          <a:p>
            <a:r>
              <a:rPr lang="en-US" sz="1900" b="1" dirty="0">
                <a:solidFill>
                  <a:schemeClr val="accent6">
                    <a:lumMod val="75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China</a:t>
            </a:r>
            <a:endParaRPr lang="en-US" sz="19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3" name="Text 11"/>
          <p:cNvSpPr/>
          <p:nvPr/>
        </p:nvSpPr>
        <p:spPr>
          <a:xfrm>
            <a:off x="4617720" y="2286000"/>
            <a:ext cx="301752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2630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Прямые инвестиции с защищённой корпоративной структурой</a:t>
            </a:r>
            <a:endParaRPr lang="en-US" sz="12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2630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Гарантированный сбыт сырья (bulk tea)</a:t>
            </a:r>
            <a:endParaRPr lang="en-US" sz="12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2630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Поставка оборудования и технологий</a:t>
            </a:r>
            <a:endParaRPr lang="en-US" sz="12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2630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Выход на рынок ЕАЭС (183 млн </a:t>
            </a:r>
            <a:r>
              <a:rPr lang="en-US" sz="1250" dirty="0" err="1">
                <a:solidFill>
                  <a:srgbClr val="2630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потребителей</a:t>
            </a:r>
            <a:r>
              <a:rPr lang="en-US" sz="1250" dirty="0">
                <a:solidFill>
                  <a:srgbClr val="2630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ru-RU" sz="1250" dirty="0">
              <a:solidFill>
                <a:srgbClr val="26301F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chemeClr val="accent6">
                    <a:lumMod val="75000"/>
                  </a:schemeClr>
                </a:solidFill>
              </a:rPr>
              <a:t>Direct investment with a secure corporate structure</a:t>
            </a:r>
            <a:endParaRPr lang="ru-RU" sz="1250" dirty="0">
              <a:solidFill>
                <a:schemeClr val="accent6">
                  <a:lumMod val="75000"/>
                </a:schemeClr>
              </a:solidFill>
            </a:endParaRPr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chemeClr val="accent6">
                    <a:lumMod val="75000"/>
                  </a:schemeClr>
                </a:solidFill>
              </a:rPr>
              <a:t>Guaranteed sales of raw materials (bulk tea)</a:t>
            </a:r>
            <a:endParaRPr lang="ru-RU" sz="1250" dirty="0">
              <a:solidFill>
                <a:schemeClr val="accent6">
                  <a:lumMod val="75000"/>
                </a:schemeClr>
              </a:solidFill>
            </a:endParaRPr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chemeClr val="accent6">
                    <a:lumMod val="75000"/>
                  </a:schemeClr>
                </a:solidFill>
              </a:rPr>
              <a:t>Supply of equipment and technology</a:t>
            </a:r>
            <a:endParaRPr lang="ru-RU" sz="1250" dirty="0">
              <a:solidFill>
                <a:schemeClr val="accent6">
                  <a:lumMod val="75000"/>
                </a:schemeClr>
              </a:solidFill>
            </a:endParaRPr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chemeClr val="accent6">
                    <a:lumMod val="75000"/>
                  </a:schemeClr>
                </a:solidFill>
              </a:rPr>
              <a:t>Entry into the EAEU market (183 million consumers)</a:t>
            </a:r>
          </a:p>
        </p:txBody>
      </p:sp>
      <p:sp>
        <p:nvSpPr>
          <p:cNvPr id="14" name="Shape 12"/>
          <p:cNvSpPr/>
          <p:nvPr/>
        </p:nvSpPr>
        <p:spPr>
          <a:xfrm>
            <a:off x="8138160" y="1234440"/>
            <a:ext cx="3520440" cy="4754880"/>
          </a:xfrm>
          <a:prstGeom prst="roundRect">
            <a:avLst>
              <a:gd name="adj" fmla="val 2078"/>
            </a:avLst>
          </a:prstGeom>
          <a:solidFill>
            <a:srgbClr val="E8F0DC"/>
          </a:solidFill>
          <a:ln w="9525">
            <a:solidFill>
              <a:srgbClr val="D6E0C8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412480" y="1508760"/>
            <a:ext cx="502920" cy="502920"/>
          </a:xfrm>
          <a:prstGeom prst="ellipse">
            <a:avLst/>
          </a:prstGeom>
          <a:solidFill>
            <a:srgbClr val="2C5F2D"/>
          </a:solidFill>
          <a:ln/>
        </p:spPr>
      </p:sp>
      <p:sp>
        <p:nvSpPr>
          <p:cNvPr id="16" name="Text 14"/>
          <p:cNvSpPr/>
          <p:nvPr/>
        </p:nvSpPr>
        <p:spPr>
          <a:xfrm>
            <a:off x="8412480" y="15087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9052560" y="1536192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 err="1">
                <a:solidFill>
                  <a:srgbClr val="2C5F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Экспортная</a:t>
            </a:r>
            <a:r>
              <a:rPr lang="en-US" sz="1900" b="1" dirty="0">
                <a:solidFill>
                  <a:srgbClr val="2C5F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900" b="1" dirty="0" err="1">
                <a:solidFill>
                  <a:srgbClr val="2C5F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база</a:t>
            </a:r>
            <a:endParaRPr lang="ru-RU" sz="1900" b="1" dirty="0">
              <a:solidFill>
                <a:srgbClr val="2C5F2D"/>
              </a:solidFill>
              <a:latin typeface="Cambria" pitchFamily="34" charset="0"/>
              <a:ea typeface="Cambria" pitchFamily="34" charset="-122"/>
              <a:cs typeface="Cambria" pitchFamily="34" charset="-120"/>
            </a:endParaRPr>
          </a:p>
          <a:p>
            <a:r>
              <a:rPr lang="en-US" sz="1900" b="1" dirty="0">
                <a:solidFill>
                  <a:schemeClr val="accent6">
                    <a:lumMod val="75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Export base</a:t>
            </a:r>
          </a:p>
        </p:txBody>
      </p:sp>
      <p:sp>
        <p:nvSpPr>
          <p:cNvPr id="18" name="Text 16"/>
          <p:cNvSpPr/>
          <p:nvPr/>
        </p:nvSpPr>
        <p:spPr>
          <a:xfrm>
            <a:off x="8412480" y="2286000"/>
            <a:ext cx="301752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2630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Этап 1 — рынок Беларуси</a:t>
            </a:r>
            <a:endParaRPr lang="en-US" sz="12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2630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Этап 2 — ЕАЭС: Россия, Казахстан; СНГ</a:t>
            </a:r>
            <a:endParaRPr lang="en-US" sz="12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2630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Этап 3 — ОАЭ и </a:t>
            </a:r>
            <a:r>
              <a:rPr lang="en-US" sz="1250" dirty="0" err="1">
                <a:solidFill>
                  <a:srgbClr val="2630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другие</a:t>
            </a:r>
            <a:r>
              <a:rPr lang="en-US" sz="1250" dirty="0">
                <a:solidFill>
                  <a:srgbClr val="2630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50" dirty="0" err="1">
                <a:solidFill>
                  <a:srgbClr val="2630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рынки</a:t>
            </a:r>
            <a:endParaRPr lang="ru-RU" sz="1250" dirty="0">
              <a:solidFill>
                <a:srgbClr val="26301F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chemeClr val="accent6">
                    <a:lumMod val="75000"/>
                  </a:schemeClr>
                </a:solidFill>
              </a:rPr>
              <a:t>Stage 1 — Belarus market</a:t>
            </a:r>
            <a:endParaRPr lang="ru-RU" sz="1250" dirty="0">
              <a:solidFill>
                <a:schemeClr val="accent6">
                  <a:lumMod val="75000"/>
                </a:schemeClr>
              </a:solidFill>
            </a:endParaRPr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chemeClr val="accent6">
                    <a:lumMod val="75000"/>
                  </a:schemeClr>
                </a:solidFill>
              </a:rPr>
              <a:t>Stage 2 — EAEU: Russia, Kazakhstan; CIS</a:t>
            </a:r>
            <a:endParaRPr lang="ru-RU" sz="1250" dirty="0">
              <a:solidFill>
                <a:schemeClr val="accent6">
                  <a:lumMod val="75000"/>
                </a:schemeClr>
              </a:solidFill>
            </a:endParaRPr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chemeClr val="accent6">
                    <a:lumMod val="75000"/>
                  </a:schemeClr>
                </a:solidFill>
              </a:rPr>
              <a:t>Stage 3 — UAE and other markets</a:t>
            </a:r>
          </a:p>
        </p:txBody>
      </p:sp>
      <p:sp>
        <p:nvSpPr>
          <p:cNvPr id="19" name="Text 17"/>
          <p:cNvSpPr/>
          <p:nvPr/>
        </p:nvSpPr>
        <p:spPr>
          <a:xfrm>
            <a:off x="11503152" y="644652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C6B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367</TotalTime>
  <Words>1047</Words>
  <Application>Microsoft Office PowerPoint</Application>
  <PresentationFormat>Широкоэкранный</PresentationFormat>
  <Paragraphs>141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Arial Black</vt:lpstr>
      <vt:lpstr>Calibri</vt:lpstr>
      <vt:lpstr>Cambria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UserName</cp:lastModifiedBy>
  <cp:revision>28</cp:revision>
  <dcterms:created xsi:type="dcterms:W3CDTF">2026-08-21T19:32:44Z</dcterms:created>
  <dcterms:modified xsi:type="dcterms:W3CDTF">2026-09-11T11:42:24Z</dcterms:modified>
</cp:coreProperties>
</file>